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notesMasterIdLst>
    <p:notesMasterId r:id="rId12"/>
  </p:notesMasterIdLst>
  <p:sldIdLst>
    <p:sldId id="257" r:id="rId2"/>
    <p:sldId id="259"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06" autoAdjust="0"/>
    <p:restoredTop sz="94660"/>
  </p:normalViewPr>
  <p:slideViewPr>
    <p:cSldViewPr snapToGrid="0">
      <p:cViewPr varScale="1">
        <p:scale>
          <a:sx n="87" d="100"/>
          <a:sy n="87" d="100"/>
        </p:scale>
        <p:origin x="730"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C57287-60CE-4BF3-A2FD-2148ABD723F9}" type="datetimeFigureOut">
              <a:rPr lang="en-IN" smtClean="0"/>
              <a:t>21-01-2020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534E24-9DDB-4DE8-8199-097DCF43A3D3}" type="slidenum">
              <a:rPr lang="en-IN" smtClean="0"/>
              <a:t>‹#›</a:t>
            </a:fld>
            <a:endParaRPr lang="en-IN"/>
          </a:p>
        </p:txBody>
      </p:sp>
    </p:spTree>
    <p:extLst>
      <p:ext uri="{BB962C8B-B14F-4D97-AF65-F5344CB8AC3E}">
        <p14:creationId xmlns:p14="http://schemas.microsoft.com/office/powerpoint/2010/main" val="802614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Searching and Sorting Algorithms</a:t>
            </a:r>
            <a:endParaRPr lang="en-US" sz="8000" dirty="0"/>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1B407C-938D-41DD-A526-6FDC14F56D0A}"/>
              </a:ext>
            </a:extLst>
          </p:cNvPr>
          <p:cNvSpPr txBox="1"/>
          <p:nvPr/>
        </p:nvSpPr>
        <p:spPr>
          <a:xfrm>
            <a:off x="606669" y="307731"/>
            <a:ext cx="11087100" cy="4524315"/>
          </a:xfrm>
          <a:prstGeom prst="rect">
            <a:avLst/>
          </a:prstGeom>
          <a:noFill/>
        </p:spPr>
        <p:txBody>
          <a:bodyPr wrap="square" rtlCol="0">
            <a:spAutoFit/>
          </a:bodyPr>
          <a:lstStyle/>
          <a:p>
            <a:r>
              <a:rPr lang="en-IN" dirty="0"/>
              <a:t>How to become Good at Programming.</a:t>
            </a:r>
          </a:p>
          <a:p>
            <a:pPr marL="342900" indent="-342900">
              <a:buAutoNum type="arabicPeriod"/>
            </a:pPr>
            <a:r>
              <a:rPr lang="en-IN" dirty="0"/>
              <a:t>Find your reason.</a:t>
            </a:r>
          </a:p>
          <a:p>
            <a:pPr marL="342900" indent="-342900">
              <a:buAutoNum type="arabicPeriod"/>
            </a:pPr>
            <a:r>
              <a:rPr lang="en-IN" dirty="0"/>
              <a:t>Start with one Programming language </a:t>
            </a:r>
            <a:r>
              <a:rPr lang="en-IN" dirty="0" err="1"/>
              <a:t>cpp</a:t>
            </a:r>
            <a:r>
              <a:rPr lang="en-IN" dirty="0"/>
              <a:t> or java (Don’t pick any other language like python of </a:t>
            </a:r>
            <a:r>
              <a:rPr lang="en-IN" dirty="0" err="1"/>
              <a:t>js</a:t>
            </a:r>
            <a:r>
              <a:rPr lang="en-IN" dirty="0"/>
              <a:t>).</a:t>
            </a:r>
          </a:p>
          <a:p>
            <a:pPr marL="342900" indent="-342900">
              <a:buAutoNum type="arabicPeriod"/>
            </a:pPr>
            <a:r>
              <a:rPr lang="en-IN" dirty="0"/>
              <a:t>Learn Basics like loop, statement, Arrays , String and Dynamic memory allocation.</a:t>
            </a:r>
          </a:p>
          <a:p>
            <a:pPr marL="342900" indent="-342900">
              <a:buAutoNum type="arabicPeriod"/>
            </a:pPr>
            <a:r>
              <a:rPr lang="en-IN" dirty="0"/>
              <a:t>Pick any one plateform from </a:t>
            </a:r>
            <a:r>
              <a:rPr lang="en-IN" dirty="0" err="1"/>
              <a:t>Hackerrank</a:t>
            </a:r>
            <a:r>
              <a:rPr lang="en-IN" dirty="0"/>
              <a:t>, </a:t>
            </a:r>
            <a:r>
              <a:rPr lang="en-IN" dirty="0" err="1"/>
              <a:t>Hackerearch</a:t>
            </a:r>
            <a:r>
              <a:rPr lang="en-IN" dirty="0"/>
              <a:t>, </a:t>
            </a:r>
            <a:r>
              <a:rPr lang="en-IN" dirty="0" err="1"/>
              <a:t>Leetcode</a:t>
            </a:r>
            <a:r>
              <a:rPr lang="en-IN" dirty="0"/>
              <a:t> , </a:t>
            </a:r>
            <a:r>
              <a:rPr lang="en-IN" dirty="0" err="1"/>
              <a:t>codechef</a:t>
            </a:r>
            <a:r>
              <a:rPr lang="en-IN" dirty="0"/>
              <a:t>, </a:t>
            </a:r>
            <a:r>
              <a:rPr lang="en-IN" dirty="0" err="1"/>
              <a:t>codeforces</a:t>
            </a:r>
            <a:r>
              <a:rPr lang="en-IN" dirty="0"/>
              <a:t>.</a:t>
            </a:r>
          </a:p>
          <a:p>
            <a:pPr marL="342900" indent="-342900">
              <a:buAutoNum type="arabicPeriod"/>
            </a:pPr>
            <a:r>
              <a:rPr lang="en-IN" dirty="0"/>
              <a:t>Don’t just do programming to get a good job but do programming to improve your problem solving skills.</a:t>
            </a:r>
          </a:p>
          <a:p>
            <a:pPr marL="342900" indent="-342900">
              <a:buAutoNum type="arabicPeriod"/>
            </a:pPr>
            <a:endParaRPr lang="en-IN" dirty="0"/>
          </a:p>
          <a:p>
            <a:pPr marL="342900" indent="-342900">
              <a:buAutoNum type="arabicPeriod"/>
            </a:pPr>
            <a:endParaRPr lang="en-IN" dirty="0"/>
          </a:p>
          <a:p>
            <a:r>
              <a:rPr lang="en-IN" dirty="0"/>
              <a:t>Some of the most important thing you should learn first-</a:t>
            </a:r>
          </a:p>
          <a:p>
            <a:r>
              <a:rPr lang="en-IN" dirty="0"/>
              <a:t>Recursion</a:t>
            </a:r>
          </a:p>
          <a:p>
            <a:r>
              <a:rPr lang="en-IN" dirty="0"/>
              <a:t>Backtracking</a:t>
            </a:r>
          </a:p>
          <a:p>
            <a:r>
              <a:rPr lang="en-IN" dirty="0"/>
              <a:t>Dynamic Programming</a:t>
            </a:r>
          </a:p>
          <a:p>
            <a:r>
              <a:rPr lang="en-IN" dirty="0"/>
              <a:t>Stack and Queue</a:t>
            </a:r>
          </a:p>
          <a:p>
            <a:r>
              <a:rPr lang="en-IN" dirty="0"/>
              <a:t>LinkedList</a:t>
            </a:r>
          </a:p>
          <a:p>
            <a:r>
              <a:rPr lang="en-IN" dirty="0"/>
              <a:t>Tree (Traversal, binary tree, AVL tree)</a:t>
            </a:r>
          </a:p>
          <a:p>
            <a:r>
              <a:rPr lang="en-IN" dirty="0"/>
              <a:t>Graph (BFS,DFS)</a:t>
            </a:r>
          </a:p>
        </p:txBody>
      </p:sp>
    </p:spTree>
    <p:extLst>
      <p:ext uri="{BB962C8B-B14F-4D97-AF65-F5344CB8AC3E}">
        <p14:creationId xmlns:p14="http://schemas.microsoft.com/office/powerpoint/2010/main" val="3684447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4B9F38-3C1C-4499-BD9A-12E0B8F78F5B}"/>
              </a:ext>
            </a:extLst>
          </p:cNvPr>
          <p:cNvSpPr txBox="1">
            <a:spLocks/>
          </p:cNvSpPr>
          <p:nvPr/>
        </p:nvSpPr>
        <p:spPr>
          <a:xfrm>
            <a:off x="984738" y="184638"/>
            <a:ext cx="10047850" cy="2074975"/>
          </a:xfrm>
          <a:prstGeom prst="rect">
            <a:avLst/>
          </a:prstGeom>
        </p:spPr>
        <p:txBody>
          <a:bodyPr anchor="ct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4000" i="1" dirty="0">
                <a:solidFill>
                  <a:schemeClr val="tx1"/>
                </a:solidFill>
              </a:rPr>
              <a:t>What is a searching Algorithm?</a:t>
            </a:r>
            <a:br>
              <a:rPr lang="en-US" sz="1600" i="1" dirty="0">
                <a:solidFill>
                  <a:schemeClr val="tx1"/>
                </a:solidFill>
              </a:rPr>
            </a:br>
            <a:r>
              <a:rPr lang="en-US" sz="1600" i="1" dirty="0">
                <a:solidFill>
                  <a:schemeClr val="tx1"/>
                </a:solidFill>
              </a:rPr>
              <a:t> </a:t>
            </a:r>
            <a:br>
              <a:rPr lang="en-US" sz="1600" i="1" dirty="0">
                <a:solidFill>
                  <a:schemeClr val="tx1"/>
                </a:solidFill>
              </a:rPr>
            </a:br>
            <a:r>
              <a:rPr lang="en-US" sz="1600" i="1" dirty="0">
                <a:solidFill>
                  <a:schemeClr val="tx1"/>
                </a:solidFill>
              </a:rPr>
              <a:t>Searching Algorithms are designed to check for an element or retrieve an element from any data structure where it is sorted or not. Based on the type of search operation, these algorithms are generally classified into two categories:</a:t>
            </a:r>
          </a:p>
        </p:txBody>
      </p:sp>
      <p:cxnSp>
        <p:nvCxnSpPr>
          <p:cNvPr id="6" name="Straight Arrow Connector 5">
            <a:extLst>
              <a:ext uri="{FF2B5EF4-FFF2-40B4-BE49-F238E27FC236}">
                <a16:creationId xmlns:a16="http://schemas.microsoft.com/office/drawing/2014/main" id="{4986C016-D458-400E-BB8A-3C27B95C9390}"/>
              </a:ext>
            </a:extLst>
          </p:cNvPr>
          <p:cNvCxnSpPr/>
          <p:nvPr/>
        </p:nvCxnSpPr>
        <p:spPr>
          <a:xfrm flipH="1">
            <a:off x="3042138" y="2373923"/>
            <a:ext cx="2963008" cy="597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D44F47C-0545-4280-AB0B-30E5E97FF092}"/>
              </a:ext>
            </a:extLst>
          </p:cNvPr>
          <p:cNvCxnSpPr>
            <a:cxnSpLocks/>
          </p:cNvCxnSpPr>
          <p:nvPr/>
        </p:nvCxnSpPr>
        <p:spPr>
          <a:xfrm>
            <a:off x="5996354" y="2365131"/>
            <a:ext cx="2971800" cy="624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36E2F2D-7E11-446A-A561-A1A8EDC5A93E}"/>
              </a:ext>
            </a:extLst>
          </p:cNvPr>
          <p:cNvSpPr/>
          <p:nvPr/>
        </p:nvSpPr>
        <p:spPr>
          <a:xfrm>
            <a:off x="931985" y="3059723"/>
            <a:ext cx="4237892" cy="2083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b="1" dirty="0"/>
              <a:t>Sequential Search</a:t>
            </a:r>
            <a:endParaRPr lang="en-IN" dirty="0"/>
          </a:p>
          <a:p>
            <a:pPr algn="ctr"/>
            <a:endParaRPr lang="en-IN" dirty="0"/>
          </a:p>
          <a:p>
            <a:pPr algn="ctr"/>
            <a:r>
              <a:rPr lang="en-US" dirty="0"/>
              <a:t>In this, the list or array is traversed sequentially and every element is checked.</a:t>
            </a:r>
          </a:p>
          <a:p>
            <a:pPr algn="ctr"/>
            <a:r>
              <a:rPr lang="en-US" dirty="0"/>
              <a:t>For example: Linear Search</a:t>
            </a:r>
            <a:endParaRPr lang="en-IN" dirty="0"/>
          </a:p>
        </p:txBody>
      </p:sp>
      <p:sp>
        <p:nvSpPr>
          <p:cNvPr id="12" name="Rectangle 11">
            <a:extLst>
              <a:ext uri="{FF2B5EF4-FFF2-40B4-BE49-F238E27FC236}">
                <a16:creationId xmlns:a16="http://schemas.microsoft.com/office/drawing/2014/main" id="{1493301C-ED7E-4B97-B65A-F3B645549B6E}"/>
              </a:ext>
            </a:extLst>
          </p:cNvPr>
          <p:cNvSpPr/>
          <p:nvPr/>
        </p:nvSpPr>
        <p:spPr>
          <a:xfrm>
            <a:off x="6444762" y="3042138"/>
            <a:ext cx="4633546" cy="2637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t>Interval Search</a:t>
            </a:r>
          </a:p>
          <a:p>
            <a:pPr algn="ctr"/>
            <a:endParaRPr lang="en-US" dirty="0"/>
          </a:p>
          <a:p>
            <a:pPr algn="ctr"/>
            <a:r>
              <a:rPr lang="en-US" dirty="0"/>
              <a:t>These algorithms are specifically designed for searching in sorted data-structures. These type of searching algorithms are much more efficient than Linear Search as they repeatedly target the center of the search structure and divide the search space in half. For Example: Binary Search</a:t>
            </a:r>
            <a:endParaRPr lang="en-IN" dirty="0"/>
          </a:p>
        </p:txBody>
      </p:sp>
    </p:spTree>
    <p:extLst>
      <p:ext uri="{BB962C8B-B14F-4D97-AF65-F5344CB8AC3E}">
        <p14:creationId xmlns:p14="http://schemas.microsoft.com/office/powerpoint/2010/main" val="3313081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69A49F1-AFD6-4F86-A2D2-ACBFB5D6F1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7208" y="149469"/>
            <a:ext cx="7620000" cy="27534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20BF0C9-F432-4D57-A1A1-8E08F109C3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2038" y="2998177"/>
            <a:ext cx="7693269" cy="33051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21CADF0C-9A70-4E97-925C-A57CC4A756C4}"/>
              </a:ext>
            </a:extLst>
          </p:cNvPr>
          <p:cNvSpPr/>
          <p:nvPr/>
        </p:nvSpPr>
        <p:spPr>
          <a:xfrm>
            <a:off x="2400300" y="6523892"/>
            <a:ext cx="7517423" cy="246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These images are taken from </a:t>
            </a:r>
            <a:r>
              <a:rPr lang="en-IN" dirty="0" err="1"/>
              <a:t>GeeksForGeeks</a:t>
            </a:r>
            <a:endParaRPr lang="en-IN" dirty="0"/>
          </a:p>
        </p:txBody>
      </p:sp>
    </p:spTree>
    <p:extLst>
      <p:ext uri="{BB962C8B-B14F-4D97-AF65-F5344CB8AC3E}">
        <p14:creationId xmlns:p14="http://schemas.microsoft.com/office/powerpoint/2010/main" val="3799001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1AC4AA-163B-4951-9C63-AEBDEEED8E7D}"/>
              </a:ext>
            </a:extLst>
          </p:cNvPr>
          <p:cNvSpPr txBox="1"/>
          <p:nvPr/>
        </p:nvSpPr>
        <p:spPr>
          <a:xfrm>
            <a:off x="1485900" y="254976"/>
            <a:ext cx="9205546" cy="6247864"/>
          </a:xfrm>
          <a:prstGeom prst="rect">
            <a:avLst/>
          </a:prstGeom>
          <a:noFill/>
        </p:spPr>
        <p:txBody>
          <a:bodyPr wrap="square" rtlCol="0">
            <a:spAutoFit/>
          </a:bodyPr>
          <a:lstStyle/>
          <a:p>
            <a:r>
              <a:rPr lang="en-IN" sz="2000" b="1" dirty="0"/>
              <a:t>Pseudocode</a:t>
            </a:r>
          </a:p>
          <a:p>
            <a:endParaRPr lang="en-IN" sz="2000" dirty="0"/>
          </a:p>
          <a:p>
            <a:r>
              <a:rPr lang="en-IN" dirty="0" err="1"/>
              <a:t>LinearSearch</a:t>
            </a:r>
            <a:r>
              <a:rPr lang="en-IN" dirty="0"/>
              <a:t>(Array , item)</a:t>
            </a:r>
          </a:p>
          <a:p>
            <a:r>
              <a:rPr lang="en-IN" dirty="0"/>
              <a:t>    for all index in Array</a:t>
            </a:r>
          </a:p>
          <a:p>
            <a:r>
              <a:rPr lang="en-IN" dirty="0"/>
              <a:t>	if element at index is equal to item</a:t>
            </a:r>
          </a:p>
          <a:p>
            <a:r>
              <a:rPr lang="en-IN" dirty="0"/>
              <a:t>		return index</a:t>
            </a:r>
          </a:p>
          <a:p>
            <a:r>
              <a:rPr lang="en-IN" dirty="0"/>
              <a:t>    end of for loop</a:t>
            </a:r>
          </a:p>
          <a:p>
            <a:r>
              <a:rPr lang="en-IN" dirty="0"/>
              <a:t>    return -1</a:t>
            </a:r>
          </a:p>
          <a:p>
            <a:endParaRPr lang="en-IN" dirty="0"/>
          </a:p>
          <a:p>
            <a:endParaRPr lang="en-IN" dirty="0"/>
          </a:p>
          <a:p>
            <a:r>
              <a:rPr lang="en-IN" dirty="0" err="1"/>
              <a:t>BinarySearch</a:t>
            </a:r>
            <a:r>
              <a:rPr lang="en-IN" dirty="0"/>
              <a:t>(Array, Item)</a:t>
            </a:r>
          </a:p>
          <a:p>
            <a:r>
              <a:rPr lang="en-IN" dirty="0"/>
              <a:t>     let start = 0;</a:t>
            </a:r>
          </a:p>
          <a:p>
            <a:r>
              <a:rPr lang="en-IN" dirty="0"/>
              <a:t>     let end = Array size-1</a:t>
            </a:r>
          </a:p>
          <a:p>
            <a:r>
              <a:rPr lang="en-IN" dirty="0"/>
              <a:t>     while start &lt;= end</a:t>
            </a:r>
          </a:p>
          <a:p>
            <a:r>
              <a:rPr lang="en-IN" dirty="0"/>
              <a:t>	let mid &lt;- (</a:t>
            </a:r>
            <a:r>
              <a:rPr lang="en-IN" dirty="0" err="1"/>
              <a:t>start+end</a:t>
            </a:r>
            <a:r>
              <a:rPr lang="en-IN" dirty="0"/>
              <a:t>)/2;</a:t>
            </a:r>
          </a:p>
          <a:p>
            <a:r>
              <a:rPr lang="en-IN" dirty="0"/>
              <a:t>	if element at index mid is equal to item then return mid</a:t>
            </a:r>
          </a:p>
          <a:p>
            <a:r>
              <a:rPr lang="en-IN" dirty="0"/>
              <a:t>	if element at index mid is smaller then item</a:t>
            </a:r>
          </a:p>
          <a:p>
            <a:r>
              <a:rPr lang="en-IN" dirty="0"/>
              <a:t>	        set start &lt;- (mid+1)</a:t>
            </a:r>
          </a:p>
          <a:p>
            <a:r>
              <a:rPr lang="en-IN" dirty="0"/>
              <a:t>	else</a:t>
            </a:r>
          </a:p>
          <a:p>
            <a:r>
              <a:rPr lang="en-IN" dirty="0"/>
              <a:t>	        set end &lt;- (mid-1)</a:t>
            </a:r>
          </a:p>
          <a:p>
            <a:r>
              <a:rPr lang="en-IN" dirty="0"/>
              <a:t>      end of while loop</a:t>
            </a:r>
          </a:p>
          <a:p>
            <a:r>
              <a:rPr lang="en-IN" dirty="0"/>
              <a:t>      return -1</a:t>
            </a:r>
          </a:p>
        </p:txBody>
      </p:sp>
    </p:spTree>
    <p:extLst>
      <p:ext uri="{BB962C8B-B14F-4D97-AF65-F5344CB8AC3E}">
        <p14:creationId xmlns:p14="http://schemas.microsoft.com/office/powerpoint/2010/main" val="1762889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ACE876-B1E1-4854-AC72-292B1043D381}"/>
              </a:ext>
            </a:extLst>
          </p:cNvPr>
          <p:cNvSpPr txBox="1"/>
          <p:nvPr/>
        </p:nvSpPr>
        <p:spPr>
          <a:xfrm>
            <a:off x="395653" y="79132"/>
            <a:ext cx="9223131" cy="5909310"/>
          </a:xfrm>
          <a:prstGeom prst="rect">
            <a:avLst/>
          </a:prstGeom>
          <a:noFill/>
        </p:spPr>
        <p:txBody>
          <a:bodyPr wrap="square" rtlCol="0">
            <a:spAutoFit/>
          </a:bodyPr>
          <a:lstStyle/>
          <a:p>
            <a:r>
              <a:rPr lang="en-IN" dirty="0"/>
              <a:t>Complexity Analysis of Binary Search</a:t>
            </a:r>
          </a:p>
          <a:p>
            <a:endParaRPr lang="en-IN" dirty="0"/>
          </a:p>
          <a:p>
            <a:r>
              <a:rPr lang="en-IN" dirty="0"/>
              <a:t>Let n is length of array</a:t>
            </a:r>
          </a:p>
          <a:p>
            <a:r>
              <a:rPr lang="en-IN" b="1" dirty="0"/>
              <a:t>In 1</a:t>
            </a:r>
            <a:r>
              <a:rPr lang="en-IN" b="1" baseline="30000" dirty="0"/>
              <a:t>st</a:t>
            </a:r>
            <a:r>
              <a:rPr lang="en-IN" b="1" dirty="0"/>
              <a:t>  Iteration</a:t>
            </a:r>
          </a:p>
          <a:p>
            <a:r>
              <a:rPr lang="en-IN" dirty="0"/>
              <a:t>Length of array is n</a:t>
            </a:r>
          </a:p>
          <a:p>
            <a:endParaRPr lang="en-IN" dirty="0"/>
          </a:p>
          <a:p>
            <a:r>
              <a:rPr lang="en-IN" b="1" dirty="0"/>
              <a:t>In 2</a:t>
            </a:r>
            <a:r>
              <a:rPr lang="en-IN" b="1" baseline="30000" dirty="0"/>
              <a:t>nd</a:t>
            </a:r>
            <a:r>
              <a:rPr lang="en-IN" b="1" dirty="0"/>
              <a:t> Iteration</a:t>
            </a:r>
          </a:p>
          <a:p>
            <a:r>
              <a:rPr lang="en-IN" dirty="0"/>
              <a:t>Length of array is n/2</a:t>
            </a:r>
          </a:p>
          <a:p>
            <a:endParaRPr lang="en-IN" dirty="0"/>
          </a:p>
          <a:p>
            <a:r>
              <a:rPr lang="en-IN" b="1" dirty="0"/>
              <a:t>In 3</a:t>
            </a:r>
            <a:r>
              <a:rPr lang="en-IN" b="1" baseline="30000" dirty="0"/>
              <a:t>rd</a:t>
            </a:r>
            <a:r>
              <a:rPr lang="en-IN" b="1" dirty="0"/>
              <a:t> Iteration</a:t>
            </a:r>
          </a:p>
          <a:p>
            <a:r>
              <a:rPr lang="en-IN" dirty="0"/>
              <a:t>Length of array is n/4</a:t>
            </a:r>
          </a:p>
          <a:p>
            <a:endParaRPr lang="en-IN" dirty="0"/>
          </a:p>
          <a:p>
            <a:r>
              <a:rPr lang="en-IN" b="1" dirty="0"/>
              <a:t>In k</a:t>
            </a:r>
            <a:r>
              <a:rPr lang="en-IN" b="1" baseline="30000" dirty="0"/>
              <a:t>th</a:t>
            </a:r>
            <a:r>
              <a:rPr lang="en-IN" b="1" dirty="0"/>
              <a:t>  Iteration</a:t>
            </a:r>
          </a:p>
          <a:p>
            <a:r>
              <a:rPr lang="en-IN" dirty="0"/>
              <a:t>Length of array is n/2^k</a:t>
            </a:r>
          </a:p>
          <a:p>
            <a:endParaRPr lang="en-IN" dirty="0"/>
          </a:p>
          <a:p>
            <a:r>
              <a:rPr lang="en-IN" dirty="0"/>
              <a:t>Int the K</a:t>
            </a:r>
            <a:r>
              <a:rPr lang="en-IN" baseline="30000" dirty="0"/>
              <a:t>th</a:t>
            </a:r>
            <a:r>
              <a:rPr lang="en-IN" dirty="0"/>
              <a:t>  Iteration the length of array will become 1 so n/2^k = 1</a:t>
            </a:r>
          </a:p>
          <a:p>
            <a:endParaRPr lang="en-IN" dirty="0"/>
          </a:p>
          <a:p>
            <a:r>
              <a:rPr lang="en-IN" dirty="0"/>
              <a:t>n=2^k taking log(base 2) on both side.</a:t>
            </a:r>
          </a:p>
          <a:p>
            <a:r>
              <a:rPr lang="en-IN" dirty="0" err="1"/>
              <a:t>logn</a:t>
            </a:r>
            <a:r>
              <a:rPr lang="en-IN" dirty="0"/>
              <a:t>=log2^k</a:t>
            </a:r>
          </a:p>
          <a:p>
            <a:r>
              <a:rPr lang="en-IN" dirty="0" err="1"/>
              <a:t>logn</a:t>
            </a:r>
            <a:r>
              <a:rPr lang="en-IN" dirty="0"/>
              <a:t>=klog2</a:t>
            </a:r>
          </a:p>
          <a:p>
            <a:r>
              <a:rPr lang="en-IN" dirty="0" err="1"/>
              <a:t>Logn</a:t>
            </a:r>
            <a:r>
              <a:rPr lang="en-IN" dirty="0"/>
              <a:t> = k       since </a:t>
            </a:r>
            <a:r>
              <a:rPr lang="en-IN" dirty="0" err="1"/>
              <a:t>loga</a:t>
            </a:r>
            <a:r>
              <a:rPr lang="en-IN" dirty="0"/>
              <a:t>(a) =1.</a:t>
            </a:r>
          </a:p>
        </p:txBody>
      </p:sp>
    </p:spTree>
    <p:extLst>
      <p:ext uri="{BB962C8B-B14F-4D97-AF65-F5344CB8AC3E}">
        <p14:creationId xmlns:p14="http://schemas.microsoft.com/office/powerpoint/2010/main" val="2091955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A9D6A-6EE5-4148-9602-BF57C2F730B4}"/>
              </a:ext>
            </a:extLst>
          </p:cNvPr>
          <p:cNvSpPr txBox="1">
            <a:spLocks/>
          </p:cNvSpPr>
          <p:nvPr/>
        </p:nvSpPr>
        <p:spPr>
          <a:xfrm>
            <a:off x="984738" y="184638"/>
            <a:ext cx="10047850" cy="4378570"/>
          </a:xfrm>
          <a:prstGeom prst="rect">
            <a:avLst/>
          </a:prstGeom>
        </p:spPr>
        <p:txBody>
          <a:bodyPr anchor="ct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4000" i="1" dirty="0">
                <a:solidFill>
                  <a:schemeClr val="tx1"/>
                </a:solidFill>
              </a:rPr>
              <a:t>What is a sorting Algorithm?</a:t>
            </a:r>
            <a:br>
              <a:rPr lang="en-US" sz="1600" i="1" dirty="0">
                <a:solidFill>
                  <a:schemeClr val="tx1"/>
                </a:solidFill>
              </a:rPr>
            </a:br>
            <a:r>
              <a:rPr lang="en-US" sz="1600" i="1" dirty="0">
                <a:solidFill>
                  <a:schemeClr val="tx1"/>
                </a:solidFill>
              </a:rPr>
              <a:t> </a:t>
            </a:r>
            <a:br>
              <a:rPr lang="en-US" sz="1900" i="1" dirty="0">
                <a:solidFill>
                  <a:schemeClr val="tx1"/>
                </a:solidFill>
              </a:rPr>
            </a:br>
            <a:r>
              <a:rPr lang="en-US" sz="1600" i="1" dirty="0"/>
              <a:t>A Sorting Algorithm is used to rearrange a given array or list elements according to a comparison operator on the elements. The comparison operator is used to decide the new order of element in the respective data structure.</a:t>
            </a:r>
            <a:endParaRPr lang="en-US" sz="1600" i="1" dirty="0">
              <a:solidFill>
                <a:schemeClr val="tx1"/>
              </a:solidFill>
            </a:endParaRPr>
          </a:p>
          <a:p>
            <a:endParaRPr lang="en-US" sz="1600" i="1" dirty="0">
              <a:solidFill>
                <a:schemeClr val="tx1"/>
              </a:solidFill>
            </a:endParaRPr>
          </a:p>
          <a:p>
            <a:r>
              <a:rPr lang="en-US" sz="1600" b="1" i="1" dirty="0"/>
              <a:t>For example</a:t>
            </a:r>
            <a:r>
              <a:rPr lang="en-US" sz="1600" i="1" dirty="0"/>
              <a:t>: The below list of characters is sorted in increasing order of their ASCII values. That is, the character with lesser ASCII value will be placed first than the character with higher ASCII value.</a:t>
            </a:r>
            <a:endParaRPr lang="en-US" sz="1600" i="1" dirty="0">
              <a:solidFill>
                <a:schemeClr val="tx1"/>
              </a:solidFill>
            </a:endParaRPr>
          </a:p>
          <a:p>
            <a:endParaRPr lang="en-US" sz="1600" i="1" dirty="0"/>
          </a:p>
        </p:txBody>
      </p:sp>
      <p:pic>
        <p:nvPicPr>
          <p:cNvPr id="2050" name="Picture 2" descr="sorting-algorithms">
            <a:extLst>
              <a:ext uri="{FF2B5EF4-FFF2-40B4-BE49-F238E27FC236}">
                <a16:creationId xmlns:a16="http://schemas.microsoft.com/office/drawing/2014/main" id="{97310A18-901E-4A96-BC22-919635F6B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0269" y="4147038"/>
            <a:ext cx="63246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01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8343B8-E7A1-4F5E-B3A5-4CF97AC6A955}"/>
              </a:ext>
            </a:extLst>
          </p:cNvPr>
          <p:cNvSpPr txBox="1"/>
          <p:nvPr/>
        </p:nvSpPr>
        <p:spPr>
          <a:xfrm>
            <a:off x="1081453" y="483577"/>
            <a:ext cx="9557239" cy="3139321"/>
          </a:xfrm>
          <a:prstGeom prst="rect">
            <a:avLst/>
          </a:prstGeom>
          <a:noFill/>
        </p:spPr>
        <p:txBody>
          <a:bodyPr wrap="square" rtlCol="0">
            <a:spAutoFit/>
          </a:bodyPr>
          <a:lstStyle/>
          <a:p>
            <a:r>
              <a:rPr lang="en-IN" b="1" dirty="0"/>
              <a:t>Some of the sorting algorithms-</a:t>
            </a:r>
          </a:p>
          <a:p>
            <a:endParaRPr lang="en-IN" b="1" dirty="0"/>
          </a:p>
          <a:p>
            <a:r>
              <a:rPr lang="en-IN" dirty="0"/>
              <a:t>Bubble sort</a:t>
            </a:r>
          </a:p>
          <a:p>
            <a:r>
              <a:rPr lang="en-IN" dirty="0"/>
              <a:t>Insertion sort</a:t>
            </a:r>
          </a:p>
          <a:p>
            <a:r>
              <a:rPr lang="en-IN" dirty="0"/>
              <a:t>Selection sort</a:t>
            </a:r>
          </a:p>
          <a:p>
            <a:r>
              <a:rPr lang="en-IN" dirty="0"/>
              <a:t>Merge sort</a:t>
            </a:r>
          </a:p>
          <a:p>
            <a:r>
              <a:rPr lang="en-IN" dirty="0"/>
              <a:t>Quick sort</a:t>
            </a:r>
          </a:p>
          <a:p>
            <a:endParaRPr lang="en-IN" dirty="0"/>
          </a:p>
          <a:p>
            <a:endParaRPr lang="en-IN" dirty="0"/>
          </a:p>
          <a:p>
            <a:r>
              <a:rPr lang="en-IN" dirty="0"/>
              <a:t>There are a lot of sorting techniques but we will </a:t>
            </a:r>
            <a:r>
              <a:rPr lang="en-IN"/>
              <a:t>discuss the most </a:t>
            </a:r>
            <a:r>
              <a:rPr lang="en-IN" dirty="0"/>
              <a:t>popular one which is Merge sort.</a:t>
            </a:r>
          </a:p>
        </p:txBody>
      </p:sp>
    </p:spTree>
    <p:extLst>
      <p:ext uri="{BB962C8B-B14F-4D97-AF65-F5344CB8AC3E}">
        <p14:creationId xmlns:p14="http://schemas.microsoft.com/office/powerpoint/2010/main" val="1173938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E937FB-A0B6-4A8F-AEDD-AB6200CBD429}"/>
              </a:ext>
            </a:extLst>
          </p:cNvPr>
          <p:cNvSpPr txBox="1"/>
          <p:nvPr/>
        </p:nvSpPr>
        <p:spPr>
          <a:xfrm>
            <a:off x="721360" y="180340"/>
            <a:ext cx="10248900" cy="1477328"/>
          </a:xfrm>
          <a:prstGeom prst="rect">
            <a:avLst/>
          </a:prstGeom>
          <a:noFill/>
        </p:spPr>
        <p:txBody>
          <a:bodyPr wrap="square" rtlCol="0">
            <a:spAutoFit/>
          </a:bodyPr>
          <a:lstStyle/>
          <a:p>
            <a:r>
              <a:rPr lang="en-IN" b="1" dirty="0"/>
              <a:t>Merge Sort-</a:t>
            </a:r>
          </a:p>
          <a:p>
            <a:r>
              <a:rPr lang="en-US" dirty="0"/>
              <a:t>Merge Sort is a Divide and Conquer algorithm. It divides input array in two halves, calls itself for the two halves and then merges the two sorted halves. </a:t>
            </a:r>
            <a:r>
              <a:rPr lang="en-US" b="1" dirty="0"/>
              <a:t>The merge() function</a:t>
            </a:r>
            <a:r>
              <a:rPr lang="en-US" dirty="0"/>
              <a:t> is used for merging two halves. The merge(arr1,arr2) is key process that assumes that arr1 and arr2 are sorted and merges the two sorted arrays into one.</a:t>
            </a:r>
            <a:endParaRPr lang="en-IN" dirty="0"/>
          </a:p>
        </p:txBody>
      </p:sp>
      <p:pic>
        <p:nvPicPr>
          <p:cNvPr id="3074" name="Picture 2" descr="Merge-Sort-Tutorial">
            <a:extLst>
              <a:ext uri="{FF2B5EF4-FFF2-40B4-BE49-F238E27FC236}">
                <a16:creationId xmlns:a16="http://schemas.microsoft.com/office/drawing/2014/main" id="{68A0327C-6475-4FA2-B374-34C02C62C9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735" y="1534160"/>
            <a:ext cx="4911311" cy="4728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332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C64BA6-0C37-4CA5-825B-CF13C3A15BE2}"/>
              </a:ext>
            </a:extLst>
          </p:cNvPr>
          <p:cNvSpPr txBox="1"/>
          <p:nvPr/>
        </p:nvSpPr>
        <p:spPr>
          <a:xfrm>
            <a:off x="284480" y="213360"/>
            <a:ext cx="11602720" cy="369332"/>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9B07A96D-A0C1-40AF-92E6-780366D08348}"/>
              </a:ext>
            </a:extLst>
          </p:cNvPr>
          <p:cNvSpPr txBox="1"/>
          <p:nvPr/>
        </p:nvSpPr>
        <p:spPr>
          <a:xfrm>
            <a:off x="193040" y="203200"/>
            <a:ext cx="11805920" cy="5909310"/>
          </a:xfrm>
          <a:prstGeom prst="rect">
            <a:avLst/>
          </a:prstGeom>
          <a:noFill/>
        </p:spPr>
        <p:txBody>
          <a:bodyPr wrap="square" rtlCol="0">
            <a:spAutoFit/>
          </a:bodyPr>
          <a:lstStyle/>
          <a:p>
            <a:r>
              <a:rPr lang="en-IN" b="1" dirty="0"/>
              <a:t>Complexity Analysis of Merge Sort</a:t>
            </a:r>
          </a:p>
          <a:p>
            <a:endParaRPr lang="en-IN" dirty="0"/>
          </a:p>
          <a:p>
            <a:r>
              <a:rPr lang="en-IN" dirty="0"/>
              <a:t>In merge sort we divide array into sub array until we found a subarray which contains only one element. And then we merge them back.</a:t>
            </a:r>
          </a:p>
          <a:p>
            <a:endParaRPr lang="en-IN" dirty="0"/>
          </a:p>
          <a:p>
            <a:r>
              <a:rPr lang="en-IN" b="1" dirty="0"/>
              <a:t>In 1</a:t>
            </a:r>
            <a:r>
              <a:rPr lang="en-IN" b="1" baseline="30000" dirty="0"/>
              <a:t>st</a:t>
            </a:r>
            <a:r>
              <a:rPr lang="en-IN" b="1" dirty="0"/>
              <a:t>  iteration</a:t>
            </a:r>
          </a:p>
          <a:p>
            <a:r>
              <a:rPr lang="en-IN" dirty="0"/>
              <a:t>T(n) = T(n/2)+T(n/2)+n   =  2*T(n/2)+n</a:t>
            </a:r>
          </a:p>
          <a:p>
            <a:endParaRPr lang="en-IN" dirty="0"/>
          </a:p>
          <a:p>
            <a:r>
              <a:rPr lang="en-IN" b="1" dirty="0"/>
              <a:t>In 2</a:t>
            </a:r>
            <a:r>
              <a:rPr lang="en-IN" b="1" baseline="30000" dirty="0"/>
              <a:t>nd</a:t>
            </a:r>
            <a:r>
              <a:rPr lang="en-IN" b="1" dirty="0"/>
              <a:t>  iteration</a:t>
            </a:r>
          </a:p>
          <a:p>
            <a:r>
              <a:rPr lang="en-IN" dirty="0"/>
              <a:t>T(n/2) = T(n/4)+T(n/4)+n/2  = 2*T(n/4)+n/2</a:t>
            </a:r>
          </a:p>
          <a:p>
            <a:endParaRPr lang="en-IN" dirty="0"/>
          </a:p>
          <a:p>
            <a:r>
              <a:rPr lang="en-IN" b="1" dirty="0"/>
              <a:t>In k</a:t>
            </a:r>
            <a:r>
              <a:rPr lang="en-IN" b="1" baseline="30000" dirty="0"/>
              <a:t>th</a:t>
            </a:r>
            <a:r>
              <a:rPr lang="en-IN" b="1" dirty="0"/>
              <a:t> iteration</a:t>
            </a:r>
          </a:p>
          <a:p>
            <a:r>
              <a:rPr lang="en-IN" dirty="0"/>
              <a:t>T(n/2^k) = T(n/2^k+1)+T(n/2^k+1)+n/2^k</a:t>
            </a:r>
          </a:p>
          <a:p>
            <a:endParaRPr lang="en-IN" dirty="0"/>
          </a:p>
          <a:p>
            <a:r>
              <a:rPr lang="en-IN" dirty="0"/>
              <a:t>From the above recurrence relation</a:t>
            </a:r>
          </a:p>
          <a:p>
            <a:r>
              <a:rPr lang="en-IN" dirty="0"/>
              <a:t>T(n) = (2^k)*T(n/2^k)+k*n </a:t>
            </a:r>
          </a:p>
          <a:p>
            <a:endParaRPr lang="en-IN" dirty="0"/>
          </a:p>
          <a:p>
            <a:r>
              <a:rPr lang="en-IN" dirty="0"/>
              <a:t>Since we will divide the array until it become single element subarray so n/2^k=1</a:t>
            </a:r>
          </a:p>
          <a:p>
            <a:r>
              <a:rPr lang="en-IN" dirty="0"/>
              <a:t>By solving above k will be log(n) and  k*n will become </a:t>
            </a:r>
            <a:r>
              <a:rPr lang="en-IN" b="1" dirty="0" err="1"/>
              <a:t>nlog</a:t>
            </a:r>
            <a:r>
              <a:rPr lang="en-IN" b="1" dirty="0"/>
              <a:t>(n)</a:t>
            </a:r>
            <a:r>
              <a:rPr lang="en-IN" dirty="0"/>
              <a:t>.</a:t>
            </a:r>
          </a:p>
          <a:p>
            <a:endParaRPr lang="en-IN" dirty="0"/>
          </a:p>
          <a:p>
            <a:endParaRPr lang="en-IN" dirty="0"/>
          </a:p>
        </p:txBody>
      </p:sp>
    </p:spTree>
    <p:extLst>
      <p:ext uri="{BB962C8B-B14F-4D97-AF65-F5344CB8AC3E}">
        <p14:creationId xmlns:p14="http://schemas.microsoft.com/office/powerpoint/2010/main" val="363273006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{E328DE1D-EFEE-483C-AC89-73755957CCE2}tf56160789</Template>
  <TotalTime>0</TotalTime>
  <Words>866</Words>
  <Application>Microsoft Office PowerPoint</Application>
  <PresentationFormat>Widescreen</PresentationFormat>
  <Paragraphs>102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Bookman Old Style</vt:lpstr>
      <vt:lpstr>Calibri</vt:lpstr>
      <vt:lpstr>Franklin Gothic Book</vt:lpstr>
      <vt:lpstr>1_RetrospectVTI</vt:lpstr>
      <vt:lpstr>Searching and Sorting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2020-01-21T11:37:47Z</dcterms:created>
  <dcterms:modified xsi:type="dcterms:W3CDTF">2020-01-21T15:03:05Z</dcterms:modified>
</cp:coreProperties>
</file>