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8" r:id="rId5"/>
    <p:sldId id="259" r:id="rId6"/>
    <p:sldId id="267" r:id="rId7"/>
    <p:sldId id="260" r:id="rId8"/>
    <p:sldId id="261" r:id="rId9"/>
    <p:sldId id="270" r:id="rId10"/>
    <p:sldId id="262" r:id="rId11"/>
    <p:sldId id="263" r:id="rId12"/>
    <p:sldId id="268"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90" y="9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AFEE21-DAC6-4008-B7C6-07AD3E4C9987}"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5038-1422-4CFA-B6E0-4FFDE3FEF4DB}" type="slidenum">
              <a:rPr lang="en-US" smtClean="0"/>
              <a:t>‹#›</a:t>
            </a:fld>
            <a:endParaRPr lang="en-US"/>
          </a:p>
        </p:txBody>
      </p:sp>
    </p:spTree>
    <p:extLst>
      <p:ext uri="{BB962C8B-B14F-4D97-AF65-F5344CB8AC3E}">
        <p14:creationId xmlns:p14="http://schemas.microsoft.com/office/powerpoint/2010/main" val="1552684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AFEE21-DAC6-4008-B7C6-07AD3E4C9987}"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C5038-1422-4CFA-B6E0-4FFDE3FEF4DB}" type="slidenum">
              <a:rPr lang="en-US" smtClean="0"/>
              <a:t>‹#›</a:t>
            </a:fld>
            <a:endParaRPr lang="en-US"/>
          </a:p>
        </p:txBody>
      </p:sp>
    </p:spTree>
    <p:extLst>
      <p:ext uri="{BB962C8B-B14F-4D97-AF65-F5344CB8AC3E}">
        <p14:creationId xmlns:p14="http://schemas.microsoft.com/office/powerpoint/2010/main" val="1576869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DAFEE21-DAC6-4008-B7C6-07AD3E4C9987}"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5038-1422-4CFA-B6E0-4FFDE3FEF4DB}" type="slidenum">
              <a:rPr lang="en-US" smtClean="0"/>
              <a:t>‹#›</a:t>
            </a:fld>
            <a:endParaRPr lang="en-US"/>
          </a:p>
        </p:txBody>
      </p:sp>
    </p:spTree>
    <p:extLst>
      <p:ext uri="{BB962C8B-B14F-4D97-AF65-F5344CB8AC3E}">
        <p14:creationId xmlns:p14="http://schemas.microsoft.com/office/powerpoint/2010/main" val="2739453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DAFEE21-DAC6-4008-B7C6-07AD3E4C9987}"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5038-1422-4CFA-B6E0-4FFDE3FEF4D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2903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FEE21-DAC6-4008-B7C6-07AD3E4C9987}"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5038-1422-4CFA-B6E0-4FFDE3FEF4DB}" type="slidenum">
              <a:rPr lang="en-US" smtClean="0"/>
              <a:t>‹#›</a:t>
            </a:fld>
            <a:endParaRPr lang="en-US"/>
          </a:p>
        </p:txBody>
      </p:sp>
    </p:spTree>
    <p:extLst>
      <p:ext uri="{BB962C8B-B14F-4D97-AF65-F5344CB8AC3E}">
        <p14:creationId xmlns:p14="http://schemas.microsoft.com/office/powerpoint/2010/main" val="228042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DAFEE21-DAC6-4008-B7C6-07AD3E4C9987}" type="datetimeFigureOut">
              <a:rPr lang="en-US" smtClean="0"/>
              <a:t>6/26/2020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5038-1422-4CFA-B6E0-4FFDE3FEF4DB}" type="slidenum">
              <a:rPr lang="en-US" smtClean="0"/>
              <a:t>‹#›</a:t>
            </a:fld>
            <a:endParaRPr lang="en-US"/>
          </a:p>
        </p:txBody>
      </p:sp>
    </p:spTree>
    <p:extLst>
      <p:ext uri="{BB962C8B-B14F-4D97-AF65-F5344CB8AC3E}">
        <p14:creationId xmlns:p14="http://schemas.microsoft.com/office/powerpoint/2010/main" val="1301563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DAFEE21-DAC6-4008-B7C6-07AD3E4C9987}" type="datetimeFigureOut">
              <a:rPr lang="en-US" smtClean="0"/>
              <a:t>6/26/2020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5038-1422-4CFA-B6E0-4FFDE3FEF4DB}" type="slidenum">
              <a:rPr lang="en-US" smtClean="0"/>
              <a:t>‹#›</a:t>
            </a:fld>
            <a:endParaRPr lang="en-US"/>
          </a:p>
        </p:txBody>
      </p:sp>
    </p:spTree>
    <p:extLst>
      <p:ext uri="{BB962C8B-B14F-4D97-AF65-F5344CB8AC3E}">
        <p14:creationId xmlns:p14="http://schemas.microsoft.com/office/powerpoint/2010/main" val="2782841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FEE21-DAC6-4008-B7C6-07AD3E4C9987}"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5038-1422-4CFA-B6E0-4FFDE3FEF4DB}" type="slidenum">
              <a:rPr lang="en-US" smtClean="0"/>
              <a:t>‹#›</a:t>
            </a:fld>
            <a:endParaRPr lang="en-US"/>
          </a:p>
        </p:txBody>
      </p:sp>
    </p:spTree>
    <p:extLst>
      <p:ext uri="{BB962C8B-B14F-4D97-AF65-F5344CB8AC3E}">
        <p14:creationId xmlns:p14="http://schemas.microsoft.com/office/powerpoint/2010/main" val="2167955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FEE21-DAC6-4008-B7C6-07AD3E4C9987}"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5038-1422-4CFA-B6E0-4FFDE3FEF4DB}" type="slidenum">
              <a:rPr lang="en-US" smtClean="0"/>
              <a:t>‹#›</a:t>
            </a:fld>
            <a:endParaRPr lang="en-US"/>
          </a:p>
        </p:txBody>
      </p:sp>
    </p:spTree>
    <p:extLst>
      <p:ext uri="{BB962C8B-B14F-4D97-AF65-F5344CB8AC3E}">
        <p14:creationId xmlns:p14="http://schemas.microsoft.com/office/powerpoint/2010/main" val="325284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DAFEE21-DAC6-4008-B7C6-07AD3E4C9987}"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5038-1422-4CFA-B6E0-4FFDE3FEF4DB}" type="slidenum">
              <a:rPr lang="en-US" smtClean="0"/>
              <a:t>‹#›</a:t>
            </a:fld>
            <a:endParaRPr lang="en-US"/>
          </a:p>
        </p:txBody>
      </p:sp>
    </p:spTree>
    <p:extLst>
      <p:ext uri="{BB962C8B-B14F-4D97-AF65-F5344CB8AC3E}">
        <p14:creationId xmlns:p14="http://schemas.microsoft.com/office/powerpoint/2010/main" val="297874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FEE21-DAC6-4008-B7C6-07AD3E4C9987}"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5038-1422-4CFA-B6E0-4FFDE3FEF4DB}" type="slidenum">
              <a:rPr lang="en-US" smtClean="0"/>
              <a:t>‹#›</a:t>
            </a:fld>
            <a:endParaRPr lang="en-US"/>
          </a:p>
        </p:txBody>
      </p:sp>
    </p:spTree>
    <p:extLst>
      <p:ext uri="{BB962C8B-B14F-4D97-AF65-F5344CB8AC3E}">
        <p14:creationId xmlns:p14="http://schemas.microsoft.com/office/powerpoint/2010/main" val="208785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AFEE21-DAC6-4008-B7C6-07AD3E4C9987}"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C5038-1422-4CFA-B6E0-4FFDE3FEF4DB}" type="slidenum">
              <a:rPr lang="en-US" smtClean="0"/>
              <a:t>‹#›</a:t>
            </a:fld>
            <a:endParaRPr lang="en-US"/>
          </a:p>
        </p:txBody>
      </p:sp>
    </p:spTree>
    <p:extLst>
      <p:ext uri="{BB962C8B-B14F-4D97-AF65-F5344CB8AC3E}">
        <p14:creationId xmlns:p14="http://schemas.microsoft.com/office/powerpoint/2010/main" val="1568976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AFEE21-DAC6-4008-B7C6-07AD3E4C9987}" type="datetimeFigureOut">
              <a:rPr lang="en-US" smtClean="0"/>
              <a:t>6/26/2020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C5038-1422-4CFA-B6E0-4FFDE3FEF4DB}" type="slidenum">
              <a:rPr lang="en-US" smtClean="0"/>
              <a:t>‹#›</a:t>
            </a:fld>
            <a:endParaRPr lang="en-US"/>
          </a:p>
        </p:txBody>
      </p:sp>
    </p:spTree>
    <p:extLst>
      <p:ext uri="{BB962C8B-B14F-4D97-AF65-F5344CB8AC3E}">
        <p14:creationId xmlns:p14="http://schemas.microsoft.com/office/powerpoint/2010/main" val="1824761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DAFEE21-DAC6-4008-B7C6-07AD3E4C9987}" type="datetimeFigureOut">
              <a:rPr lang="en-US" smtClean="0"/>
              <a:t>6/26/2020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65C5038-1422-4CFA-B6E0-4FFDE3FEF4DB}" type="slidenum">
              <a:rPr lang="en-US" smtClean="0"/>
              <a:t>‹#›</a:t>
            </a:fld>
            <a:endParaRPr lang="en-US"/>
          </a:p>
        </p:txBody>
      </p:sp>
    </p:spTree>
    <p:extLst>
      <p:ext uri="{BB962C8B-B14F-4D97-AF65-F5344CB8AC3E}">
        <p14:creationId xmlns:p14="http://schemas.microsoft.com/office/powerpoint/2010/main" val="72323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DAFEE21-DAC6-4008-B7C6-07AD3E4C9987}" type="datetimeFigureOut">
              <a:rPr lang="en-US" smtClean="0"/>
              <a:t>6/26/2020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65C5038-1422-4CFA-B6E0-4FFDE3FEF4DB}" type="slidenum">
              <a:rPr lang="en-US" smtClean="0"/>
              <a:t>‹#›</a:t>
            </a:fld>
            <a:endParaRPr lang="en-US"/>
          </a:p>
        </p:txBody>
      </p:sp>
    </p:spTree>
    <p:extLst>
      <p:ext uri="{BB962C8B-B14F-4D97-AF65-F5344CB8AC3E}">
        <p14:creationId xmlns:p14="http://schemas.microsoft.com/office/powerpoint/2010/main" val="2078468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DAFEE21-DAC6-4008-B7C6-07AD3E4C9987}" type="datetimeFigureOut">
              <a:rPr lang="en-US" smtClean="0"/>
              <a:t>6/26/2020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65C5038-1422-4CFA-B6E0-4FFDE3FEF4DB}" type="slidenum">
              <a:rPr lang="en-US" smtClean="0"/>
              <a:t>‹#›</a:t>
            </a:fld>
            <a:endParaRPr lang="en-US"/>
          </a:p>
        </p:txBody>
      </p:sp>
    </p:spTree>
    <p:extLst>
      <p:ext uri="{BB962C8B-B14F-4D97-AF65-F5344CB8AC3E}">
        <p14:creationId xmlns:p14="http://schemas.microsoft.com/office/powerpoint/2010/main" val="1047212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AFEE21-DAC6-4008-B7C6-07AD3E4C9987}"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C5038-1422-4CFA-B6E0-4FFDE3FEF4DB}" type="slidenum">
              <a:rPr lang="en-US" smtClean="0"/>
              <a:t>‹#›</a:t>
            </a:fld>
            <a:endParaRPr lang="en-US"/>
          </a:p>
        </p:txBody>
      </p:sp>
    </p:spTree>
    <p:extLst>
      <p:ext uri="{BB962C8B-B14F-4D97-AF65-F5344CB8AC3E}">
        <p14:creationId xmlns:p14="http://schemas.microsoft.com/office/powerpoint/2010/main" val="213216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DAFEE21-DAC6-4008-B7C6-07AD3E4C9987}" type="datetimeFigureOut">
              <a:rPr lang="en-US" smtClean="0"/>
              <a:t>6/26/2020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5C5038-1422-4CFA-B6E0-4FFDE3FEF4DB}" type="slidenum">
              <a:rPr lang="en-US" smtClean="0"/>
              <a:t>‹#›</a:t>
            </a:fld>
            <a:endParaRPr lang="en-US"/>
          </a:p>
        </p:txBody>
      </p:sp>
    </p:spTree>
    <p:extLst>
      <p:ext uri="{BB962C8B-B14F-4D97-AF65-F5344CB8AC3E}">
        <p14:creationId xmlns:p14="http://schemas.microsoft.com/office/powerpoint/2010/main" val="7410611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Delivery_(commerce)" TargetMode="External"/><Relationship Id="rId13" Type="http://schemas.openxmlformats.org/officeDocument/2006/relationships/hyperlink" Target="https://en.wikipedia.org/wiki/Family_restaurant" TargetMode="External"/><Relationship Id="rId3" Type="http://schemas.openxmlformats.org/officeDocument/2006/relationships/hyperlink" Target="https://en.wikipedia.org/wiki/Food" TargetMode="External"/><Relationship Id="rId7" Type="http://schemas.openxmlformats.org/officeDocument/2006/relationships/hyperlink" Target="https://en.wikipedia.org/wiki/Take-out" TargetMode="External"/><Relationship Id="rId12" Type="http://schemas.openxmlformats.org/officeDocument/2006/relationships/hyperlink" Target="https://en.wikipedia.org/wiki/Cafeteria" TargetMode="External"/><Relationship Id="rId2" Type="http://schemas.openxmlformats.org/officeDocument/2006/relationships/hyperlink" Target="https://en.wikipedia.org/wiki/Business" TargetMode="External"/><Relationship Id="rId1" Type="http://schemas.openxmlformats.org/officeDocument/2006/relationships/slideLayout" Target="../slideLayouts/slideLayout2.xml"/><Relationship Id="rId6" Type="http://schemas.openxmlformats.org/officeDocument/2006/relationships/hyperlink" Target="https://en.wikipedia.org/wiki/Premises" TargetMode="External"/><Relationship Id="rId11" Type="http://schemas.openxmlformats.org/officeDocument/2006/relationships/hyperlink" Target="https://en.wikipedia.org/wiki/Fast_food_restaurant" TargetMode="External"/><Relationship Id="rId5" Type="http://schemas.openxmlformats.org/officeDocument/2006/relationships/hyperlink" Target="https://en.wikipedia.org/wiki/Customer" TargetMode="External"/><Relationship Id="rId10" Type="http://schemas.openxmlformats.org/officeDocument/2006/relationships/hyperlink" Target="https://en.wikipedia.org/wiki/Customer_service" TargetMode="External"/><Relationship Id="rId4" Type="http://schemas.openxmlformats.org/officeDocument/2006/relationships/hyperlink" Target="https://en.wikipedia.org/wiki/Drink" TargetMode="External"/><Relationship Id="rId9" Type="http://schemas.openxmlformats.org/officeDocument/2006/relationships/hyperlink" Target="https://en.wikipedia.org/wiki/Cuisin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E628-50B3-4DC4-8CDD-AF15659B7DFD}"/>
              </a:ext>
            </a:extLst>
          </p:cNvPr>
          <p:cNvSpPr>
            <a:spLocks noGrp="1"/>
          </p:cNvSpPr>
          <p:nvPr>
            <p:ph type="ctrTitle"/>
          </p:nvPr>
        </p:nvSpPr>
        <p:spPr/>
        <p:txBody>
          <a:bodyPr/>
          <a:lstStyle/>
          <a:p>
            <a:r>
              <a:rPr lang="en-US" b="1" u="sng" dirty="0"/>
              <a:t>Predicting the optimal location to open a restaurant</a:t>
            </a:r>
            <a:br>
              <a:rPr lang="en-US" dirty="0"/>
            </a:br>
            <a:endParaRPr lang="en-US" dirty="0"/>
          </a:p>
        </p:txBody>
      </p:sp>
      <p:sp>
        <p:nvSpPr>
          <p:cNvPr id="3" name="Subtitle 2">
            <a:extLst>
              <a:ext uri="{FF2B5EF4-FFF2-40B4-BE49-F238E27FC236}">
                <a16:creationId xmlns:a16="http://schemas.microsoft.com/office/drawing/2014/main" id="{67992479-2D15-42A4-AA7D-0DF9B472B3A5}"/>
              </a:ext>
            </a:extLst>
          </p:cNvPr>
          <p:cNvSpPr>
            <a:spLocks noGrp="1"/>
          </p:cNvSpPr>
          <p:nvPr>
            <p:ph type="subTitle" idx="1"/>
          </p:nvPr>
        </p:nvSpPr>
        <p:spPr/>
        <p:txBody>
          <a:bodyPr/>
          <a:lstStyle/>
          <a:p>
            <a:r>
              <a:rPr lang="en-US" dirty="0"/>
              <a:t>Mayank </a:t>
            </a:r>
            <a:r>
              <a:rPr lang="en-US" dirty="0" err="1"/>
              <a:t>rastogi</a:t>
            </a:r>
            <a:endParaRPr lang="en-US" dirty="0"/>
          </a:p>
        </p:txBody>
      </p:sp>
    </p:spTree>
    <p:extLst>
      <p:ext uri="{BB962C8B-B14F-4D97-AF65-F5344CB8AC3E}">
        <p14:creationId xmlns:p14="http://schemas.microsoft.com/office/powerpoint/2010/main" val="254210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3DF6-DF0E-4898-BC28-14F9342445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2563B5-CC3A-46B0-A2D1-DA2FDFA94B13}"/>
              </a:ext>
            </a:extLst>
          </p:cNvPr>
          <p:cNvSpPr>
            <a:spLocks noGrp="1"/>
          </p:cNvSpPr>
          <p:nvPr>
            <p:ph idx="1"/>
          </p:nvPr>
        </p:nvSpPr>
        <p:spPr/>
        <p:txBody>
          <a:bodyPr>
            <a:normAutofit fontScale="92500" lnSpcReduction="10000"/>
          </a:bodyPr>
          <a:lstStyle/>
          <a:p>
            <a:r>
              <a:rPr lang="en-US" dirty="0"/>
              <a:t>2.3 Feature selection</a:t>
            </a:r>
          </a:p>
          <a:p>
            <a:r>
              <a:rPr lang="en-US" dirty="0"/>
              <a:t> After data cleaning, there were 13,378 samples and 49 features in the data. Upon examining the meaning of each feature, it was clear that there was some redundancy in the features. For example, there was a feature of the number of rebounds a player collected, and another feature of the rate of rebounds he collected. These two features contained very similar information (a player’s ability to rebound), with the difference being that the former feature increased with playing time, while the latter feature did not. Such total vs. rate relationship also existed between other features. These features are problematic for two reasons: (1) A player’s certain abilities were duplicated in two features. (2) A player’s playing time were duplicated in multiple features. In order to fix this, I decided to keep all features that were rates in nature, and drop their cumulative counterparts (Table 1). </a:t>
            </a:r>
          </a:p>
        </p:txBody>
      </p:sp>
    </p:spTree>
    <p:extLst>
      <p:ext uri="{BB962C8B-B14F-4D97-AF65-F5344CB8AC3E}">
        <p14:creationId xmlns:p14="http://schemas.microsoft.com/office/powerpoint/2010/main" val="2199685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4270-192E-483B-B92F-1114094A0F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C12D11-33CE-40AA-A242-8FE2010B7E58}"/>
              </a:ext>
            </a:extLst>
          </p:cNvPr>
          <p:cNvSpPr>
            <a:spLocks noGrp="1"/>
          </p:cNvSpPr>
          <p:nvPr>
            <p:ph idx="1"/>
          </p:nvPr>
        </p:nvSpPr>
        <p:spPr/>
        <p:txBody>
          <a:bodyPr/>
          <a:lstStyle/>
          <a:p>
            <a:r>
              <a:rPr lang="en-US" dirty="0"/>
              <a:t>There were also other redundancies, such as that total rebounds are the sum of offensive rebounds and defensive rebounds. For features that can be calculated by sum of other features, I decided to drop them (Table 1). After discarding redundant features, I inspected the correlation of independent variables, and found several pairs that were highly correlated (Pearson correlation coefficient &gt; 0.9). For example, shots attempted, shots made, and points scored were highly correlated. This makes sense, after all, you score points by making shots. From these highly correlated features, only one was kept, others were dropped from the dataset. After all, 24 features were selected.</a:t>
            </a:r>
          </a:p>
          <a:p>
            <a:endParaRPr lang="en-US" dirty="0"/>
          </a:p>
        </p:txBody>
      </p:sp>
    </p:spTree>
    <p:extLst>
      <p:ext uri="{BB962C8B-B14F-4D97-AF65-F5344CB8AC3E}">
        <p14:creationId xmlns:p14="http://schemas.microsoft.com/office/powerpoint/2010/main" val="79549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B342A540-5200-4BEB-8CFB-FE0E9CAB3FA0}"/>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43467" y="948097"/>
            <a:ext cx="10905066" cy="4961805"/>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8697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F91C-ECC9-4B9F-8CED-F365E164D1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240B19-10D6-454E-813F-0C66F8BC35A4}"/>
              </a:ext>
            </a:extLst>
          </p:cNvPr>
          <p:cNvSpPr>
            <a:spLocks noGrp="1"/>
          </p:cNvSpPr>
          <p:nvPr>
            <p:ph idx="1"/>
          </p:nvPr>
        </p:nvSpPr>
        <p:spPr/>
        <p:txBody>
          <a:bodyPr>
            <a:normAutofit fontScale="92500" lnSpcReduction="10000"/>
          </a:bodyPr>
          <a:lstStyle/>
          <a:p>
            <a:r>
              <a:rPr lang="en-US" b="1" u="sng" dirty="0"/>
              <a:t>3. Exploratory Data Analysis</a:t>
            </a:r>
            <a:endParaRPr lang="en-US" dirty="0"/>
          </a:p>
          <a:p>
            <a:r>
              <a:rPr lang="en-US" dirty="0"/>
              <a:t> </a:t>
            </a:r>
          </a:p>
          <a:p>
            <a:r>
              <a:rPr lang="en-US" dirty="0"/>
              <a:t> 3.1 Calculation of target variable </a:t>
            </a:r>
          </a:p>
          <a:p>
            <a:r>
              <a:rPr lang="en-US" dirty="0"/>
              <a:t>Player improvement year over year was not a feature in the dataset, and had to be calculated. I chose to calculate the difference of win shares between two consecutive years as the target variable. Win shares were chosen out of a few metrics because it is the most interpretable, after all, we play basketball to win. Calculated player improvement had a normal distribution centered around 0, with most values between -6 and 6. Data downloaded or scraped from multiple sources were combined into one table. There were a lot of missing values from earlier seasons, because of lack of record keeping. I decided to only use data from 1980 season and after, because of later seasons have fewer missing values and cooking was a </a:t>
            </a:r>
          </a:p>
        </p:txBody>
      </p:sp>
    </p:spTree>
    <p:extLst>
      <p:ext uri="{BB962C8B-B14F-4D97-AF65-F5344CB8AC3E}">
        <p14:creationId xmlns:p14="http://schemas.microsoft.com/office/powerpoint/2010/main" val="3079616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F91B-729E-4412-A00B-E21C4EAC04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509E1D-5F1F-4477-9FBF-0E8068DBFCF9}"/>
              </a:ext>
            </a:extLst>
          </p:cNvPr>
          <p:cNvSpPr>
            <a:spLocks noGrp="1"/>
          </p:cNvSpPr>
          <p:nvPr>
            <p:ph idx="1"/>
          </p:nvPr>
        </p:nvSpPr>
        <p:spPr/>
        <p:txBody>
          <a:bodyPr/>
          <a:lstStyle/>
          <a:p>
            <a:r>
              <a:rPr lang="en-US" b="1" u="sng" dirty="0"/>
              <a:t>4. Predictive Modeling </a:t>
            </a:r>
            <a:endParaRPr lang="en-US" dirty="0"/>
          </a:p>
          <a:p>
            <a:r>
              <a:rPr lang="en-US" dirty="0"/>
              <a:t>There are two types of models, regression and classification, that can be used to predict player improvement. Regression models can provide additional information on the amount of improvement, while classification models focus on the probabilities a player might improve. The underlying algorithms are similar between regression and classification models, but different audience might prefer one over the other. For example, an NBA team executive might be more interested in the amount of improvement (regression models), but a general NBA fan might find the results of classification models more interpretable. Therefore, in this study, I carried out both regression and classification modeling. </a:t>
            </a:r>
          </a:p>
          <a:p>
            <a:endParaRPr lang="en-US" dirty="0"/>
          </a:p>
        </p:txBody>
      </p:sp>
    </p:spTree>
    <p:extLst>
      <p:ext uri="{BB962C8B-B14F-4D97-AF65-F5344CB8AC3E}">
        <p14:creationId xmlns:p14="http://schemas.microsoft.com/office/powerpoint/2010/main" val="2231826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close up of text on a white background&#10;&#10;Description automatically generated">
            <a:extLst>
              <a:ext uri="{FF2B5EF4-FFF2-40B4-BE49-F238E27FC236}">
                <a16:creationId xmlns:a16="http://schemas.microsoft.com/office/drawing/2014/main" id="{AEAE9236-4EE6-480C-94BC-34182D59C36C}"/>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750014" y="643467"/>
            <a:ext cx="6691971"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1226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1933-03E9-4EA6-ABA8-A36543B7CE9D}"/>
              </a:ext>
            </a:extLst>
          </p:cNvPr>
          <p:cNvSpPr>
            <a:spLocks noGrp="1"/>
          </p:cNvSpPr>
          <p:nvPr>
            <p:ph type="title"/>
          </p:nvPr>
        </p:nvSpPr>
        <p:spPr/>
        <p:txBody>
          <a:bodyPr/>
          <a:lstStyle/>
          <a:p>
            <a:r>
              <a:rPr lang="en-US" b="1" u="sng" dirty="0"/>
              <a:t>Introduction</a:t>
            </a:r>
            <a:endParaRPr lang="en-US" dirty="0"/>
          </a:p>
        </p:txBody>
      </p:sp>
      <p:sp>
        <p:nvSpPr>
          <p:cNvPr id="3" name="Content Placeholder 2">
            <a:extLst>
              <a:ext uri="{FF2B5EF4-FFF2-40B4-BE49-F238E27FC236}">
                <a16:creationId xmlns:a16="http://schemas.microsoft.com/office/drawing/2014/main" id="{F7326E0C-F77C-45FE-9175-5B28917D4F2D}"/>
              </a:ext>
            </a:extLst>
          </p:cNvPr>
          <p:cNvSpPr>
            <a:spLocks noGrp="1"/>
          </p:cNvSpPr>
          <p:nvPr>
            <p:ph idx="1"/>
          </p:nvPr>
        </p:nvSpPr>
        <p:spPr/>
        <p:txBody>
          <a:bodyPr/>
          <a:lstStyle/>
          <a:p>
            <a:r>
              <a:rPr lang="en-US" dirty="0"/>
              <a:t>1.1 Background </a:t>
            </a:r>
          </a:p>
          <a:p>
            <a:r>
              <a:rPr lang="en-US" dirty="0"/>
              <a:t>A restaurant or an eatery, is a </a:t>
            </a:r>
            <a:r>
              <a:rPr lang="en-US" dirty="0">
                <a:hlinkClick r:id="rId2" tooltip="Business"/>
              </a:rPr>
              <a:t>business</a:t>
            </a:r>
            <a:r>
              <a:rPr lang="en-US" dirty="0"/>
              <a:t> that prepares and serves </a:t>
            </a:r>
            <a:r>
              <a:rPr lang="en-US" dirty="0">
                <a:hlinkClick r:id="rId3" tooltip="Food"/>
              </a:rPr>
              <a:t>food</a:t>
            </a:r>
            <a:r>
              <a:rPr lang="en-US" dirty="0"/>
              <a:t> and </a:t>
            </a:r>
            <a:r>
              <a:rPr lang="en-US" dirty="0">
                <a:hlinkClick r:id="rId4" tooltip="Drink"/>
              </a:rPr>
              <a:t>drinks</a:t>
            </a:r>
            <a:r>
              <a:rPr lang="en-US" dirty="0"/>
              <a:t> to </a:t>
            </a:r>
            <a:r>
              <a:rPr lang="en-US" dirty="0">
                <a:hlinkClick r:id="rId5" tooltip="Customer"/>
              </a:rPr>
              <a:t>customers</a:t>
            </a:r>
            <a:r>
              <a:rPr lang="en-US" dirty="0"/>
              <a:t>. Meals are generally served and eaten on the </a:t>
            </a:r>
            <a:r>
              <a:rPr lang="en-US" dirty="0">
                <a:hlinkClick r:id="rId6" tooltip="Premises"/>
              </a:rPr>
              <a:t>premises</a:t>
            </a:r>
            <a:r>
              <a:rPr lang="en-US" dirty="0"/>
              <a:t>, but many restaurants also offer </a:t>
            </a:r>
            <a:r>
              <a:rPr lang="en-US" dirty="0">
                <a:hlinkClick r:id="rId7" tooltip="Take-out"/>
              </a:rPr>
              <a:t>take-out</a:t>
            </a:r>
            <a:r>
              <a:rPr lang="en-US" dirty="0"/>
              <a:t> and </a:t>
            </a:r>
            <a:r>
              <a:rPr lang="en-US" dirty="0">
                <a:hlinkClick r:id="rId8" tooltip="Delivery (commerce)"/>
              </a:rPr>
              <a:t>food delivery services</a:t>
            </a:r>
            <a:r>
              <a:rPr lang="en-US" dirty="0"/>
              <a:t>. Restaurants vary greatly in appearance and offerings, including a wide variety of </a:t>
            </a:r>
            <a:r>
              <a:rPr lang="en-US" dirty="0">
                <a:hlinkClick r:id="rId9" tooltip="Cuisine"/>
              </a:rPr>
              <a:t>cuisines</a:t>
            </a:r>
            <a:r>
              <a:rPr lang="en-US" dirty="0"/>
              <a:t> and </a:t>
            </a:r>
            <a:r>
              <a:rPr lang="en-US" dirty="0">
                <a:hlinkClick r:id="rId10" tooltip="Customer service"/>
              </a:rPr>
              <a:t>service</a:t>
            </a:r>
            <a:r>
              <a:rPr lang="en-US" dirty="0"/>
              <a:t> models ranging from inexpensive </a:t>
            </a:r>
            <a:r>
              <a:rPr lang="en-US" dirty="0">
                <a:hlinkClick r:id="rId11" tooltip="Fast food restaurant"/>
              </a:rPr>
              <a:t>fast food restaurants</a:t>
            </a:r>
            <a:r>
              <a:rPr lang="en-US" dirty="0"/>
              <a:t> and </a:t>
            </a:r>
            <a:r>
              <a:rPr lang="en-US" dirty="0">
                <a:hlinkClick r:id="rId12" tooltip="Cafeteria"/>
              </a:rPr>
              <a:t>cafeterias</a:t>
            </a:r>
            <a:r>
              <a:rPr lang="en-US" dirty="0"/>
              <a:t>, to mid-priced </a:t>
            </a:r>
            <a:r>
              <a:rPr lang="en-US" dirty="0">
                <a:hlinkClick r:id="rId13" tooltip="Family restaurant"/>
              </a:rPr>
              <a:t>family restaurants</a:t>
            </a:r>
            <a:r>
              <a:rPr lang="en-US" dirty="0"/>
              <a:t>, to high-priced luxury establishments. Today there are over a hundred thousand restaurants and small eateries in every city to choose from and hence the competitions is very hard. Therefore, it is advantageous for teams to accurately predict whether and where a restaurant should be opened so that it’s the most profitable.</a:t>
            </a:r>
          </a:p>
          <a:p>
            <a:endParaRPr lang="en-US" dirty="0"/>
          </a:p>
        </p:txBody>
      </p:sp>
    </p:spTree>
    <p:extLst>
      <p:ext uri="{BB962C8B-B14F-4D97-AF65-F5344CB8AC3E}">
        <p14:creationId xmlns:p14="http://schemas.microsoft.com/office/powerpoint/2010/main" val="17857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11D5-EF06-45E7-9A23-D4A5D6877356}"/>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E2B1C051-3B23-47C3-90E8-B93CFAB579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18348" cy="6858000"/>
          </a:xfrm>
        </p:spPr>
      </p:pic>
    </p:spTree>
    <p:extLst>
      <p:ext uri="{BB962C8B-B14F-4D97-AF65-F5344CB8AC3E}">
        <p14:creationId xmlns:p14="http://schemas.microsoft.com/office/powerpoint/2010/main" val="364030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184F-6F5E-4A5D-A54B-F95FEA9EB1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9018F1-650D-4384-931A-9F8EC5EF43BD}"/>
              </a:ext>
            </a:extLst>
          </p:cNvPr>
          <p:cNvSpPr>
            <a:spLocks noGrp="1"/>
          </p:cNvSpPr>
          <p:nvPr>
            <p:ph idx="1"/>
          </p:nvPr>
        </p:nvSpPr>
        <p:spPr/>
        <p:txBody>
          <a:bodyPr/>
          <a:lstStyle/>
          <a:p>
            <a:r>
              <a:rPr lang="en-US" dirty="0"/>
              <a:t>1.2 Problem </a:t>
            </a:r>
          </a:p>
          <a:p>
            <a:r>
              <a:rPr lang="en-US" dirty="0"/>
              <a:t>A restaurant is not run and made profit from solely based on its location. It is done through the food, more specifically, for a restaurant to be popular in an area it should serve the food that is the most popular in an area or a taste that any other restaurant fails to provide.</a:t>
            </a:r>
          </a:p>
          <a:p>
            <a:endParaRPr lang="en-US" dirty="0"/>
          </a:p>
        </p:txBody>
      </p:sp>
    </p:spTree>
    <p:extLst>
      <p:ext uri="{BB962C8B-B14F-4D97-AF65-F5344CB8AC3E}">
        <p14:creationId xmlns:p14="http://schemas.microsoft.com/office/powerpoint/2010/main" val="365261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0420-3C39-4421-8ED8-3DDD4579FB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A08F31-02E9-4EEA-BFA4-E846676E5600}"/>
              </a:ext>
            </a:extLst>
          </p:cNvPr>
          <p:cNvSpPr>
            <a:spLocks noGrp="1"/>
          </p:cNvSpPr>
          <p:nvPr>
            <p:ph idx="1"/>
          </p:nvPr>
        </p:nvSpPr>
        <p:spPr/>
        <p:txBody>
          <a:bodyPr/>
          <a:lstStyle/>
          <a:p>
            <a:r>
              <a:rPr lang="en-US" dirty="0"/>
              <a:t> 1.3 Interest</a:t>
            </a:r>
          </a:p>
          <a:p>
            <a:r>
              <a:rPr lang="en-US" dirty="0"/>
              <a:t>This topic is very interesting as according to an article written by the US STATS, opening a restaurant is the most popular small business one goes for. Therefore all entertainers start from something small and opening a profitable restaurant is one of the best ways to do so.</a:t>
            </a:r>
          </a:p>
          <a:p>
            <a:endParaRPr lang="en-US" dirty="0"/>
          </a:p>
        </p:txBody>
      </p:sp>
    </p:spTree>
    <p:extLst>
      <p:ext uri="{BB962C8B-B14F-4D97-AF65-F5344CB8AC3E}">
        <p14:creationId xmlns:p14="http://schemas.microsoft.com/office/powerpoint/2010/main" val="177877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close up of text on a white background&#10;&#10;Description automatically generated">
            <a:extLst>
              <a:ext uri="{FF2B5EF4-FFF2-40B4-BE49-F238E27FC236}">
                <a16:creationId xmlns:a16="http://schemas.microsoft.com/office/drawing/2014/main" id="{44C3D5C3-ED80-4748-A2FF-3EBB67214E25}"/>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750014" y="643467"/>
            <a:ext cx="6691971"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9827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500C-5D7C-416F-8F84-66794E60CC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CCB250-BD7B-460F-878B-05ECC93565C8}"/>
              </a:ext>
            </a:extLst>
          </p:cNvPr>
          <p:cNvSpPr>
            <a:spLocks noGrp="1"/>
          </p:cNvSpPr>
          <p:nvPr>
            <p:ph idx="1"/>
          </p:nvPr>
        </p:nvSpPr>
        <p:spPr/>
        <p:txBody>
          <a:bodyPr/>
          <a:lstStyle/>
          <a:p>
            <a:r>
              <a:rPr lang="en-US" b="1" u="sng" dirty="0" err="1"/>
              <a:t>2.Data</a:t>
            </a:r>
            <a:r>
              <a:rPr lang="en-US" b="1" u="sng" dirty="0"/>
              <a:t> acquisition and cleaning</a:t>
            </a:r>
            <a:endParaRPr lang="en-US" dirty="0"/>
          </a:p>
          <a:p>
            <a:r>
              <a:rPr lang="en-US" b="1" dirty="0"/>
              <a:t> </a:t>
            </a:r>
            <a:endParaRPr lang="en-US" dirty="0"/>
          </a:p>
          <a:p>
            <a:r>
              <a:rPr lang="en-US" dirty="0"/>
              <a:t> 2.1 Data sources</a:t>
            </a:r>
          </a:p>
          <a:p>
            <a:r>
              <a:rPr lang="en-US" dirty="0"/>
              <a:t> Most player stats, position, age, and draft position data can be found in two Kaggle datasets here and here. These two datasets, however, lack data for certain years. For example, the player stats dataset ends in 2017, and the player draft dataset starts in 1978 and ends in 2015. To complement these two datasets, I scraped cooking-reference.com for player season stats of 2018 and player draft positions of 1965-1977 and 2016-2017 (restaurants drafted in 2018 has yet to play in RESTAURANTS).</a:t>
            </a:r>
          </a:p>
          <a:p>
            <a:endParaRPr lang="en-US" dirty="0"/>
          </a:p>
        </p:txBody>
      </p:sp>
    </p:spTree>
    <p:extLst>
      <p:ext uri="{BB962C8B-B14F-4D97-AF65-F5344CB8AC3E}">
        <p14:creationId xmlns:p14="http://schemas.microsoft.com/office/powerpoint/2010/main" val="175846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B85C-525F-499B-B94B-52021481D9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0FABBA-D301-45E9-9618-505A4975C181}"/>
              </a:ext>
            </a:extLst>
          </p:cNvPr>
          <p:cNvSpPr>
            <a:spLocks noGrp="1"/>
          </p:cNvSpPr>
          <p:nvPr>
            <p:ph idx="1"/>
          </p:nvPr>
        </p:nvSpPr>
        <p:spPr/>
        <p:txBody>
          <a:bodyPr>
            <a:normAutofit fontScale="85000" lnSpcReduction="10000"/>
          </a:bodyPr>
          <a:lstStyle/>
          <a:p>
            <a:r>
              <a:rPr lang="en-US" dirty="0"/>
              <a:t> 2.2 Data cleaning</a:t>
            </a:r>
          </a:p>
          <a:p>
            <a:r>
              <a:rPr lang="en-US" dirty="0"/>
              <a:t> Data downloaded or scraped from multiple sources were combined into one table. There were a lot of missing values from earlier seasons, because of lack of record keeping. I decided to only use data from 1980 season and after, because of later seasons have fewer missing values and cooking was a lot different in the early years from today’s game. There are several problems with the datasets. First, restaurants were identified by their names. However, there were different restaurants with the same names, which cause their data to mix with each other’s. Though it was possible to separate some of them based on the years, teams, and positions they played, I decided that it was not worth the large effort to do so, because such restaurants only accounted for ~1% of the data. Therefore, restaurants with duplicate names were removed. Second, multiple entries existed for restaurants who changed teams mid-season. This cause their seasonal data to represent multiple samples with incomplete data. I wrote script to extract total season stats for these restaurants and discarded partial season rows.</a:t>
            </a:r>
          </a:p>
        </p:txBody>
      </p:sp>
    </p:spTree>
    <p:extLst>
      <p:ext uri="{BB962C8B-B14F-4D97-AF65-F5344CB8AC3E}">
        <p14:creationId xmlns:p14="http://schemas.microsoft.com/office/powerpoint/2010/main" val="38272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773D26FF-760A-4042-BB33-E37577017489}"/>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566678" y="643467"/>
            <a:ext cx="9058643"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91952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764</Words>
  <Application>Microsoft Office PowerPoint</Application>
  <PresentationFormat>Widescreen</PresentationFormat>
  <Paragraphs>24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Predicting the optimal location to open a restaurant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optimal location to open a restaurant </dc:title>
  <dc:creator>Mayank Rastogi</dc:creator>
  <cp:lastModifiedBy>Mayank Rastogi</cp:lastModifiedBy>
  <cp:revision>1</cp:revision>
  <dcterms:created xsi:type="dcterms:W3CDTF">2020-06-26T11:15:07Z</dcterms:created>
  <dcterms:modified xsi:type="dcterms:W3CDTF">2020-06-26T11:15:37Z</dcterms:modified>
</cp:coreProperties>
</file>