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3"/>
  </p:notesMasterIdLst>
  <p:sldIdLst>
    <p:sldId id="266" r:id="rId2"/>
    <p:sldId id="269" r:id="rId3"/>
    <p:sldId id="256" r:id="rId4"/>
    <p:sldId id="258" r:id="rId5"/>
    <p:sldId id="260" r:id="rId6"/>
    <p:sldId id="261" r:id="rId7"/>
    <p:sldId id="262" r:id="rId8"/>
    <p:sldId id="263" r:id="rId9"/>
    <p:sldId id="257" r:id="rId10"/>
    <p:sldId id="268"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77" d="100"/>
          <a:sy n="77" d="100"/>
        </p:scale>
        <p:origin x="84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D140F8-5A61-4CD3-820E-C5C6A91A578D}"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en-US"/>
        </a:p>
      </dgm:t>
    </dgm:pt>
    <dgm:pt modelId="{2F225054-7D28-4C11-A4AB-C7A785A4186E}">
      <dgm:prSet phldrT="[Text]" custT="1"/>
      <dgm:spPr>
        <a:solidFill>
          <a:schemeClr val="accent5">
            <a:lumMod val="60000"/>
            <a:lumOff val="40000"/>
            <a:alpha val="90000"/>
          </a:schemeClr>
        </a:solidFill>
        <a:ln>
          <a:noFill/>
        </a:ln>
        <a:scene3d>
          <a:camera prst="orthographicFront"/>
          <a:lightRig rig="threePt" dir="t"/>
        </a:scene3d>
        <a:sp3d>
          <a:bevelT/>
        </a:sp3d>
      </dgm:spPr>
      <dgm:t>
        <a:bodyPr/>
        <a:lstStyle/>
        <a:p>
          <a:r>
            <a:rPr lang="en-US" sz="1600" dirty="0">
              <a:latin typeface="Times New Roman" panose="02020603050405020304" pitchFamily="18" charset="0"/>
              <a:cs typeface="Times New Roman" panose="02020603050405020304" pitchFamily="18" charset="0"/>
            </a:rPr>
            <a:t>Manual or Digital</a:t>
          </a:r>
        </a:p>
      </dgm:t>
    </dgm:pt>
    <dgm:pt modelId="{E4432DDB-F2E7-499C-8439-41D4DD8BA424}" type="parTrans" cxnId="{40DB2A2B-70FA-4297-9844-529D13D238D1}">
      <dgm:prSet/>
      <dgm:spPr/>
      <dgm:t>
        <a:bodyPr/>
        <a:lstStyle/>
        <a:p>
          <a:endParaRPr lang="en-US" sz="1600">
            <a:latin typeface="Times New Roman" panose="02020603050405020304" pitchFamily="18" charset="0"/>
            <a:cs typeface="Times New Roman" panose="02020603050405020304" pitchFamily="18" charset="0"/>
          </a:endParaRPr>
        </a:p>
      </dgm:t>
    </dgm:pt>
    <dgm:pt modelId="{674881E7-4EE5-4F78-8EAC-C15FB1A07EDD}" type="sibTrans" cxnId="{40DB2A2B-70FA-4297-9844-529D13D238D1}">
      <dgm:prSet/>
      <dgm:spPr/>
      <dgm:t>
        <a:bodyPr/>
        <a:lstStyle/>
        <a:p>
          <a:endParaRPr lang="en-US" sz="1600">
            <a:latin typeface="Times New Roman" panose="02020603050405020304" pitchFamily="18" charset="0"/>
            <a:cs typeface="Times New Roman" panose="02020603050405020304" pitchFamily="18" charset="0"/>
          </a:endParaRPr>
        </a:p>
      </dgm:t>
    </dgm:pt>
    <dgm:pt modelId="{4FB5318D-BB3E-4D80-B257-7DFC9D5AE759}">
      <dgm:prSet phldrT="[Text]" custT="1"/>
      <dgm:spPr>
        <a:ln>
          <a:noFill/>
        </a:ln>
        <a:scene3d>
          <a:camera prst="orthographicFront"/>
          <a:lightRig rig="threePt" dir="t"/>
        </a:scene3d>
        <a:sp3d>
          <a:bevelT/>
        </a:sp3d>
      </dgm:spPr>
      <dgm:t>
        <a:bodyPr/>
        <a:lstStyle/>
        <a:p>
          <a:r>
            <a:rPr lang="en-US" sz="1600" dirty="0">
              <a:latin typeface="Times New Roman" panose="02020603050405020304" pitchFamily="18" charset="0"/>
              <a:cs typeface="Times New Roman" panose="02020603050405020304" pitchFamily="18" charset="0"/>
            </a:rPr>
            <a:t>Rule base chatbot</a:t>
          </a:r>
        </a:p>
      </dgm:t>
    </dgm:pt>
    <dgm:pt modelId="{B63FADF2-9C1F-463C-9D57-E95D8DF93FAB}" type="parTrans" cxnId="{8A756178-AE9D-47D1-8842-1778258CF8C2}">
      <dgm:prSet/>
      <dgm:spPr/>
      <dgm:t>
        <a:bodyPr/>
        <a:lstStyle/>
        <a:p>
          <a:endParaRPr lang="en-US" sz="1600">
            <a:latin typeface="Times New Roman" panose="02020603050405020304" pitchFamily="18" charset="0"/>
            <a:cs typeface="Times New Roman" panose="02020603050405020304" pitchFamily="18" charset="0"/>
          </a:endParaRPr>
        </a:p>
      </dgm:t>
    </dgm:pt>
    <dgm:pt modelId="{ED6BD7EA-461B-4053-BB3D-4EF7F4E13B7C}" type="sibTrans" cxnId="{8A756178-AE9D-47D1-8842-1778258CF8C2}">
      <dgm:prSet/>
      <dgm:spPr/>
      <dgm:t>
        <a:bodyPr/>
        <a:lstStyle/>
        <a:p>
          <a:endParaRPr lang="en-US" sz="1600">
            <a:latin typeface="Times New Roman" panose="02020603050405020304" pitchFamily="18" charset="0"/>
            <a:cs typeface="Times New Roman" panose="02020603050405020304" pitchFamily="18" charset="0"/>
          </a:endParaRPr>
        </a:p>
      </dgm:t>
    </dgm:pt>
    <dgm:pt modelId="{3072CF21-C522-491C-B51C-493D2C177526}">
      <dgm:prSet phldrT="[Text]" custT="1"/>
      <dgm:spPr>
        <a:ln>
          <a:noFill/>
        </a:ln>
        <a:scene3d>
          <a:camera prst="orthographicFront"/>
          <a:lightRig rig="threePt" dir="t"/>
        </a:scene3d>
        <a:sp3d>
          <a:bevelT/>
        </a:sp3d>
      </dgm:spPr>
      <dgm:t>
        <a:bodyPr/>
        <a:lstStyle/>
        <a:p>
          <a:r>
            <a:rPr lang="en-US" sz="1600" dirty="0">
              <a:latin typeface="Times New Roman" panose="02020603050405020304" pitchFamily="18" charset="0"/>
              <a:cs typeface="Times New Roman" panose="02020603050405020304" pitchFamily="18" charset="0"/>
            </a:rPr>
            <a:t>Rule base algorithms</a:t>
          </a:r>
        </a:p>
      </dgm:t>
    </dgm:pt>
    <dgm:pt modelId="{71591D7C-763A-4D8F-9E28-61B6BAB6949D}" type="parTrans" cxnId="{8D8F34E2-5859-4027-8341-56C84234A6B6}">
      <dgm:prSet/>
      <dgm:spPr/>
      <dgm:t>
        <a:bodyPr/>
        <a:lstStyle/>
        <a:p>
          <a:endParaRPr lang="en-US" sz="1600">
            <a:latin typeface="Times New Roman" panose="02020603050405020304" pitchFamily="18" charset="0"/>
            <a:cs typeface="Times New Roman" panose="02020603050405020304" pitchFamily="18" charset="0"/>
          </a:endParaRPr>
        </a:p>
      </dgm:t>
    </dgm:pt>
    <dgm:pt modelId="{4AF0909D-F452-4355-A15F-78A8A218630C}" type="sibTrans" cxnId="{8D8F34E2-5859-4027-8341-56C84234A6B6}">
      <dgm:prSet/>
      <dgm:spPr/>
      <dgm:t>
        <a:bodyPr/>
        <a:lstStyle/>
        <a:p>
          <a:endParaRPr lang="en-US" sz="1600">
            <a:latin typeface="Times New Roman" panose="02020603050405020304" pitchFamily="18" charset="0"/>
            <a:cs typeface="Times New Roman" panose="02020603050405020304" pitchFamily="18" charset="0"/>
          </a:endParaRPr>
        </a:p>
      </dgm:t>
    </dgm:pt>
    <dgm:pt modelId="{F201CC98-F44D-4410-96A8-6D3CF8CB5F14}">
      <dgm:prSet phldrT="[Text]" custT="1"/>
      <dgm:spPr>
        <a:solidFill>
          <a:schemeClr val="accent5">
            <a:lumMod val="60000"/>
            <a:lumOff val="40000"/>
            <a:alpha val="90000"/>
          </a:schemeClr>
        </a:solidFill>
        <a:ln>
          <a:noFill/>
        </a:ln>
        <a:scene3d>
          <a:camera prst="orthographicFront"/>
          <a:lightRig rig="threePt" dir="t"/>
        </a:scene3d>
        <a:sp3d>
          <a:bevelT/>
        </a:sp3d>
      </dgm:spPr>
      <dgm:t>
        <a:bodyPr/>
        <a:lstStyle/>
        <a:p>
          <a:r>
            <a:rPr lang="en-US" sz="1600" dirty="0">
              <a:latin typeface="Times New Roman" panose="02020603050405020304" pitchFamily="18" charset="0"/>
              <a:cs typeface="Times New Roman" panose="02020603050405020304" pitchFamily="18" charset="0"/>
            </a:rPr>
            <a:t>Gen AI </a:t>
          </a:r>
        </a:p>
      </dgm:t>
    </dgm:pt>
    <dgm:pt modelId="{528599EC-BA04-4F0C-AA5C-E907C597D2E0}" type="parTrans" cxnId="{B99E1DD2-8495-4139-A4A3-64D16CCCABBB}">
      <dgm:prSet/>
      <dgm:spPr/>
      <dgm:t>
        <a:bodyPr/>
        <a:lstStyle/>
        <a:p>
          <a:endParaRPr lang="en-US" sz="1600">
            <a:latin typeface="Times New Roman" panose="02020603050405020304" pitchFamily="18" charset="0"/>
            <a:cs typeface="Times New Roman" panose="02020603050405020304" pitchFamily="18" charset="0"/>
          </a:endParaRPr>
        </a:p>
      </dgm:t>
    </dgm:pt>
    <dgm:pt modelId="{5FF4F8FC-D963-448B-917E-DC8FC01D8529}" type="sibTrans" cxnId="{B99E1DD2-8495-4139-A4A3-64D16CCCABBB}">
      <dgm:prSet/>
      <dgm:spPr/>
      <dgm:t>
        <a:bodyPr/>
        <a:lstStyle/>
        <a:p>
          <a:endParaRPr lang="en-US" sz="1600">
            <a:latin typeface="Times New Roman" panose="02020603050405020304" pitchFamily="18" charset="0"/>
            <a:cs typeface="Times New Roman" panose="02020603050405020304" pitchFamily="18" charset="0"/>
          </a:endParaRPr>
        </a:p>
      </dgm:t>
    </dgm:pt>
    <dgm:pt modelId="{29B4AC8C-C127-4E0F-9961-637C4E09E5E0}">
      <dgm:prSet phldrT="[Text]" custT="1"/>
      <dgm:spPr>
        <a:ln>
          <a:noFill/>
        </a:ln>
        <a:scene3d>
          <a:camera prst="orthographicFront"/>
          <a:lightRig rig="threePt" dir="t"/>
        </a:scene3d>
        <a:sp3d>
          <a:bevelT/>
        </a:sp3d>
      </dgm:spPr>
      <dgm:t>
        <a:bodyPr/>
        <a:lstStyle/>
        <a:p>
          <a:r>
            <a:rPr lang="en-US" sz="1600" dirty="0">
              <a:latin typeface="Times New Roman" panose="02020603050405020304" pitchFamily="18" charset="0"/>
              <a:cs typeface="Times New Roman" panose="02020603050405020304" pitchFamily="18" charset="0"/>
            </a:rPr>
            <a:t>Gen AI agents</a:t>
          </a:r>
        </a:p>
      </dgm:t>
    </dgm:pt>
    <dgm:pt modelId="{90323F02-45B4-43F9-9AA8-446DB05DCC1E}" type="parTrans" cxnId="{BC51888E-0021-43FB-835D-AD79D31D88DD}">
      <dgm:prSet/>
      <dgm:spPr/>
      <dgm:t>
        <a:bodyPr/>
        <a:lstStyle/>
        <a:p>
          <a:endParaRPr lang="en-US" sz="1600">
            <a:latin typeface="Times New Roman" panose="02020603050405020304" pitchFamily="18" charset="0"/>
            <a:cs typeface="Times New Roman" panose="02020603050405020304" pitchFamily="18" charset="0"/>
          </a:endParaRPr>
        </a:p>
      </dgm:t>
    </dgm:pt>
    <dgm:pt modelId="{798F1D03-CF24-4FA5-B1D7-43350F5C446A}" type="sibTrans" cxnId="{BC51888E-0021-43FB-835D-AD79D31D88DD}">
      <dgm:prSet/>
      <dgm:spPr/>
      <dgm:t>
        <a:bodyPr/>
        <a:lstStyle/>
        <a:p>
          <a:endParaRPr lang="en-US" sz="1600">
            <a:latin typeface="Times New Roman" panose="02020603050405020304" pitchFamily="18" charset="0"/>
            <a:cs typeface="Times New Roman" panose="02020603050405020304" pitchFamily="18" charset="0"/>
          </a:endParaRPr>
        </a:p>
      </dgm:t>
    </dgm:pt>
    <dgm:pt modelId="{FF019ABC-EE26-4EA4-ADF7-27EB9627C55B}">
      <dgm:prSet phldrT="[Text]" custT="1"/>
      <dgm:spPr>
        <a:ln>
          <a:noFill/>
        </a:ln>
        <a:scene3d>
          <a:camera prst="orthographicFront"/>
          <a:lightRig rig="threePt" dir="t"/>
        </a:scene3d>
        <a:sp3d>
          <a:bevelT/>
        </a:sp3d>
      </dgm:spPr>
      <dgm:t>
        <a:bodyPr/>
        <a:lstStyle/>
        <a:p>
          <a:r>
            <a:rPr lang="en-US" sz="1600" dirty="0">
              <a:latin typeface="Times New Roman" panose="02020603050405020304" pitchFamily="18" charset="0"/>
              <a:cs typeface="Times New Roman" panose="02020603050405020304" pitchFamily="18" charset="0"/>
            </a:rPr>
            <a:t>Chat GPT and LLM algos</a:t>
          </a:r>
        </a:p>
      </dgm:t>
    </dgm:pt>
    <dgm:pt modelId="{CA376B1A-3D69-4705-8A42-C5733F1CDFE0}" type="parTrans" cxnId="{05C7104A-7ED5-4679-BADB-64ADE3DAE69A}">
      <dgm:prSet/>
      <dgm:spPr/>
      <dgm:t>
        <a:bodyPr/>
        <a:lstStyle/>
        <a:p>
          <a:endParaRPr lang="en-US" sz="1600">
            <a:latin typeface="Times New Roman" panose="02020603050405020304" pitchFamily="18" charset="0"/>
            <a:cs typeface="Times New Roman" panose="02020603050405020304" pitchFamily="18" charset="0"/>
          </a:endParaRPr>
        </a:p>
      </dgm:t>
    </dgm:pt>
    <dgm:pt modelId="{97E96360-0663-49D0-8C08-5642A61A1C46}" type="sibTrans" cxnId="{05C7104A-7ED5-4679-BADB-64ADE3DAE69A}">
      <dgm:prSet/>
      <dgm:spPr/>
      <dgm:t>
        <a:bodyPr/>
        <a:lstStyle/>
        <a:p>
          <a:endParaRPr lang="en-US" sz="1600">
            <a:latin typeface="Times New Roman" panose="02020603050405020304" pitchFamily="18" charset="0"/>
            <a:cs typeface="Times New Roman" panose="02020603050405020304" pitchFamily="18" charset="0"/>
          </a:endParaRPr>
        </a:p>
      </dgm:t>
    </dgm:pt>
    <dgm:pt modelId="{85D06138-01F1-426B-B12E-9D736DEEF40B}">
      <dgm:prSet phldrT="[Text]" custT="1"/>
      <dgm:spPr>
        <a:ln>
          <a:noFill/>
        </a:ln>
        <a:scene3d>
          <a:camera prst="orthographicFront"/>
          <a:lightRig rig="threePt" dir="t"/>
        </a:scene3d>
        <a:sp3d>
          <a:bevelT/>
        </a:sp3d>
      </dgm:spPr>
      <dgm:t>
        <a:bodyPr/>
        <a:lstStyle/>
        <a:p>
          <a:r>
            <a:rPr lang="en-US" sz="1600" dirty="0">
              <a:latin typeface="Times New Roman" panose="02020603050405020304" pitchFamily="18" charset="0"/>
              <a:cs typeface="Times New Roman" panose="02020603050405020304" pitchFamily="18" charset="0"/>
            </a:rPr>
            <a:t>Synthetic data</a:t>
          </a:r>
        </a:p>
      </dgm:t>
    </dgm:pt>
    <dgm:pt modelId="{69564555-9639-410F-965F-251206900F64}" type="parTrans" cxnId="{63BBA238-7A03-4AF6-8B3D-6D8F9B3178B9}">
      <dgm:prSet/>
      <dgm:spPr/>
      <dgm:t>
        <a:bodyPr/>
        <a:lstStyle/>
        <a:p>
          <a:endParaRPr lang="en-US" sz="1600">
            <a:latin typeface="Times New Roman" panose="02020603050405020304" pitchFamily="18" charset="0"/>
            <a:cs typeface="Times New Roman" panose="02020603050405020304" pitchFamily="18" charset="0"/>
          </a:endParaRPr>
        </a:p>
      </dgm:t>
    </dgm:pt>
    <dgm:pt modelId="{D8A435FB-BC6A-48B6-8F2E-B5A35D841737}" type="sibTrans" cxnId="{63BBA238-7A03-4AF6-8B3D-6D8F9B3178B9}">
      <dgm:prSet/>
      <dgm:spPr/>
      <dgm:t>
        <a:bodyPr/>
        <a:lstStyle/>
        <a:p>
          <a:endParaRPr lang="en-US" sz="1600">
            <a:latin typeface="Times New Roman" panose="02020603050405020304" pitchFamily="18" charset="0"/>
            <a:cs typeface="Times New Roman" panose="02020603050405020304" pitchFamily="18" charset="0"/>
          </a:endParaRPr>
        </a:p>
      </dgm:t>
    </dgm:pt>
    <dgm:pt modelId="{905871EB-89D3-441B-B259-C88B37D5C458}" type="pres">
      <dgm:prSet presAssocID="{71D140F8-5A61-4CD3-820E-C5C6A91A578D}" presName="outerComposite" presStyleCnt="0">
        <dgm:presLayoutVars>
          <dgm:chMax val="2"/>
          <dgm:animLvl val="lvl"/>
          <dgm:resizeHandles val="exact"/>
        </dgm:presLayoutVars>
      </dgm:prSet>
      <dgm:spPr/>
    </dgm:pt>
    <dgm:pt modelId="{68F8C485-BD69-4FDD-978D-C2CA1EE6CEF2}" type="pres">
      <dgm:prSet presAssocID="{71D140F8-5A61-4CD3-820E-C5C6A91A578D}" presName="dummyMaxCanvas" presStyleCnt="0"/>
      <dgm:spPr/>
    </dgm:pt>
    <dgm:pt modelId="{19490F1A-D991-4257-B733-362FA05A254C}" type="pres">
      <dgm:prSet presAssocID="{71D140F8-5A61-4CD3-820E-C5C6A91A578D}" presName="parentComposite" presStyleCnt="0"/>
      <dgm:spPr/>
    </dgm:pt>
    <dgm:pt modelId="{8863DB17-8E7E-41A3-BE50-32138A47B2B3}" type="pres">
      <dgm:prSet presAssocID="{71D140F8-5A61-4CD3-820E-C5C6A91A578D}" presName="parent1" presStyleLbl="alignAccFollowNode1" presStyleIdx="0" presStyleCnt="4">
        <dgm:presLayoutVars>
          <dgm:chMax val="4"/>
        </dgm:presLayoutVars>
      </dgm:prSet>
      <dgm:spPr/>
    </dgm:pt>
    <dgm:pt modelId="{BF6F0EDF-7B78-4C40-BDDF-358B4BD7922C}" type="pres">
      <dgm:prSet presAssocID="{71D140F8-5A61-4CD3-820E-C5C6A91A578D}" presName="parent2" presStyleLbl="alignAccFollowNode1" presStyleIdx="1" presStyleCnt="4">
        <dgm:presLayoutVars>
          <dgm:chMax val="4"/>
        </dgm:presLayoutVars>
      </dgm:prSet>
      <dgm:spPr/>
    </dgm:pt>
    <dgm:pt modelId="{90D725CA-CF39-4A0D-B38C-7F43E9AB67BC}" type="pres">
      <dgm:prSet presAssocID="{71D140F8-5A61-4CD3-820E-C5C6A91A578D}" presName="childrenComposite" presStyleCnt="0"/>
      <dgm:spPr/>
    </dgm:pt>
    <dgm:pt modelId="{060B6FA6-2CBE-420B-8B4A-41D26A0C8A45}" type="pres">
      <dgm:prSet presAssocID="{71D140F8-5A61-4CD3-820E-C5C6A91A578D}" presName="dummyMaxCanvas_ChildArea" presStyleCnt="0"/>
      <dgm:spPr/>
    </dgm:pt>
    <dgm:pt modelId="{3745BC85-71E2-4B0E-957F-4963B6B3E836}" type="pres">
      <dgm:prSet presAssocID="{71D140F8-5A61-4CD3-820E-C5C6A91A578D}" presName="fulcrum" presStyleLbl="alignAccFollowNode1" presStyleIdx="2" presStyleCnt="4"/>
      <dgm:spPr>
        <a:solidFill>
          <a:schemeClr val="accent5">
            <a:lumMod val="60000"/>
            <a:lumOff val="40000"/>
            <a:alpha val="90000"/>
          </a:schemeClr>
        </a:solidFill>
        <a:ln>
          <a:noFill/>
        </a:ln>
        <a:scene3d>
          <a:camera prst="orthographicFront"/>
          <a:lightRig rig="threePt" dir="t"/>
        </a:scene3d>
        <a:sp3d>
          <a:bevelT/>
        </a:sp3d>
      </dgm:spPr>
    </dgm:pt>
    <dgm:pt modelId="{D6D57911-16FF-4B82-9850-DA01149F9C58}" type="pres">
      <dgm:prSet presAssocID="{71D140F8-5A61-4CD3-820E-C5C6A91A578D}" presName="balance_23" presStyleLbl="alignAccFollowNode1" presStyleIdx="3" presStyleCnt="4">
        <dgm:presLayoutVars>
          <dgm:bulletEnabled val="1"/>
        </dgm:presLayoutVars>
      </dgm:prSet>
      <dgm:spPr>
        <a:solidFill>
          <a:schemeClr val="accent5">
            <a:lumMod val="60000"/>
            <a:lumOff val="40000"/>
            <a:alpha val="90000"/>
          </a:schemeClr>
        </a:solidFill>
        <a:ln>
          <a:noFill/>
        </a:ln>
        <a:scene3d>
          <a:camera prst="orthographicFront"/>
          <a:lightRig rig="threePt" dir="t"/>
        </a:scene3d>
        <a:sp3d>
          <a:bevelT/>
        </a:sp3d>
      </dgm:spPr>
    </dgm:pt>
    <dgm:pt modelId="{6E3F012C-6419-4BA4-8AD5-493142F1558C}" type="pres">
      <dgm:prSet presAssocID="{71D140F8-5A61-4CD3-820E-C5C6A91A578D}" presName="right_23_1" presStyleLbl="node1" presStyleIdx="0" presStyleCnt="5">
        <dgm:presLayoutVars>
          <dgm:bulletEnabled val="1"/>
        </dgm:presLayoutVars>
      </dgm:prSet>
      <dgm:spPr/>
    </dgm:pt>
    <dgm:pt modelId="{9D2CBA5A-C86D-4746-87F7-AC68B0AE47A7}" type="pres">
      <dgm:prSet presAssocID="{71D140F8-5A61-4CD3-820E-C5C6A91A578D}" presName="right_23_2" presStyleLbl="node1" presStyleIdx="1" presStyleCnt="5">
        <dgm:presLayoutVars>
          <dgm:bulletEnabled val="1"/>
        </dgm:presLayoutVars>
      </dgm:prSet>
      <dgm:spPr/>
    </dgm:pt>
    <dgm:pt modelId="{5660D351-F6EC-4580-B740-A59BCEA78922}" type="pres">
      <dgm:prSet presAssocID="{71D140F8-5A61-4CD3-820E-C5C6A91A578D}" presName="right_23_3" presStyleLbl="node1" presStyleIdx="2" presStyleCnt="5">
        <dgm:presLayoutVars>
          <dgm:bulletEnabled val="1"/>
        </dgm:presLayoutVars>
      </dgm:prSet>
      <dgm:spPr/>
    </dgm:pt>
    <dgm:pt modelId="{7B3649E6-E0DA-45EB-9274-2FD9F0C352F2}" type="pres">
      <dgm:prSet presAssocID="{71D140F8-5A61-4CD3-820E-C5C6A91A578D}" presName="left_23_1" presStyleLbl="node1" presStyleIdx="3" presStyleCnt="5">
        <dgm:presLayoutVars>
          <dgm:bulletEnabled val="1"/>
        </dgm:presLayoutVars>
      </dgm:prSet>
      <dgm:spPr/>
    </dgm:pt>
    <dgm:pt modelId="{9ED0BB2A-E808-4093-93DF-CB4C248E6515}" type="pres">
      <dgm:prSet presAssocID="{71D140F8-5A61-4CD3-820E-C5C6A91A578D}" presName="left_23_2" presStyleLbl="node1" presStyleIdx="4" presStyleCnt="5" custLinFactNeighborY="1926">
        <dgm:presLayoutVars>
          <dgm:bulletEnabled val="1"/>
        </dgm:presLayoutVars>
      </dgm:prSet>
      <dgm:spPr/>
    </dgm:pt>
  </dgm:ptLst>
  <dgm:cxnLst>
    <dgm:cxn modelId="{EF2B8B19-0DCD-4A4A-9E8B-086D31D958B9}" type="presOf" srcId="{2F225054-7D28-4C11-A4AB-C7A785A4186E}" destId="{8863DB17-8E7E-41A3-BE50-32138A47B2B3}" srcOrd="0" destOrd="0" presId="urn:microsoft.com/office/officeart/2005/8/layout/balance1"/>
    <dgm:cxn modelId="{40DB2A2B-70FA-4297-9844-529D13D238D1}" srcId="{71D140F8-5A61-4CD3-820E-C5C6A91A578D}" destId="{2F225054-7D28-4C11-A4AB-C7A785A4186E}" srcOrd="0" destOrd="0" parTransId="{E4432DDB-F2E7-499C-8439-41D4DD8BA424}" sibTransId="{674881E7-4EE5-4F78-8EAC-C15FB1A07EDD}"/>
    <dgm:cxn modelId="{A6884E34-7CBD-4220-B78E-16EA10C9A219}" type="presOf" srcId="{FF019ABC-EE26-4EA4-ADF7-27EB9627C55B}" destId="{9D2CBA5A-C86D-4746-87F7-AC68B0AE47A7}" srcOrd="0" destOrd="0" presId="urn:microsoft.com/office/officeart/2005/8/layout/balance1"/>
    <dgm:cxn modelId="{63BBA238-7A03-4AF6-8B3D-6D8F9B3178B9}" srcId="{F201CC98-F44D-4410-96A8-6D3CF8CB5F14}" destId="{85D06138-01F1-426B-B12E-9D736DEEF40B}" srcOrd="2" destOrd="0" parTransId="{69564555-9639-410F-965F-251206900F64}" sibTransId="{D8A435FB-BC6A-48B6-8F2E-B5A35D841737}"/>
    <dgm:cxn modelId="{6B178460-80CD-496F-86F4-4D224D1E8B84}" type="presOf" srcId="{71D140F8-5A61-4CD3-820E-C5C6A91A578D}" destId="{905871EB-89D3-441B-B259-C88B37D5C458}" srcOrd="0" destOrd="0" presId="urn:microsoft.com/office/officeart/2005/8/layout/balance1"/>
    <dgm:cxn modelId="{52B8A644-4AC3-4108-95D0-709E917A7080}" type="presOf" srcId="{85D06138-01F1-426B-B12E-9D736DEEF40B}" destId="{5660D351-F6EC-4580-B740-A59BCEA78922}" srcOrd="0" destOrd="0" presId="urn:microsoft.com/office/officeart/2005/8/layout/balance1"/>
    <dgm:cxn modelId="{05C7104A-7ED5-4679-BADB-64ADE3DAE69A}" srcId="{F201CC98-F44D-4410-96A8-6D3CF8CB5F14}" destId="{FF019ABC-EE26-4EA4-ADF7-27EB9627C55B}" srcOrd="1" destOrd="0" parTransId="{CA376B1A-3D69-4705-8A42-C5733F1CDFE0}" sibTransId="{97E96360-0663-49D0-8C08-5642A61A1C46}"/>
    <dgm:cxn modelId="{8A756178-AE9D-47D1-8842-1778258CF8C2}" srcId="{2F225054-7D28-4C11-A4AB-C7A785A4186E}" destId="{4FB5318D-BB3E-4D80-B257-7DFC9D5AE759}" srcOrd="0" destOrd="0" parTransId="{B63FADF2-9C1F-463C-9D57-E95D8DF93FAB}" sibTransId="{ED6BD7EA-461B-4053-BB3D-4EF7F4E13B7C}"/>
    <dgm:cxn modelId="{B16BCD8B-A2D5-446E-BE2E-3C6BA96A7EC0}" type="presOf" srcId="{F201CC98-F44D-4410-96A8-6D3CF8CB5F14}" destId="{BF6F0EDF-7B78-4C40-BDDF-358B4BD7922C}" srcOrd="0" destOrd="0" presId="urn:microsoft.com/office/officeart/2005/8/layout/balance1"/>
    <dgm:cxn modelId="{BC51888E-0021-43FB-835D-AD79D31D88DD}" srcId="{F201CC98-F44D-4410-96A8-6D3CF8CB5F14}" destId="{29B4AC8C-C127-4E0F-9961-637C4E09E5E0}" srcOrd="0" destOrd="0" parTransId="{90323F02-45B4-43F9-9AA8-446DB05DCC1E}" sibTransId="{798F1D03-CF24-4FA5-B1D7-43350F5C446A}"/>
    <dgm:cxn modelId="{1EC723C0-D756-4777-8B43-EC5B3A70BA01}" type="presOf" srcId="{29B4AC8C-C127-4E0F-9961-637C4E09E5E0}" destId="{6E3F012C-6419-4BA4-8AD5-493142F1558C}" srcOrd="0" destOrd="0" presId="urn:microsoft.com/office/officeart/2005/8/layout/balance1"/>
    <dgm:cxn modelId="{B7FACCC2-B864-4553-87CA-89C9E56BBC44}" type="presOf" srcId="{4FB5318D-BB3E-4D80-B257-7DFC9D5AE759}" destId="{7B3649E6-E0DA-45EB-9274-2FD9F0C352F2}" srcOrd="0" destOrd="0" presId="urn:microsoft.com/office/officeart/2005/8/layout/balance1"/>
    <dgm:cxn modelId="{B99E1DD2-8495-4139-A4A3-64D16CCCABBB}" srcId="{71D140F8-5A61-4CD3-820E-C5C6A91A578D}" destId="{F201CC98-F44D-4410-96A8-6D3CF8CB5F14}" srcOrd="1" destOrd="0" parTransId="{528599EC-BA04-4F0C-AA5C-E907C597D2E0}" sibTransId="{5FF4F8FC-D963-448B-917E-DC8FC01D8529}"/>
    <dgm:cxn modelId="{8D8F34E2-5859-4027-8341-56C84234A6B6}" srcId="{2F225054-7D28-4C11-A4AB-C7A785A4186E}" destId="{3072CF21-C522-491C-B51C-493D2C177526}" srcOrd="1" destOrd="0" parTransId="{71591D7C-763A-4D8F-9E28-61B6BAB6949D}" sibTransId="{4AF0909D-F452-4355-A15F-78A8A218630C}"/>
    <dgm:cxn modelId="{AE5871E7-A81E-45C6-B6E2-F734DA78974B}" type="presOf" srcId="{3072CF21-C522-491C-B51C-493D2C177526}" destId="{9ED0BB2A-E808-4093-93DF-CB4C248E6515}" srcOrd="0" destOrd="0" presId="urn:microsoft.com/office/officeart/2005/8/layout/balance1"/>
    <dgm:cxn modelId="{382DBEC6-C4E6-4E35-9A84-B463990202D0}" type="presParOf" srcId="{905871EB-89D3-441B-B259-C88B37D5C458}" destId="{68F8C485-BD69-4FDD-978D-C2CA1EE6CEF2}" srcOrd="0" destOrd="0" presId="urn:microsoft.com/office/officeart/2005/8/layout/balance1"/>
    <dgm:cxn modelId="{87AA0AA1-AB4B-4A7E-9529-253EF3159BDE}" type="presParOf" srcId="{905871EB-89D3-441B-B259-C88B37D5C458}" destId="{19490F1A-D991-4257-B733-362FA05A254C}" srcOrd="1" destOrd="0" presId="urn:microsoft.com/office/officeart/2005/8/layout/balance1"/>
    <dgm:cxn modelId="{21674517-792A-41A4-878E-9D829ED0D380}" type="presParOf" srcId="{19490F1A-D991-4257-B733-362FA05A254C}" destId="{8863DB17-8E7E-41A3-BE50-32138A47B2B3}" srcOrd="0" destOrd="0" presId="urn:microsoft.com/office/officeart/2005/8/layout/balance1"/>
    <dgm:cxn modelId="{F91219B2-BD07-4BF8-A355-6F7B7ECF85B9}" type="presParOf" srcId="{19490F1A-D991-4257-B733-362FA05A254C}" destId="{BF6F0EDF-7B78-4C40-BDDF-358B4BD7922C}" srcOrd="1" destOrd="0" presId="urn:microsoft.com/office/officeart/2005/8/layout/balance1"/>
    <dgm:cxn modelId="{94B815BF-07FE-4E13-B97C-B3D7BD1D54C5}" type="presParOf" srcId="{905871EB-89D3-441B-B259-C88B37D5C458}" destId="{90D725CA-CF39-4A0D-B38C-7F43E9AB67BC}" srcOrd="2" destOrd="0" presId="urn:microsoft.com/office/officeart/2005/8/layout/balance1"/>
    <dgm:cxn modelId="{7EF8677F-80FE-49A1-BEDF-4F9D10553406}" type="presParOf" srcId="{90D725CA-CF39-4A0D-B38C-7F43E9AB67BC}" destId="{060B6FA6-2CBE-420B-8B4A-41D26A0C8A45}" srcOrd="0" destOrd="0" presId="urn:microsoft.com/office/officeart/2005/8/layout/balance1"/>
    <dgm:cxn modelId="{D31C8ACA-A42E-45DD-B390-0E0F8B7AF70C}" type="presParOf" srcId="{90D725CA-CF39-4A0D-B38C-7F43E9AB67BC}" destId="{3745BC85-71E2-4B0E-957F-4963B6B3E836}" srcOrd="1" destOrd="0" presId="urn:microsoft.com/office/officeart/2005/8/layout/balance1"/>
    <dgm:cxn modelId="{4A4611B6-849C-45DA-B23A-1D9CEE554EE1}" type="presParOf" srcId="{90D725CA-CF39-4A0D-B38C-7F43E9AB67BC}" destId="{D6D57911-16FF-4B82-9850-DA01149F9C58}" srcOrd="2" destOrd="0" presId="urn:microsoft.com/office/officeart/2005/8/layout/balance1"/>
    <dgm:cxn modelId="{A1986541-5C5A-478C-9C00-0320EE7BD0B7}" type="presParOf" srcId="{90D725CA-CF39-4A0D-B38C-7F43E9AB67BC}" destId="{6E3F012C-6419-4BA4-8AD5-493142F1558C}" srcOrd="3" destOrd="0" presId="urn:microsoft.com/office/officeart/2005/8/layout/balance1"/>
    <dgm:cxn modelId="{69B6AFEF-E947-4F09-A618-EF4299B298C1}" type="presParOf" srcId="{90D725CA-CF39-4A0D-B38C-7F43E9AB67BC}" destId="{9D2CBA5A-C86D-4746-87F7-AC68B0AE47A7}" srcOrd="4" destOrd="0" presId="urn:microsoft.com/office/officeart/2005/8/layout/balance1"/>
    <dgm:cxn modelId="{B66A5B25-6F37-43C8-A968-2FD5509D346F}" type="presParOf" srcId="{90D725CA-CF39-4A0D-B38C-7F43E9AB67BC}" destId="{5660D351-F6EC-4580-B740-A59BCEA78922}" srcOrd="5" destOrd="0" presId="urn:microsoft.com/office/officeart/2005/8/layout/balance1"/>
    <dgm:cxn modelId="{ED034C42-BEB9-4D66-879F-416688D2ECE6}" type="presParOf" srcId="{90D725CA-CF39-4A0D-B38C-7F43E9AB67BC}" destId="{7B3649E6-E0DA-45EB-9274-2FD9F0C352F2}" srcOrd="6" destOrd="0" presId="urn:microsoft.com/office/officeart/2005/8/layout/balance1"/>
    <dgm:cxn modelId="{54B1CA06-D7A7-4038-AC6A-6A11F2C9F751}" type="presParOf" srcId="{90D725CA-CF39-4A0D-B38C-7F43E9AB67BC}" destId="{9ED0BB2A-E808-4093-93DF-CB4C248E6515}" srcOrd="7"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FE9842-7F67-4C62-B070-ED71017CAE79}"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05F90DCA-8FBA-4768-A90E-B7E3E6126E61}">
      <dgm:prSet phldrT="[Text]"/>
      <dgm:spPr>
        <a:solidFill>
          <a:schemeClr val="accent5"/>
        </a:solidFill>
        <a:scene3d>
          <a:camera prst="orthographicFront"/>
          <a:lightRig rig="threePt" dir="t"/>
        </a:scene3d>
        <a:sp3d>
          <a:bevelT/>
        </a:sp3d>
      </dgm:spPr>
      <dgm:t>
        <a:bodyPr/>
        <a:lstStyle/>
        <a:p>
          <a:r>
            <a:rPr lang="en-US" dirty="0">
              <a:latin typeface="Times New Roman" panose="02020603050405020304" pitchFamily="18" charset="0"/>
              <a:cs typeface="Times New Roman" panose="02020603050405020304" pitchFamily="18" charset="0"/>
            </a:rPr>
            <a:t>KYC check</a:t>
          </a:r>
        </a:p>
      </dgm:t>
    </dgm:pt>
    <dgm:pt modelId="{05708369-5F36-4473-9ABA-88F875953AE8}" type="parTrans" cxnId="{466E2CB6-0100-4955-99A8-4B10CEAE9A7E}">
      <dgm:prSet/>
      <dgm:spPr/>
      <dgm:t>
        <a:bodyPr/>
        <a:lstStyle/>
        <a:p>
          <a:endParaRPr lang="en-US">
            <a:latin typeface="Times New Roman" panose="02020603050405020304" pitchFamily="18" charset="0"/>
            <a:cs typeface="Times New Roman" panose="02020603050405020304" pitchFamily="18" charset="0"/>
          </a:endParaRPr>
        </a:p>
      </dgm:t>
    </dgm:pt>
    <dgm:pt modelId="{EC897CD4-5C92-4580-9961-8939D740385C}" type="sibTrans" cxnId="{466E2CB6-0100-4955-99A8-4B10CEAE9A7E}">
      <dgm:prSet/>
      <dgm:spPr/>
      <dgm:t>
        <a:bodyPr/>
        <a:lstStyle/>
        <a:p>
          <a:endParaRPr lang="en-US">
            <a:latin typeface="Times New Roman" panose="02020603050405020304" pitchFamily="18" charset="0"/>
            <a:cs typeface="Times New Roman" panose="02020603050405020304" pitchFamily="18" charset="0"/>
          </a:endParaRPr>
        </a:p>
      </dgm:t>
    </dgm:pt>
    <dgm:pt modelId="{BA5D45D3-B0D6-40F5-BED0-9A235A542C44}">
      <dgm:prSet phldrT="[Text]" custT="1"/>
      <dgm:spPr>
        <a:ln>
          <a:noFill/>
        </a:ln>
      </dgm:spPr>
      <dgm:t>
        <a:bodyPr/>
        <a:lstStyle/>
        <a:p>
          <a:r>
            <a:rPr lang="en-US" sz="1500" dirty="0">
              <a:latin typeface="Times New Roman" panose="02020603050405020304" pitchFamily="18" charset="0"/>
              <a:cs typeface="Times New Roman" panose="02020603050405020304" pitchFamily="18" charset="0"/>
            </a:rPr>
            <a:t>Enhanced data verification</a:t>
          </a:r>
        </a:p>
      </dgm:t>
    </dgm:pt>
    <dgm:pt modelId="{41983880-8708-4BF7-8753-618CEC83B0E0}" type="parTrans" cxnId="{CDE96593-C05A-4142-B13A-EB9715049FA4}">
      <dgm:prSet/>
      <dgm:spPr/>
      <dgm:t>
        <a:bodyPr/>
        <a:lstStyle/>
        <a:p>
          <a:endParaRPr lang="en-US">
            <a:latin typeface="Times New Roman" panose="02020603050405020304" pitchFamily="18" charset="0"/>
            <a:cs typeface="Times New Roman" panose="02020603050405020304" pitchFamily="18" charset="0"/>
          </a:endParaRPr>
        </a:p>
      </dgm:t>
    </dgm:pt>
    <dgm:pt modelId="{159EA88B-E6EB-43DE-971F-3A6086F944DF}" type="sibTrans" cxnId="{CDE96593-C05A-4142-B13A-EB9715049FA4}">
      <dgm:prSet/>
      <dgm:spPr/>
      <dgm:t>
        <a:bodyPr/>
        <a:lstStyle/>
        <a:p>
          <a:endParaRPr lang="en-US">
            <a:latin typeface="Times New Roman" panose="02020603050405020304" pitchFamily="18" charset="0"/>
            <a:cs typeface="Times New Roman" panose="02020603050405020304" pitchFamily="18" charset="0"/>
          </a:endParaRPr>
        </a:p>
      </dgm:t>
    </dgm:pt>
    <dgm:pt modelId="{404CD9E1-357D-4A3E-AA59-43B51DF3FB75}">
      <dgm:prSet phldrT="[Text]" custT="1"/>
      <dgm:spPr>
        <a:solidFill>
          <a:srgbClr val="DD9D31"/>
        </a:solidFill>
        <a:ln w="19050" cap="rnd" cmpd="sng" algn="ctr">
          <a:solidFill>
            <a:prstClr val="white">
              <a:hueOff val="0"/>
              <a:satOff val="0"/>
              <a:lumOff val="0"/>
              <a:alphaOff val="0"/>
            </a:prstClr>
          </a:solidFill>
          <a:prstDash val="solid"/>
        </a:ln>
        <a:effectLst/>
        <a:scene3d>
          <a:camera prst="orthographicFront"/>
          <a:lightRig rig="threePt" dir="t"/>
        </a:scene3d>
        <a:sp3d>
          <a:bevelT/>
        </a:sp3d>
      </dgm:spPr>
      <dgm:t>
        <a:bodyPr spcFirstLastPara="0" vert="horz" wrap="square" lIns="99568" tIns="99568" rIns="99568" bIns="53340" numCol="1" spcCol="1270" anchor="t" anchorCtr="0"/>
        <a:lstStyle/>
        <a:p>
          <a:pPr marL="0" lvl="0" indent="0" algn="l" defTabSz="622300">
            <a:lnSpc>
              <a:spcPct val="90000"/>
            </a:lnSpc>
            <a:spcBef>
              <a:spcPct val="0"/>
            </a:spcBef>
            <a:spcAft>
              <a:spcPct val="35000"/>
            </a:spcAft>
            <a:buNone/>
          </a:pPr>
          <a:r>
            <a:rPr lang="en-US" sz="1400" kern="1200" dirty="0">
              <a:solidFill>
                <a:prstClr val="white"/>
              </a:solidFill>
              <a:latin typeface="Times New Roman" panose="02020603050405020304" pitchFamily="18" charset="0"/>
              <a:ea typeface="+mn-ea"/>
              <a:cs typeface="Times New Roman" panose="02020603050405020304" pitchFamily="18" charset="0"/>
            </a:rPr>
            <a:t>Credit Decisioning</a:t>
          </a:r>
        </a:p>
      </dgm:t>
    </dgm:pt>
    <dgm:pt modelId="{6607F0A9-1424-46EB-8B82-7F2B6D8E01A9}" type="parTrans" cxnId="{0EE2C90B-BF80-4792-8F6B-D3F0B0BB8701}">
      <dgm:prSet/>
      <dgm:spPr/>
      <dgm:t>
        <a:bodyPr/>
        <a:lstStyle/>
        <a:p>
          <a:endParaRPr lang="en-US">
            <a:latin typeface="Times New Roman" panose="02020603050405020304" pitchFamily="18" charset="0"/>
            <a:cs typeface="Times New Roman" panose="02020603050405020304" pitchFamily="18" charset="0"/>
          </a:endParaRPr>
        </a:p>
      </dgm:t>
    </dgm:pt>
    <dgm:pt modelId="{069C6DBC-B52F-473F-9A97-50D97253EE5D}" type="sibTrans" cxnId="{0EE2C90B-BF80-4792-8F6B-D3F0B0BB8701}">
      <dgm:prSet/>
      <dgm:spPr/>
      <dgm:t>
        <a:bodyPr/>
        <a:lstStyle/>
        <a:p>
          <a:endParaRPr lang="en-US">
            <a:latin typeface="Times New Roman" panose="02020603050405020304" pitchFamily="18" charset="0"/>
            <a:cs typeface="Times New Roman" panose="02020603050405020304" pitchFamily="18" charset="0"/>
          </a:endParaRPr>
        </a:p>
      </dgm:t>
    </dgm:pt>
    <dgm:pt modelId="{550892BC-A311-43AF-AED3-7B751F9B9A04}">
      <dgm:prSet phldrT="[Text]"/>
      <dgm:spPr>
        <a:ln>
          <a:noFill/>
        </a:ln>
      </dgm:spPr>
      <dgm:t>
        <a:bodyPr/>
        <a:lstStyle/>
        <a:p>
          <a:r>
            <a:rPr lang="en-US" dirty="0">
              <a:latin typeface="Times New Roman" panose="02020603050405020304" pitchFamily="18" charset="0"/>
              <a:cs typeface="Times New Roman" panose="02020603050405020304" pitchFamily="18" charset="0"/>
            </a:rPr>
            <a:t>Advance </a:t>
          </a:r>
          <a:r>
            <a:rPr lang="en-US" dirty="0" err="1">
              <a:latin typeface="Times New Roman" panose="02020603050405020304" pitchFamily="18" charset="0"/>
              <a:cs typeface="Times New Roman" panose="02020603050405020304" pitchFamily="18" charset="0"/>
            </a:rPr>
            <a:t>algoritm</a:t>
          </a:r>
          <a:r>
            <a:rPr lang="en-US" dirty="0">
              <a:latin typeface="Times New Roman" panose="02020603050405020304" pitchFamily="18" charset="0"/>
              <a:cs typeface="Times New Roman" panose="02020603050405020304" pitchFamily="18" charset="0"/>
            </a:rPr>
            <a:t> models</a:t>
          </a:r>
        </a:p>
      </dgm:t>
    </dgm:pt>
    <dgm:pt modelId="{DA522164-7999-45A6-A250-32A6433B1D7A}" type="parTrans" cxnId="{2EC9F9B5-C740-4AC4-B1C1-E37081F4F3D8}">
      <dgm:prSet/>
      <dgm:spPr/>
      <dgm:t>
        <a:bodyPr/>
        <a:lstStyle/>
        <a:p>
          <a:endParaRPr lang="en-US">
            <a:latin typeface="Times New Roman" panose="02020603050405020304" pitchFamily="18" charset="0"/>
            <a:cs typeface="Times New Roman" panose="02020603050405020304" pitchFamily="18" charset="0"/>
          </a:endParaRPr>
        </a:p>
      </dgm:t>
    </dgm:pt>
    <dgm:pt modelId="{5A4E2F7A-203F-4816-AA29-73E2C3FE6B47}" type="sibTrans" cxnId="{2EC9F9B5-C740-4AC4-B1C1-E37081F4F3D8}">
      <dgm:prSet/>
      <dgm:spPr/>
      <dgm:t>
        <a:bodyPr/>
        <a:lstStyle/>
        <a:p>
          <a:endParaRPr lang="en-US">
            <a:latin typeface="Times New Roman" panose="02020603050405020304" pitchFamily="18" charset="0"/>
            <a:cs typeface="Times New Roman" panose="02020603050405020304" pitchFamily="18" charset="0"/>
          </a:endParaRPr>
        </a:p>
      </dgm:t>
    </dgm:pt>
    <dgm:pt modelId="{9A4FD4CA-3A2D-4E97-BDB2-4F8D408F61D6}">
      <dgm:prSet phldrT="[Text]" custT="1"/>
      <dgm:spPr>
        <a:solidFill>
          <a:srgbClr val="DD9D31"/>
        </a:solidFill>
        <a:ln w="19050" cap="rnd" cmpd="sng" algn="ctr">
          <a:solidFill>
            <a:prstClr val="white">
              <a:hueOff val="0"/>
              <a:satOff val="0"/>
              <a:lumOff val="0"/>
              <a:alphaOff val="0"/>
            </a:prstClr>
          </a:solidFill>
          <a:prstDash val="solid"/>
        </a:ln>
        <a:effectLst/>
        <a:scene3d>
          <a:camera prst="orthographicFront"/>
          <a:lightRig rig="threePt" dir="t"/>
        </a:scene3d>
        <a:sp3d>
          <a:bevelT/>
        </a:sp3d>
      </dgm:spPr>
      <dgm:t>
        <a:bodyPr spcFirstLastPara="0" vert="horz" wrap="square" lIns="99568" tIns="99568" rIns="99568" bIns="53340" numCol="1" spcCol="1270" anchor="t" anchorCtr="0"/>
        <a:lstStyle/>
        <a:p>
          <a:pPr marL="0" lvl="0" indent="0" algn="l" defTabSz="622300">
            <a:lnSpc>
              <a:spcPct val="90000"/>
            </a:lnSpc>
            <a:spcBef>
              <a:spcPct val="0"/>
            </a:spcBef>
            <a:spcAft>
              <a:spcPct val="35000"/>
            </a:spcAft>
            <a:buNone/>
          </a:pPr>
          <a:r>
            <a:rPr lang="en-US" sz="1400" kern="1200" dirty="0">
              <a:solidFill>
                <a:prstClr val="white"/>
              </a:solidFill>
              <a:latin typeface="Times New Roman" panose="02020603050405020304" pitchFamily="18" charset="0"/>
              <a:ea typeface="+mn-ea"/>
              <a:cs typeface="Times New Roman" panose="02020603050405020304" pitchFamily="18" charset="0"/>
            </a:rPr>
            <a:t>Affordability check</a:t>
          </a:r>
        </a:p>
      </dgm:t>
    </dgm:pt>
    <dgm:pt modelId="{06CCFCB6-47F8-4202-9067-41B11D6DF984}" type="parTrans" cxnId="{1F7854E9-6431-438B-A382-81A124CB05DB}">
      <dgm:prSet/>
      <dgm:spPr/>
      <dgm:t>
        <a:bodyPr/>
        <a:lstStyle/>
        <a:p>
          <a:endParaRPr lang="en-US">
            <a:latin typeface="Times New Roman" panose="02020603050405020304" pitchFamily="18" charset="0"/>
            <a:cs typeface="Times New Roman" panose="02020603050405020304" pitchFamily="18" charset="0"/>
          </a:endParaRPr>
        </a:p>
      </dgm:t>
    </dgm:pt>
    <dgm:pt modelId="{D4B2ED56-4AE8-43A7-9B13-71D87ED490E7}" type="sibTrans" cxnId="{1F7854E9-6431-438B-A382-81A124CB05DB}">
      <dgm:prSet/>
      <dgm:spPr/>
      <dgm:t>
        <a:bodyPr/>
        <a:lstStyle/>
        <a:p>
          <a:endParaRPr lang="en-US">
            <a:latin typeface="Times New Roman" panose="02020603050405020304" pitchFamily="18" charset="0"/>
            <a:cs typeface="Times New Roman" panose="02020603050405020304" pitchFamily="18" charset="0"/>
          </a:endParaRPr>
        </a:p>
      </dgm:t>
    </dgm:pt>
    <dgm:pt modelId="{49251B6F-5727-4463-8A21-430A9791C077}">
      <dgm:prSet phldrT="[Text]"/>
      <dgm:spPr>
        <a:ln>
          <a:noFill/>
        </a:ln>
      </dgm:spPr>
      <dgm:t>
        <a:bodyPr/>
        <a:lstStyle/>
        <a:p>
          <a:r>
            <a:rPr lang="en-US" dirty="0">
              <a:latin typeface="Times New Roman" panose="02020603050405020304" pitchFamily="18" charset="0"/>
              <a:cs typeface="Times New Roman" panose="02020603050405020304" pitchFamily="18" charset="0"/>
            </a:rPr>
            <a:t>Income prediction</a:t>
          </a:r>
        </a:p>
      </dgm:t>
    </dgm:pt>
    <dgm:pt modelId="{6F6B91B9-C8BC-4B3F-93B9-A35E9DA33381}" type="parTrans" cxnId="{A0AB8FD8-6682-4665-B4E0-CA68490690C5}">
      <dgm:prSet/>
      <dgm:spPr/>
      <dgm:t>
        <a:bodyPr/>
        <a:lstStyle/>
        <a:p>
          <a:endParaRPr lang="en-US">
            <a:latin typeface="Times New Roman" panose="02020603050405020304" pitchFamily="18" charset="0"/>
            <a:cs typeface="Times New Roman" panose="02020603050405020304" pitchFamily="18" charset="0"/>
          </a:endParaRPr>
        </a:p>
      </dgm:t>
    </dgm:pt>
    <dgm:pt modelId="{B654E164-3C8C-4611-BDF2-53982959A649}" type="sibTrans" cxnId="{A0AB8FD8-6682-4665-B4E0-CA68490690C5}">
      <dgm:prSet/>
      <dgm:spPr/>
      <dgm:t>
        <a:bodyPr/>
        <a:lstStyle/>
        <a:p>
          <a:endParaRPr lang="en-US">
            <a:latin typeface="Times New Roman" panose="02020603050405020304" pitchFamily="18" charset="0"/>
            <a:cs typeface="Times New Roman" panose="02020603050405020304" pitchFamily="18" charset="0"/>
          </a:endParaRPr>
        </a:p>
      </dgm:t>
    </dgm:pt>
    <dgm:pt modelId="{4B88A04B-F88E-4E51-A6D9-170D0A756B36}">
      <dgm:prSet phldrT="[Text]" custT="1"/>
      <dgm:spPr>
        <a:ln>
          <a:noFill/>
        </a:ln>
      </dgm:spPr>
      <dgm:t>
        <a:bodyPr/>
        <a:lstStyle/>
        <a:p>
          <a:r>
            <a:rPr lang="en-US" sz="1500" dirty="0">
              <a:latin typeface="Times New Roman" panose="02020603050405020304" pitchFamily="18" charset="0"/>
              <a:cs typeface="Times New Roman" panose="02020603050405020304" pitchFamily="18" charset="0"/>
            </a:rPr>
            <a:t>Improved compliance</a:t>
          </a:r>
        </a:p>
      </dgm:t>
    </dgm:pt>
    <dgm:pt modelId="{3F4B10CF-9345-4C3E-920C-754B0328C14D}" type="parTrans" cxnId="{7D9D7657-3F07-452A-ABB4-1E8D55F80838}">
      <dgm:prSet/>
      <dgm:spPr/>
      <dgm:t>
        <a:bodyPr/>
        <a:lstStyle/>
        <a:p>
          <a:endParaRPr lang="en-US">
            <a:latin typeface="Times New Roman" panose="02020603050405020304" pitchFamily="18" charset="0"/>
            <a:cs typeface="Times New Roman" panose="02020603050405020304" pitchFamily="18" charset="0"/>
          </a:endParaRPr>
        </a:p>
      </dgm:t>
    </dgm:pt>
    <dgm:pt modelId="{E457ED84-0D71-4851-8B85-831052A432F6}" type="sibTrans" cxnId="{7D9D7657-3F07-452A-ABB4-1E8D55F80838}">
      <dgm:prSet/>
      <dgm:spPr/>
      <dgm:t>
        <a:bodyPr/>
        <a:lstStyle/>
        <a:p>
          <a:endParaRPr lang="en-US">
            <a:latin typeface="Times New Roman" panose="02020603050405020304" pitchFamily="18" charset="0"/>
            <a:cs typeface="Times New Roman" panose="02020603050405020304" pitchFamily="18" charset="0"/>
          </a:endParaRPr>
        </a:p>
      </dgm:t>
    </dgm:pt>
    <dgm:pt modelId="{83A3DE0A-F6B2-4D9E-8172-513B45FC4DA6}">
      <dgm:prSet phldrT="[Text]" custT="1"/>
      <dgm:spPr>
        <a:ln>
          <a:noFill/>
        </a:ln>
      </dgm:spPr>
      <dgm:t>
        <a:bodyPr/>
        <a:lstStyle/>
        <a:p>
          <a:r>
            <a:rPr lang="en-US" sz="1500" dirty="0">
              <a:latin typeface="Times New Roman" panose="02020603050405020304" pitchFamily="18" charset="0"/>
              <a:cs typeface="Times New Roman" panose="02020603050405020304" pitchFamily="18" charset="0"/>
            </a:rPr>
            <a:t>Faster onboarding</a:t>
          </a:r>
        </a:p>
      </dgm:t>
    </dgm:pt>
    <dgm:pt modelId="{29600B23-77A4-4366-92B0-A4C2E70A03C6}" type="parTrans" cxnId="{D22B66ED-EA4E-4DA2-B371-CA60F579DCA5}">
      <dgm:prSet/>
      <dgm:spPr/>
      <dgm:t>
        <a:bodyPr/>
        <a:lstStyle/>
        <a:p>
          <a:endParaRPr lang="en-US">
            <a:latin typeface="Times New Roman" panose="02020603050405020304" pitchFamily="18" charset="0"/>
            <a:cs typeface="Times New Roman" panose="02020603050405020304" pitchFamily="18" charset="0"/>
          </a:endParaRPr>
        </a:p>
      </dgm:t>
    </dgm:pt>
    <dgm:pt modelId="{6E79E8C4-FAC4-417F-B92D-FE7295F1A420}" type="sibTrans" cxnId="{D22B66ED-EA4E-4DA2-B371-CA60F579DCA5}">
      <dgm:prSet/>
      <dgm:spPr/>
      <dgm:t>
        <a:bodyPr/>
        <a:lstStyle/>
        <a:p>
          <a:endParaRPr lang="en-US">
            <a:latin typeface="Times New Roman" panose="02020603050405020304" pitchFamily="18" charset="0"/>
            <a:cs typeface="Times New Roman" panose="02020603050405020304" pitchFamily="18" charset="0"/>
          </a:endParaRPr>
        </a:p>
      </dgm:t>
    </dgm:pt>
    <dgm:pt modelId="{10183C08-DD40-489E-95C8-63ACE833DBAC}">
      <dgm:prSet phldrT="[Text]"/>
      <dgm:spPr>
        <a:ln>
          <a:noFill/>
        </a:ln>
      </dgm:spPr>
      <dgm:t>
        <a:bodyPr/>
        <a:lstStyle/>
        <a:p>
          <a:r>
            <a:rPr lang="en-US" dirty="0">
              <a:latin typeface="Times New Roman" panose="02020603050405020304" pitchFamily="18" charset="0"/>
              <a:cs typeface="Times New Roman" panose="02020603050405020304" pitchFamily="18" charset="0"/>
            </a:rPr>
            <a:t>Accurate risk assessment</a:t>
          </a:r>
        </a:p>
      </dgm:t>
    </dgm:pt>
    <dgm:pt modelId="{E01E9778-216C-4B26-ADB0-B96E4BCFEB47}" type="parTrans" cxnId="{C0F2DAEF-1687-45DE-BA55-69DAC3CD3C58}">
      <dgm:prSet/>
      <dgm:spPr/>
      <dgm:t>
        <a:bodyPr/>
        <a:lstStyle/>
        <a:p>
          <a:endParaRPr lang="en-US">
            <a:latin typeface="Times New Roman" panose="02020603050405020304" pitchFamily="18" charset="0"/>
            <a:cs typeface="Times New Roman" panose="02020603050405020304" pitchFamily="18" charset="0"/>
          </a:endParaRPr>
        </a:p>
      </dgm:t>
    </dgm:pt>
    <dgm:pt modelId="{AAD378F3-E07E-4D9D-988A-4A710B686E09}" type="sibTrans" cxnId="{C0F2DAEF-1687-45DE-BA55-69DAC3CD3C58}">
      <dgm:prSet/>
      <dgm:spPr/>
      <dgm:t>
        <a:bodyPr/>
        <a:lstStyle/>
        <a:p>
          <a:endParaRPr lang="en-US">
            <a:latin typeface="Times New Roman" panose="02020603050405020304" pitchFamily="18" charset="0"/>
            <a:cs typeface="Times New Roman" panose="02020603050405020304" pitchFamily="18" charset="0"/>
          </a:endParaRPr>
        </a:p>
      </dgm:t>
    </dgm:pt>
    <dgm:pt modelId="{509575FC-8F3C-44D1-B8D2-95394485D156}">
      <dgm:prSet phldrT="[Text]"/>
      <dgm:spPr>
        <a:ln>
          <a:noFill/>
        </a:ln>
      </dgm:spPr>
      <dgm:t>
        <a:bodyPr/>
        <a:lstStyle/>
        <a:p>
          <a:endParaRPr lang="en-US" dirty="0">
            <a:latin typeface="Times New Roman" panose="02020603050405020304" pitchFamily="18" charset="0"/>
            <a:cs typeface="Times New Roman" panose="02020603050405020304" pitchFamily="18" charset="0"/>
          </a:endParaRPr>
        </a:p>
      </dgm:t>
    </dgm:pt>
    <dgm:pt modelId="{B774AFC7-4C42-490D-A959-F26A53A2D330}" type="parTrans" cxnId="{1FB656D6-3ED3-4830-96B6-300E05FFE2B0}">
      <dgm:prSet/>
      <dgm:spPr/>
      <dgm:t>
        <a:bodyPr/>
        <a:lstStyle/>
        <a:p>
          <a:endParaRPr lang="en-US">
            <a:latin typeface="Times New Roman" panose="02020603050405020304" pitchFamily="18" charset="0"/>
            <a:cs typeface="Times New Roman" panose="02020603050405020304" pitchFamily="18" charset="0"/>
          </a:endParaRPr>
        </a:p>
      </dgm:t>
    </dgm:pt>
    <dgm:pt modelId="{31CEBE74-F998-4E43-A5CC-64D4B37D2B65}" type="sibTrans" cxnId="{1FB656D6-3ED3-4830-96B6-300E05FFE2B0}">
      <dgm:prSet/>
      <dgm:spPr/>
      <dgm:t>
        <a:bodyPr/>
        <a:lstStyle/>
        <a:p>
          <a:endParaRPr lang="en-US">
            <a:latin typeface="Times New Roman" panose="02020603050405020304" pitchFamily="18" charset="0"/>
            <a:cs typeface="Times New Roman" panose="02020603050405020304" pitchFamily="18" charset="0"/>
          </a:endParaRPr>
        </a:p>
      </dgm:t>
    </dgm:pt>
    <dgm:pt modelId="{10A7D269-D308-490F-9D7A-FB72B80FEC06}">
      <dgm:prSet phldrT="[Text]"/>
      <dgm:spPr>
        <a:ln>
          <a:noFill/>
        </a:ln>
      </dgm:spPr>
      <dgm:t>
        <a:bodyPr/>
        <a:lstStyle/>
        <a:p>
          <a:r>
            <a:rPr lang="en-US" dirty="0">
              <a:latin typeface="Times New Roman" panose="02020603050405020304" pitchFamily="18" charset="0"/>
              <a:cs typeface="Times New Roman" panose="02020603050405020304" pitchFamily="18" charset="0"/>
            </a:rPr>
            <a:t>Estimating existing liabilities</a:t>
          </a:r>
        </a:p>
      </dgm:t>
    </dgm:pt>
    <dgm:pt modelId="{8A40206B-7AF1-4EE8-9503-3E52D85A4F2D}" type="parTrans" cxnId="{F88E741E-5ECA-4459-8D3C-A2CC98B0E0F5}">
      <dgm:prSet/>
      <dgm:spPr/>
      <dgm:t>
        <a:bodyPr/>
        <a:lstStyle/>
        <a:p>
          <a:endParaRPr lang="en-US">
            <a:latin typeface="Times New Roman" panose="02020603050405020304" pitchFamily="18" charset="0"/>
            <a:cs typeface="Times New Roman" panose="02020603050405020304" pitchFamily="18" charset="0"/>
          </a:endParaRPr>
        </a:p>
      </dgm:t>
    </dgm:pt>
    <dgm:pt modelId="{E4834FAC-B2A2-47C8-AA41-A301DABBE6E4}" type="sibTrans" cxnId="{F88E741E-5ECA-4459-8D3C-A2CC98B0E0F5}">
      <dgm:prSet/>
      <dgm:spPr/>
      <dgm:t>
        <a:bodyPr/>
        <a:lstStyle/>
        <a:p>
          <a:endParaRPr lang="en-US">
            <a:latin typeface="Times New Roman" panose="02020603050405020304" pitchFamily="18" charset="0"/>
            <a:cs typeface="Times New Roman" panose="02020603050405020304" pitchFamily="18" charset="0"/>
          </a:endParaRPr>
        </a:p>
      </dgm:t>
    </dgm:pt>
    <dgm:pt modelId="{60871A0D-F87B-4854-AABB-BE69DA5B2BF4}">
      <dgm:prSet phldrT="[Text]"/>
      <dgm:spPr>
        <a:ln>
          <a:noFill/>
        </a:ln>
      </dgm:spPr>
      <dgm:t>
        <a:bodyPr/>
        <a:lstStyle/>
        <a:p>
          <a:r>
            <a:rPr lang="en-US" dirty="0">
              <a:latin typeface="Times New Roman" panose="02020603050405020304" pitchFamily="18" charset="0"/>
              <a:cs typeface="Times New Roman" panose="02020603050405020304" pitchFamily="18" charset="0"/>
            </a:rPr>
            <a:t>Advance Gen AI algorithms</a:t>
          </a:r>
        </a:p>
      </dgm:t>
    </dgm:pt>
    <dgm:pt modelId="{858B48A3-43A5-4FB8-BC43-270151C31624}" type="parTrans" cxnId="{2043DD4D-720A-4029-A886-F97B7BA754A3}">
      <dgm:prSet/>
      <dgm:spPr/>
      <dgm:t>
        <a:bodyPr/>
        <a:lstStyle/>
        <a:p>
          <a:endParaRPr lang="en-US">
            <a:latin typeface="Times New Roman" panose="02020603050405020304" pitchFamily="18" charset="0"/>
            <a:cs typeface="Times New Roman" panose="02020603050405020304" pitchFamily="18" charset="0"/>
          </a:endParaRPr>
        </a:p>
      </dgm:t>
    </dgm:pt>
    <dgm:pt modelId="{23FEAD84-D0C0-49CA-B0A9-A6D4D700EDCD}" type="sibTrans" cxnId="{2043DD4D-720A-4029-A886-F97B7BA754A3}">
      <dgm:prSet/>
      <dgm:spPr/>
      <dgm:t>
        <a:bodyPr/>
        <a:lstStyle/>
        <a:p>
          <a:endParaRPr lang="en-US">
            <a:latin typeface="Times New Roman" panose="02020603050405020304" pitchFamily="18" charset="0"/>
            <a:cs typeface="Times New Roman" panose="02020603050405020304" pitchFamily="18" charset="0"/>
          </a:endParaRPr>
        </a:p>
      </dgm:t>
    </dgm:pt>
    <dgm:pt modelId="{6426DBF0-8B4F-49DD-9CEA-4C556884D991}">
      <dgm:prSet phldrT="[Text]"/>
      <dgm:spPr>
        <a:ln>
          <a:noFill/>
        </a:ln>
      </dgm:spPr>
      <dgm:t>
        <a:bodyPr/>
        <a:lstStyle/>
        <a:p>
          <a:r>
            <a:rPr lang="en-US" dirty="0">
              <a:latin typeface="Times New Roman" panose="02020603050405020304" pitchFamily="18" charset="0"/>
              <a:cs typeface="Times New Roman" panose="02020603050405020304" pitchFamily="18" charset="0"/>
            </a:rPr>
            <a:t>Optimize lending offers</a:t>
          </a:r>
        </a:p>
      </dgm:t>
    </dgm:pt>
    <dgm:pt modelId="{DA97979E-8419-44A6-9308-C6A0B83E0DB6}" type="parTrans" cxnId="{728B7A5A-5DEA-4DAC-8C14-7C7B91E78AD5}">
      <dgm:prSet/>
      <dgm:spPr/>
      <dgm:t>
        <a:bodyPr/>
        <a:lstStyle/>
        <a:p>
          <a:endParaRPr lang="en-US">
            <a:latin typeface="Times New Roman" panose="02020603050405020304" pitchFamily="18" charset="0"/>
            <a:cs typeface="Times New Roman" panose="02020603050405020304" pitchFamily="18" charset="0"/>
          </a:endParaRPr>
        </a:p>
      </dgm:t>
    </dgm:pt>
    <dgm:pt modelId="{C1A34A62-12D6-4160-81F4-2998CDCB1EC7}" type="sibTrans" cxnId="{728B7A5A-5DEA-4DAC-8C14-7C7B91E78AD5}">
      <dgm:prSet/>
      <dgm:spPr/>
      <dgm:t>
        <a:bodyPr/>
        <a:lstStyle/>
        <a:p>
          <a:endParaRPr lang="en-US">
            <a:latin typeface="Times New Roman" panose="02020603050405020304" pitchFamily="18" charset="0"/>
            <a:cs typeface="Times New Roman" panose="02020603050405020304" pitchFamily="18" charset="0"/>
          </a:endParaRPr>
        </a:p>
      </dgm:t>
    </dgm:pt>
    <dgm:pt modelId="{DA286D54-C5DF-469B-B8D5-E0A1FE3C3403}">
      <dgm:prSet phldrT="[Text]" custT="1"/>
      <dgm:spPr>
        <a:solidFill>
          <a:srgbClr val="DD9D31"/>
        </a:solidFill>
        <a:ln w="19050" cap="rnd" cmpd="sng" algn="ctr">
          <a:solidFill>
            <a:prstClr val="white">
              <a:hueOff val="0"/>
              <a:satOff val="0"/>
              <a:lumOff val="0"/>
              <a:alphaOff val="0"/>
            </a:prstClr>
          </a:solidFill>
          <a:prstDash val="solid"/>
        </a:ln>
        <a:effectLst/>
        <a:scene3d>
          <a:camera prst="orthographicFront"/>
          <a:lightRig rig="threePt" dir="t"/>
        </a:scene3d>
        <a:sp3d>
          <a:bevelT/>
        </a:sp3d>
      </dgm:spPr>
      <dgm:t>
        <a:bodyPr spcFirstLastPara="0" vert="horz" wrap="square" lIns="99568" tIns="99568" rIns="99568" bIns="53340" numCol="1" spcCol="1270" anchor="t" anchorCtr="0"/>
        <a:lstStyle/>
        <a:p>
          <a:pPr marL="0" lvl="0" indent="0" algn="l" defTabSz="622300">
            <a:lnSpc>
              <a:spcPct val="90000"/>
            </a:lnSpc>
            <a:spcBef>
              <a:spcPct val="0"/>
            </a:spcBef>
            <a:spcAft>
              <a:spcPct val="35000"/>
            </a:spcAft>
            <a:buNone/>
          </a:pPr>
          <a:r>
            <a:rPr lang="en-US" sz="1400" kern="1200" dirty="0">
              <a:solidFill>
                <a:prstClr val="white"/>
              </a:solidFill>
              <a:latin typeface="Times New Roman" panose="02020603050405020304" pitchFamily="18" charset="0"/>
              <a:ea typeface="+mn-ea"/>
              <a:cs typeface="Times New Roman" panose="02020603050405020304" pitchFamily="18" charset="0"/>
            </a:rPr>
            <a:t>Fraud Detection</a:t>
          </a:r>
        </a:p>
      </dgm:t>
    </dgm:pt>
    <dgm:pt modelId="{4C955137-971F-4688-8DC2-6CB5ABB38E21}" type="parTrans" cxnId="{11CC3A3D-E554-4059-9E66-B64BCB12881E}">
      <dgm:prSet/>
      <dgm:spPr/>
      <dgm:t>
        <a:bodyPr/>
        <a:lstStyle/>
        <a:p>
          <a:endParaRPr lang="en-US"/>
        </a:p>
      </dgm:t>
    </dgm:pt>
    <dgm:pt modelId="{54B593EF-CB97-4279-BE66-91220C1E56D3}" type="sibTrans" cxnId="{11CC3A3D-E554-4059-9E66-B64BCB12881E}">
      <dgm:prSet/>
      <dgm:spPr/>
      <dgm:t>
        <a:bodyPr/>
        <a:lstStyle/>
        <a:p>
          <a:endParaRPr lang="en-US"/>
        </a:p>
      </dgm:t>
    </dgm:pt>
    <dgm:pt modelId="{BE052E41-28F4-4464-8EAC-5748CC75C9B0}">
      <dgm:prSet phldrT="[Text]"/>
      <dgm:spPr>
        <a:ln>
          <a:noFill/>
        </a:ln>
      </dgm:spPr>
      <dgm:t>
        <a:bodyPr/>
        <a:lstStyle/>
        <a:p>
          <a:r>
            <a:rPr lang="en-US" dirty="0">
              <a:latin typeface="Times New Roman" panose="02020603050405020304" pitchFamily="18" charset="0"/>
              <a:cs typeface="Times New Roman" panose="02020603050405020304" pitchFamily="18" charset="0"/>
            </a:rPr>
            <a:t>Automated fraud screening</a:t>
          </a:r>
        </a:p>
      </dgm:t>
    </dgm:pt>
    <dgm:pt modelId="{2B1149E3-CBD8-44A7-9761-FFB999DB7D4A}" type="parTrans" cxnId="{054B9888-0FB6-4E00-B3F8-CB6392210C07}">
      <dgm:prSet/>
      <dgm:spPr/>
      <dgm:t>
        <a:bodyPr/>
        <a:lstStyle/>
        <a:p>
          <a:endParaRPr lang="en-US"/>
        </a:p>
      </dgm:t>
    </dgm:pt>
    <dgm:pt modelId="{4FCCC7A1-1DEA-41FE-821B-1A88339EEE55}" type="sibTrans" cxnId="{054B9888-0FB6-4E00-B3F8-CB6392210C07}">
      <dgm:prSet/>
      <dgm:spPr/>
      <dgm:t>
        <a:bodyPr/>
        <a:lstStyle/>
        <a:p>
          <a:endParaRPr lang="en-US"/>
        </a:p>
      </dgm:t>
    </dgm:pt>
    <dgm:pt modelId="{2657595F-53D7-4949-A2CB-DCE3B86EDE18}">
      <dgm:prSet phldrT="[Text]"/>
      <dgm:spPr>
        <a:solidFill>
          <a:srgbClr val="DD9D31"/>
        </a:solidFill>
        <a:ln w="19050" cap="rnd" cmpd="sng" algn="ctr">
          <a:solidFill>
            <a:prstClr val="white">
              <a:hueOff val="0"/>
              <a:satOff val="0"/>
              <a:lumOff val="0"/>
              <a:alphaOff val="0"/>
            </a:prstClr>
          </a:solidFill>
          <a:prstDash val="solid"/>
        </a:ln>
        <a:effectLst/>
        <a:scene3d>
          <a:camera prst="orthographicFront"/>
          <a:lightRig rig="threePt" dir="t"/>
        </a:scene3d>
        <a:sp3d>
          <a:bevelT/>
        </a:sp3d>
      </dgm:spPr>
      <dgm:t>
        <a:bodyPr spcFirstLastPara="0" vert="horz" wrap="square" lIns="99568" tIns="99568" rIns="99568" bIns="53340" numCol="1" spcCol="1270" anchor="t" anchorCtr="0"/>
        <a:lstStyle/>
        <a:p>
          <a:r>
            <a:rPr lang="en-US" dirty="0">
              <a:solidFill>
                <a:prstClr val="white"/>
              </a:solidFill>
              <a:latin typeface="Times New Roman" panose="02020603050405020304" pitchFamily="18" charset="0"/>
              <a:ea typeface="+mn-ea"/>
              <a:cs typeface="Times New Roman" panose="02020603050405020304" pitchFamily="18" charset="0"/>
            </a:rPr>
            <a:t>Credit policy check</a:t>
          </a:r>
          <a:endParaRPr lang="en-US" dirty="0">
            <a:latin typeface="Times New Roman" panose="02020603050405020304" pitchFamily="18" charset="0"/>
            <a:cs typeface="Times New Roman" panose="02020603050405020304" pitchFamily="18" charset="0"/>
          </a:endParaRPr>
        </a:p>
      </dgm:t>
    </dgm:pt>
    <dgm:pt modelId="{9AEA4B24-37C8-4890-A282-C669EAB594E0}" type="parTrans" cxnId="{739F1732-E243-4365-8037-D743D62235F6}">
      <dgm:prSet/>
      <dgm:spPr/>
      <dgm:t>
        <a:bodyPr/>
        <a:lstStyle/>
        <a:p>
          <a:endParaRPr lang="en-US"/>
        </a:p>
      </dgm:t>
    </dgm:pt>
    <dgm:pt modelId="{539461E7-67C0-40FF-8D96-1F2627ABE85E}" type="sibTrans" cxnId="{739F1732-E243-4365-8037-D743D62235F6}">
      <dgm:prSet/>
      <dgm:spPr/>
      <dgm:t>
        <a:bodyPr/>
        <a:lstStyle/>
        <a:p>
          <a:endParaRPr lang="en-US"/>
        </a:p>
      </dgm:t>
    </dgm:pt>
    <dgm:pt modelId="{B76BCEDF-5886-41B8-B71C-0B5E03BC0973}">
      <dgm:prSet phldrT="[Text]"/>
      <dgm:spPr>
        <a:ln>
          <a:noFill/>
        </a:ln>
      </dgm:spPr>
      <dgm:t>
        <a:bodyPr/>
        <a:lstStyle/>
        <a:p>
          <a:r>
            <a:rPr lang="en-US" dirty="0">
              <a:latin typeface="Times New Roman" panose="02020603050405020304" pitchFamily="18" charset="0"/>
              <a:cs typeface="Times New Roman" panose="02020603050405020304" pitchFamily="18" charset="0"/>
            </a:rPr>
            <a:t>Bureau score cut-off</a:t>
          </a:r>
        </a:p>
      </dgm:t>
    </dgm:pt>
    <dgm:pt modelId="{A67C08C6-BB60-4575-B443-32F8CCA29175}" type="parTrans" cxnId="{7FC7803B-D13F-448B-ABBD-EAB4927469F9}">
      <dgm:prSet/>
      <dgm:spPr/>
      <dgm:t>
        <a:bodyPr/>
        <a:lstStyle/>
        <a:p>
          <a:endParaRPr lang="en-US"/>
        </a:p>
      </dgm:t>
    </dgm:pt>
    <dgm:pt modelId="{FF808566-00CA-4657-B8D6-B066E2911296}" type="sibTrans" cxnId="{7FC7803B-D13F-448B-ABBD-EAB4927469F9}">
      <dgm:prSet/>
      <dgm:spPr/>
      <dgm:t>
        <a:bodyPr/>
        <a:lstStyle/>
        <a:p>
          <a:endParaRPr lang="en-US"/>
        </a:p>
      </dgm:t>
    </dgm:pt>
    <dgm:pt modelId="{2CE53925-C58F-4B7E-A8AD-AFE3B98EC005}">
      <dgm:prSet phldrT="[Text]"/>
      <dgm:spPr>
        <a:ln>
          <a:noFill/>
        </a:ln>
      </dgm:spPr>
      <dgm:t>
        <a:bodyPr/>
        <a:lstStyle/>
        <a:p>
          <a:r>
            <a:rPr lang="en-US" dirty="0">
              <a:latin typeface="Times New Roman" panose="02020603050405020304" pitchFamily="18" charset="0"/>
              <a:cs typeface="Times New Roman" panose="02020603050405020304" pitchFamily="18" charset="0"/>
            </a:rPr>
            <a:t>customer</a:t>
          </a:r>
        </a:p>
      </dgm:t>
    </dgm:pt>
    <dgm:pt modelId="{95A5C8D6-06AA-43AD-9C52-DB716A368147}" type="parTrans" cxnId="{6EACC2C5-A51E-4664-A92A-8721337B4782}">
      <dgm:prSet/>
      <dgm:spPr/>
      <dgm:t>
        <a:bodyPr/>
        <a:lstStyle/>
        <a:p>
          <a:endParaRPr lang="en-US"/>
        </a:p>
      </dgm:t>
    </dgm:pt>
    <dgm:pt modelId="{4DD658B9-0CA4-40AB-8470-EAAA80E2F87E}" type="sibTrans" cxnId="{6EACC2C5-A51E-4664-A92A-8721337B4782}">
      <dgm:prSet/>
      <dgm:spPr/>
      <dgm:t>
        <a:bodyPr/>
        <a:lstStyle/>
        <a:p>
          <a:endParaRPr lang="en-US"/>
        </a:p>
      </dgm:t>
    </dgm:pt>
    <dgm:pt modelId="{F8F7BAA0-3175-497F-9BF3-317DE04C5DD7}" type="pres">
      <dgm:prSet presAssocID="{7FFE9842-7F67-4C62-B070-ED71017CAE79}" presName="linearFlow" presStyleCnt="0">
        <dgm:presLayoutVars>
          <dgm:dir/>
          <dgm:animLvl val="lvl"/>
          <dgm:resizeHandles val="exact"/>
        </dgm:presLayoutVars>
      </dgm:prSet>
      <dgm:spPr/>
    </dgm:pt>
    <dgm:pt modelId="{F3DFEF55-0871-4162-86A8-25C4F5714630}" type="pres">
      <dgm:prSet presAssocID="{05F90DCA-8FBA-4768-A90E-B7E3E6126E61}" presName="composite" presStyleCnt="0"/>
      <dgm:spPr/>
    </dgm:pt>
    <dgm:pt modelId="{19479C0A-5FE5-4220-ABCC-B4FA62597961}" type="pres">
      <dgm:prSet presAssocID="{05F90DCA-8FBA-4768-A90E-B7E3E6126E61}" presName="parTx" presStyleLbl="node1" presStyleIdx="0" presStyleCnt="5">
        <dgm:presLayoutVars>
          <dgm:chMax val="0"/>
          <dgm:chPref val="0"/>
          <dgm:bulletEnabled val="1"/>
        </dgm:presLayoutVars>
      </dgm:prSet>
      <dgm:spPr/>
    </dgm:pt>
    <dgm:pt modelId="{D5AAF3E1-4040-4D29-9663-E166FDB370AB}" type="pres">
      <dgm:prSet presAssocID="{05F90DCA-8FBA-4768-A90E-B7E3E6126E61}" presName="parSh" presStyleLbl="node1" presStyleIdx="0" presStyleCnt="5"/>
      <dgm:spPr/>
    </dgm:pt>
    <dgm:pt modelId="{DD168742-D6B7-4ADC-93D5-8625663148F9}" type="pres">
      <dgm:prSet presAssocID="{05F90DCA-8FBA-4768-A90E-B7E3E6126E61}" presName="desTx" presStyleLbl="fgAcc1" presStyleIdx="0" presStyleCnt="5">
        <dgm:presLayoutVars>
          <dgm:bulletEnabled val="1"/>
        </dgm:presLayoutVars>
      </dgm:prSet>
      <dgm:spPr/>
    </dgm:pt>
    <dgm:pt modelId="{C83B503A-C255-4BA8-AA5F-ABC8A35F5E31}" type="pres">
      <dgm:prSet presAssocID="{EC897CD4-5C92-4580-9961-8939D740385C}" presName="sibTrans" presStyleLbl="sibTrans2D1" presStyleIdx="0" presStyleCnt="4"/>
      <dgm:spPr/>
    </dgm:pt>
    <dgm:pt modelId="{F1F5E18B-89F2-43C3-92CE-F9BE3B47F6E5}" type="pres">
      <dgm:prSet presAssocID="{EC897CD4-5C92-4580-9961-8939D740385C}" presName="connTx" presStyleLbl="sibTrans2D1" presStyleIdx="0" presStyleCnt="4"/>
      <dgm:spPr/>
    </dgm:pt>
    <dgm:pt modelId="{BBAEB6FB-E2DA-4989-BBC7-56B937ECC205}" type="pres">
      <dgm:prSet presAssocID="{DA286D54-C5DF-469B-B8D5-E0A1FE3C3403}" presName="composite" presStyleCnt="0"/>
      <dgm:spPr/>
    </dgm:pt>
    <dgm:pt modelId="{86E3429C-6811-4A64-BB22-22A4A7C93DF2}" type="pres">
      <dgm:prSet presAssocID="{DA286D54-C5DF-469B-B8D5-E0A1FE3C3403}" presName="parTx" presStyleLbl="node1" presStyleIdx="0" presStyleCnt="5">
        <dgm:presLayoutVars>
          <dgm:chMax val="0"/>
          <dgm:chPref val="0"/>
          <dgm:bulletEnabled val="1"/>
        </dgm:presLayoutVars>
      </dgm:prSet>
      <dgm:spPr/>
    </dgm:pt>
    <dgm:pt modelId="{51031CE3-B4A7-4AEC-A669-DFC16D3BAF6A}" type="pres">
      <dgm:prSet presAssocID="{DA286D54-C5DF-469B-B8D5-E0A1FE3C3403}" presName="parSh" presStyleLbl="node1" presStyleIdx="1" presStyleCnt="5"/>
      <dgm:spPr>
        <a:prstGeom prst="roundRect">
          <a:avLst>
            <a:gd name="adj" fmla="val 10000"/>
          </a:avLst>
        </a:prstGeom>
      </dgm:spPr>
    </dgm:pt>
    <dgm:pt modelId="{4CB82FFE-4915-41EA-A2AB-E2F6692F3936}" type="pres">
      <dgm:prSet presAssocID="{DA286D54-C5DF-469B-B8D5-E0A1FE3C3403}" presName="desTx" presStyleLbl="fgAcc1" presStyleIdx="1" presStyleCnt="5">
        <dgm:presLayoutVars>
          <dgm:bulletEnabled val="1"/>
        </dgm:presLayoutVars>
      </dgm:prSet>
      <dgm:spPr/>
    </dgm:pt>
    <dgm:pt modelId="{5F5E9FF0-2518-4CA2-9ECD-8FD879749F76}" type="pres">
      <dgm:prSet presAssocID="{54B593EF-CB97-4279-BE66-91220C1E56D3}" presName="sibTrans" presStyleLbl="sibTrans2D1" presStyleIdx="1" presStyleCnt="4"/>
      <dgm:spPr/>
    </dgm:pt>
    <dgm:pt modelId="{83811BC1-7EF1-4115-A482-B97463431EFF}" type="pres">
      <dgm:prSet presAssocID="{54B593EF-CB97-4279-BE66-91220C1E56D3}" presName="connTx" presStyleLbl="sibTrans2D1" presStyleIdx="1" presStyleCnt="4"/>
      <dgm:spPr/>
    </dgm:pt>
    <dgm:pt modelId="{93E19BB8-DC76-47DE-A0BA-DE44D9F001D8}" type="pres">
      <dgm:prSet presAssocID="{2657595F-53D7-4949-A2CB-DCE3B86EDE18}" presName="composite" presStyleCnt="0"/>
      <dgm:spPr/>
    </dgm:pt>
    <dgm:pt modelId="{94380972-FA8B-42FC-9624-407AB193E25B}" type="pres">
      <dgm:prSet presAssocID="{2657595F-53D7-4949-A2CB-DCE3B86EDE18}" presName="parTx" presStyleLbl="node1" presStyleIdx="1" presStyleCnt="5">
        <dgm:presLayoutVars>
          <dgm:chMax val="0"/>
          <dgm:chPref val="0"/>
          <dgm:bulletEnabled val="1"/>
        </dgm:presLayoutVars>
      </dgm:prSet>
      <dgm:spPr/>
    </dgm:pt>
    <dgm:pt modelId="{A4397A18-BB37-493F-BFDD-4D5582648BDC}" type="pres">
      <dgm:prSet presAssocID="{2657595F-53D7-4949-A2CB-DCE3B86EDE18}" presName="parSh" presStyleLbl="node1" presStyleIdx="2" presStyleCnt="5"/>
      <dgm:spPr/>
    </dgm:pt>
    <dgm:pt modelId="{DE3EE04A-BEA2-4353-BBA5-EE449F4EF972}" type="pres">
      <dgm:prSet presAssocID="{2657595F-53D7-4949-A2CB-DCE3B86EDE18}" presName="desTx" presStyleLbl="fgAcc1" presStyleIdx="2" presStyleCnt="5">
        <dgm:presLayoutVars>
          <dgm:bulletEnabled val="1"/>
        </dgm:presLayoutVars>
      </dgm:prSet>
      <dgm:spPr/>
    </dgm:pt>
    <dgm:pt modelId="{AEBC2059-64A5-45DA-9D28-69E71395D633}" type="pres">
      <dgm:prSet presAssocID="{539461E7-67C0-40FF-8D96-1F2627ABE85E}" presName="sibTrans" presStyleLbl="sibTrans2D1" presStyleIdx="2" presStyleCnt="4"/>
      <dgm:spPr/>
    </dgm:pt>
    <dgm:pt modelId="{F56E6111-FB70-4B0F-B97F-16AB5B831E8C}" type="pres">
      <dgm:prSet presAssocID="{539461E7-67C0-40FF-8D96-1F2627ABE85E}" presName="connTx" presStyleLbl="sibTrans2D1" presStyleIdx="2" presStyleCnt="4"/>
      <dgm:spPr/>
    </dgm:pt>
    <dgm:pt modelId="{B150E3BC-E267-40D9-8B1A-5FD195078DAE}" type="pres">
      <dgm:prSet presAssocID="{404CD9E1-357D-4A3E-AA59-43B51DF3FB75}" presName="composite" presStyleCnt="0"/>
      <dgm:spPr/>
    </dgm:pt>
    <dgm:pt modelId="{2379E25B-0EC3-4D1C-9711-54D8A6CCAB59}" type="pres">
      <dgm:prSet presAssocID="{404CD9E1-357D-4A3E-AA59-43B51DF3FB75}" presName="parTx" presStyleLbl="node1" presStyleIdx="2" presStyleCnt="5">
        <dgm:presLayoutVars>
          <dgm:chMax val="0"/>
          <dgm:chPref val="0"/>
          <dgm:bulletEnabled val="1"/>
        </dgm:presLayoutVars>
      </dgm:prSet>
      <dgm:spPr/>
    </dgm:pt>
    <dgm:pt modelId="{0121E8CC-4381-451B-A659-EBD2A87D4336}" type="pres">
      <dgm:prSet presAssocID="{404CD9E1-357D-4A3E-AA59-43B51DF3FB75}" presName="parSh" presStyleLbl="node1" presStyleIdx="3" presStyleCnt="5"/>
      <dgm:spPr>
        <a:xfrm>
          <a:off x="2198704" y="363756"/>
          <a:ext cx="1364962" cy="818977"/>
        </a:xfrm>
        <a:prstGeom prst="roundRect">
          <a:avLst>
            <a:gd name="adj" fmla="val 10000"/>
          </a:avLst>
        </a:prstGeom>
      </dgm:spPr>
    </dgm:pt>
    <dgm:pt modelId="{34294AA9-8F77-4780-B44B-A120BB7D31DE}" type="pres">
      <dgm:prSet presAssocID="{404CD9E1-357D-4A3E-AA59-43B51DF3FB75}" presName="desTx" presStyleLbl="fgAcc1" presStyleIdx="3" presStyleCnt="5">
        <dgm:presLayoutVars>
          <dgm:bulletEnabled val="1"/>
        </dgm:presLayoutVars>
      </dgm:prSet>
      <dgm:spPr/>
    </dgm:pt>
    <dgm:pt modelId="{4283F01C-0E4C-4A09-9854-6BAA4973F896}" type="pres">
      <dgm:prSet presAssocID="{069C6DBC-B52F-473F-9A97-50D97253EE5D}" presName="sibTrans" presStyleLbl="sibTrans2D1" presStyleIdx="3" presStyleCnt="4"/>
      <dgm:spPr/>
    </dgm:pt>
    <dgm:pt modelId="{17E758B9-C12E-433F-8009-79B1C5E25BA3}" type="pres">
      <dgm:prSet presAssocID="{069C6DBC-B52F-473F-9A97-50D97253EE5D}" presName="connTx" presStyleLbl="sibTrans2D1" presStyleIdx="3" presStyleCnt="4"/>
      <dgm:spPr/>
    </dgm:pt>
    <dgm:pt modelId="{B2982F97-65DD-4229-BBEE-AD13E86F2CBB}" type="pres">
      <dgm:prSet presAssocID="{9A4FD4CA-3A2D-4E97-BDB2-4F8D408F61D6}" presName="composite" presStyleCnt="0"/>
      <dgm:spPr/>
    </dgm:pt>
    <dgm:pt modelId="{10239493-05E0-47DA-9CD7-B587BDE3D5FA}" type="pres">
      <dgm:prSet presAssocID="{9A4FD4CA-3A2D-4E97-BDB2-4F8D408F61D6}" presName="parTx" presStyleLbl="node1" presStyleIdx="3" presStyleCnt="5">
        <dgm:presLayoutVars>
          <dgm:chMax val="0"/>
          <dgm:chPref val="0"/>
          <dgm:bulletEnabled val="1"/>
        </dgm:presLayoutVars>
      </dgm:prSet>
      <dgm:spPr/>
    </dgm:pt>
    <dgm:pt modelId="{A16618BB-2603-482D-8EB3-8D9D42666EE0}" type="pres">
      <dgm:prSet presAssocID="{9A4FD4CA-3A2D-4E97-BDB2-4F8D408F61D6}" presName="parSh" presStyleLbl="node1" presStyleIdx="4" presStyleCnt="5"/>
      <dgm:spPr>
        <a:xfrm>
          <a:off x="4391360" y="363756"/>
          <a:ext cx="1364962" cy="818977"/>
        </a:xfrm>
        <a:prstGeom prst="roundRect">
          <a:avLst>
            <a:gd name="adj" fmla="val 10000"/>
          </a:avLst>
        </a:prstGeom>
      </dgm:spPr>
    </dgm:pt>
    <dgm:pt modelId="{EB558CDD-2AAE-4CE6-AA54-12D43260A645}" type="pres">
      <dgm:prSet presAssocID="{9A4FD4CA-3A2D-4E97-BDB2-4F8D408F61D6}" presName="desTx" presStyleLbl="fgAcc1" presStyleIdx="4" presStyleCnt="5">
        <dgm:presLayoutVars>
          <dgm:bulletEnabled val="1"/>
        </dgm:presLayoutVars>
      </dgm:prSet>
      <dgm:spPr/>
    </dgm:pt>
  </dgm:ptLst>
  <dgm:cxnLst>
    <dgm:cxn modelId="{E94EE700-37CD-41AF-B31D-632E2CC17999}" type="presOf" srcId="{539461E7-67C0-40FF-8D96-1F2627ABE85E}" destId="{F56E6111-FB70-4B0F-B97F-16AB5B831E8C}" srcOrd="1" destOrd="0" presId="urn:microsoft.com/office/officeart/2005/8/layout/process3"/>
    <dgm:cxn modelId="{0EE2C90B-BF80-4792-8F6B-D3F0B0BB8701}" srcId="{7FFE9842-7F67-4C62-B070-ED71017CAE79}" destId="{404CD9E1-357D-4A3E-AA59-43B51DF3FB75}" srcOrd="3" destOrd="0" parTransId="{6607F0A9-1424-46EB-8B82-7F2B6D8E01A9}" sibTransId="{069C6DBC-B52F-473F-9A97-50D97253EE5D}"/>
    <dgm:cxn modelId="{F986FB0F-2A00-47A0-B365-7F79E6DBBEAA}" type="presOf" srcId="{404CD9E1-357D-4A3E-AA59-43B51DF3FB75}" destId="{2379E25B-0EC3-4D1C-9711-54D8A6CCAB59}" srcOrd="0" destOrd="0" presId="urn:microsoft.com/office/officeart/2005/8/layout/process3"/>
    <dgm:cxn modelId="{75443E1E-2D7A-4B61-B29C-C12B4F4F8393}" type="presOf" srcId="{54B593EF-CB97-4279-BE66-91220C1E56D3}" destId="{83811BC1-7EF1-4115-A482-B97463431EFF}" srcOrd="1" destOrd="0" presId="urn:microsoft.com/office/officeart/2005/8/layout/process3"/>
    <dgm:cxn modelId="{F88E741E-5ECA-4459-8D3C-A2CC98B0E0F5}" srcId="{9A4FD4CA-3A2D-4E97-BDB2-4F8D408F61D6}" destId="{10A7D269-D308-490F-9D7A-FB72B80FEC06}" srcOrd="1" destOrd="0" parTransId="{8A40206B-7AF1-4EE8-9503-3E52D85A4F2D}" sibTransId="{E4834FAC-B2A2-47C8-AA41-A301DABBE6E4}"/>
    <dgm:cxn modelId="{2BDA131F-720E-45FE-B8AE-3FDD80DE39D6}" type="presOf" srcId="{509575FC-8F3C-44D1-B8D2-95394485D156}" destId="{34294AA9-8F77-4780-B44B-A120BB7D31DE}" srcOrd="0" destOrd="2" presId="urn:microsoft.com/office/officeart/2005/8/layout/process3"/>
    <dgm:cxn modelId="{2B056321-DB16-4D40-89FD-7422902D144F}" type="presOf" srcId="{10A7D269-D308-490F-9D7A-FB72B80FEC06}" destId="{EB558CDD-2AAE-4CE6-AA54-12D43260A645}" srcOrd="0" destOrd="1" presId="urn:microsoft.com/office/officeart/2005/8/layout/process3"/>
    <dgm:cxn modelId="{6F748A25-7A5C-4445-B32B-25774FBA02B2}" type="presOf" srcId="{2CE53925-C58F-4B7E-A8AD-AFE3B98EC005}" destId="{DE3EE04A-BEA2-4353-BBA5-EE449F4EF972}" srcOrd="0" destOrd="1" presId="urn:microsoft.com/office/officeart/2005/8/layout/process3"/>
    <dgm:cxn modelId="{E4BF4F26-94CD-4D53-8057-86F5D365B603}" type="presOf" srcId="{539461E7-67C0-40FF-8D96-1F2627ABE85E}" destId="{AEBC2059-64A5-45DA-9D28-69E71395D633}" srcOrd="0" destOrd="0" presId="urn:microsoft.com/office/officeart/2005/8/layout/process3"/>
    <dgm:cxn modelId="{739F1732-E243-4365-8037-D743D62235F6}" srcId="{7FFE9842-7F67-4C62-B070-ED71017CAE79}" destId="{2657595F-53D7-4949-A2CB-DCE3B86EDE18}" srcOrd="2" destOrd="0" parTransId="{9AEA4B24-37C8-4890-A282-C669EAB594E0}" sibTransId="{539461E7-67C0-40FF-8D96-1F2627ABE85E}"/>
    <dgm:cxn modelId="{7FC7803B-D13F-448B-ABBD-EAB4927469F9}" srcId="{2657595F-53D7-4949-A2CB-DCE3B86EDE18}" destId="{B76BCEDF-5886-41B8-B71C-0B5E03BC0973}" srcOrd="0" destOrd="0" parTransId="{A67C08C6-BB60-4575-B443-32F8CCA29175}" sibTransId="{FF808566-00CA-4657-B8D6-B066E2911296}"/>
    <dgm:cxn modelId="{D2BB123C-E604-4364-91ED-BE3F6371E348}" type="presOf" srcId="{10183C08-DD40-489E-95C8-63ACE833DBAC}" destId="{34294AA9-8F77-4780-B44B-A120BB7D31DE}" srcOrd="0" destOrd="1" presId="urn:microsoft.com/office/officeart/2005/8/layout/process3"/>
    <dgm:cxn modelId="{11CC3A3D-E554-4059-9E66-B64BCB12881E}" srcId="{7FFE9842-7F67-4C62-B070-ED71017CAE79}" destId="{DA286D54-C5DF-469B-B8D5-E0A1FE3C3403}" srcOrd="1" destOrd="0" parTransId="{4C955137-971F-4688-8DC2-6CB5ABB38E21}" sibTransId="{54B593EF-CB97-4279-BE66-91220C1E56D3}"/>
    <dgm:cxn modelId="{9D05D25C-2928-42E8-9013-27DCD4A085ED}" type="presOf" srcId="{4B88A04B-F88E-4E51-A6D9-170D0A756B36}" destId="{DD168742-D6B7-4ADC-93D5-8625663148F9}" srcOrd="0" destOrd="1" presId="urn:microsoft.com/office/officeart/2005/8/layout/process3"/>
    <dgm:cxn modelId="{9880A35D-4E82-4F2D-878F-B718A2AF705B}" type="presOf" srcId="{6426DBF0-8B4F-49DD-9CEA-4C556884D991}" destId="{EB558CDD-2AAE-4CE6-AA54-12D43260A645}" srcOrd="0" destOrd="3" presId="urn:microsoft.com/office/officeart/2005/8/layout/process3"/>
    <dgm:cxn modelId="{5CDBC942-F79F-4F00-875A-868BCC520EBC}" type="presOf" srcId="{404CD9E1-357D-4A3E-AA59-43B51DF3FB75}" destId="{0121E8CC-4381-451B-A659-EBD2A87D4336}" srcOrd="1" destOrd="0" presId="urn:microsoft.com/office/officeart/2005/8/layout/process3"/>
    <dgm:cxn modelId="{DC1CFB67-452E-4F58-A61A-9BB22ACFEA8A}" type="presOf" srcId="{B76BCEDF-5886-41B8-B71C-0B5E03BC0973}" destId="{DE3EE04A-BEA2-4353-BBA5-EE449F4EF972}" srcOrd="0" destOrd="0" presId="urn:microsoft.com/office/officeart/2005/8/layout/process3"/>
    <dgm:cxn modelId="{14507F49-8F99-4381-B4CA-E4E3FBFEC045}" type="presOf" srcId="{2657595F-53D7-4949-A2CB-DCE3B86EDE18}" destId="{A4397A18-BB37-493F-BFDD-4D5582648BDC}" srcOrd="1" destOrd="0" presId="urn:microsoft.com/office/officeart/2005/8/layout/process3"/>
    <dgm:cxn modelId="{81959769-3571-4F99-AE3A-2EA305023681}" type="presOf" srcId="{60871A0D-F87B-4854-AABB-BE69DA5B2BF4}" destId="{EB558CDD-2AAE-4CE6-AA54-12D43260A645}" srcOrd="0" destOrd="2" presId="urn:microsoft.com/office/officeart/2005/8/layout/process3"/>
    <dgm:cxn modelId="{2043DD4D-720A-4029-A886-F97B7BA754A3}" srcId="{9A4FD4CA-3A2D-4E97-BDB2-4F8D408F61D6}" destId="{60871A0D-F87B-4854-AABB-BE69DA5B2BF4}" srcOrd="2" destOrd="0" parTransId="{858B48A3-43A5-4FB8-BC43-270151C31624}" sibTransId="{23FEAD84-D0C0-49CA-B0A9-A6D4D700EDCD}"/>
    <dgm:cxn modelId="{D6F15571-D0D0-4BDF-9CA1-DBE960CCA75B}" type="presOf" srcId="{EC897CD4-5C92-4580-9961-8939D740385C}" destId="{F1F5E18B-89F2-43C3-92CE-F9BE3B47F6E5}" srcOrd="1" destOrd="0" presId="urn:microsoft.com/office/officeart/2005/8/layout/process3"/>
    <dgm:cxn modelId="{7D9D7657-3F07-452A-ABB4-1E8D55F80838}" srcId="{05F90DCA-8FBA-4768-A90E-B7E3E6126E61}" destId="{4B88A04B-F88E-4E51-A6D9-170D0A756B36}" srcOrd="1" destOrd="0" parTransId="{3F4B10CF-9345-4C3E-920C-754B0328C14D}" sibTransId="{E457ED84-0D71-4851-8B85-831052A432F6}"/>
    <dgm:cxn modelId="{728B7A5A-5DEA-4DAC-8C14-7C7B91E78AD5}" srcId="{9A4FD4CA-3A2D-4E97-BDB2-4F8D408F61D6}" destId="{6426DBF0-8B4F-49DD-9CEA-4C556884D991}" srcOrd="3" destOrd="0" parTransId="{DA97979E-8419-44A6-9308-C6A0B83E0DB6}" sibTransId="{C1A34A62-12D6-4160-81F4-2998CDCB1EC7}"/>
    <dgm:cxn modelId="{5C49D087-5F36-4DD9-A035-1F7F44EDB0E0}" type="presOf" srcId="{9A4FD4CA-3A2D-4E97-BDB2-4F8D408F61D6}" destId="{A16618BB-2603-482D-8EB3-8D9D42666EE0}" srcOrd="1" destOrd="0" presId="urn:microsoft.com/office/officeart/2005/8/layout/process3"/>
    <dgm:cxn modelId="{054B9888-0FB6-4E00-B3F8-CB6392210C07}" srcId="{DA286D54-C5DF-469B-B8D5-E0A1FE3C3403}" destId="{BE052E41-28F4-4464-8EAC-5748CC75C9B0}" srcOrd="0" destOrd="0" parTransId="{2B1149E3-CBD8-44A7-9761-FFB999DB7D4A}" sibTransId="{4FCCC7A1-1DEA-41FE-821B-1A88339EEE55}"/>
    <dgm:cxn modelId="{A2195D89-6141-4187-877C-7E645D120C44}" type="presOf" srcId="{BE052E41-28F4-4464-8EAC-5748CC75C9B0}" destId="{4CB82FFE-4915-41EA-A2AB-E2F6692F3936}" srcOrd="0" destOrd="0" presId="urn:microsoft.com/office/officeart/2005/8/layout/process3"/>
    <dgm:cxn modelId="{D3079091-6D7B-47EF-AB64-389E57236481}" type="presOf" srcId="{069C6DBC-B52F-473F-9A97-50D97253EE5D}" destId="{4283F01C-0E4C-4A09-9854-6BAA4973F896}" srcOrd="0" destOrd="0" presId="urn:microsoft.com/office/officeart/2005/8/layout/process3"/>
    <dgm:cxn modelId="{CDE96593-C05A-4142-B13A-EB9715049FA4}" srcId="{05F90DCA-8FBA-4768-A90E-B7E3E6126E61}" destId="{BA5D45D3-B0D6-40F5-BED0-9A235A542C44}" srcOrd="0" destOrd="0" parTransId="{41983880-8708-4BF7-8753-618CEC83B0E0}" sibTransId="{159EA88B-E6EB-43DE-971F-3A6086F944DF}"/>
    <dgm:cxn modelId="{18D41A9A-C57F-46A5-A984-18A956DF120C}" type="presOf" srcId="{49251B6F-5727-4463-8A21-430A9791C077}" destId="{EB558CDD-2AAE-4CE6-AA54-12D43260A645}" srcOrd="0" destOrd="0" presId="urn:microsoft.com/office/officeart/2005/8/layout/process3"/>
    <dgm:cxn modelId="{B06E6E9F-4A82-4039-8B0F-D4E9CE88F649}" type="presOf" srcId="{83A3DE0A-F6B2-4D9E-8172-513B45FC4DA6}" destId="{DD168742-D6B7-4ADC-93D5-8625663148F9}" srcOrd="0" destOrd="2" presId="urn:microsoft.com/office/officeart/2005/8/layout/process3"/>
    <dgm:cxn modelId="{681CA89F-0249-4385-AEDB-D18BBE78DB87}" type="presOf" srcId="{9A4FD4CA-3A2D-4E97-BDB2-4F8D408F61D6}" destId="{10239493-05E0-47DA-9CD7-B587BDE3D5FA}" srcOrd="0" destOrd="0" presId="urn:microsoft.com/office/officeart/2005/8/layout/process3"/>
    <dgm:cxn modelId="{9C2B99AA-573C-439B-825D-7670E4853C73}" type="presOf" srcId="{DA286D54-C5DF-469B-B8D5-E0A1FE3C3403}" destId="{86E3429C-6811-4A64-BB22-22A4A7C93DF2}" srcOrd="0" destOrd="0" presId="urn:microsoft.com/office/officeart/2005/8/layout/process3"/>
    <dgm:cxn modelId="{2EC9F9B5-C740-4AC4-B1C1-E37081F4F3D8}" srcId="{404CD9E1-357D-4A3E-AA59-43B51DF3FB75}" destId="{550892BC-A311-43AF-AED3-7B751F9B9A04}" srcOrd="0" destOrd="0" parTransId="{DA522164-7999-45A6-A250-32A6433B1D7A}" sibTransId="{5A4E2F7A-203F-4816-AA29-73E2C3FE6B47}"/>
    <dgm:cxn modelId="{466E2CB6-0100-4955-99A8-4B10CEAE9A7E}" srcId="{7FFE9842-7F67-4C62-B070-ED71017CAE79}" destId="{05F90DCA-8FBA-4768-A90E-B7E3E6126E61}" srcOrd="0" destOrd="0" parTransId="{05708369-5F36-4473-9ABA-88F875953AE8}" sibTransId="{EC897CD4-5C92-4580-9961-8939D740385C}"/>
    <dgm:cxn modelId="{2FD080C4-784A-4D09-BAC5-446EFC222328}" type="presOf" srcId="{2657595F-53D7-4949-A2CB-DCE3B86EDE18}" destId="{94380972-FA8B-42FC-9624-407AB193E25B}" srcOrd="0" destOrd="0" presId="urn:microsoft.com/office/officeart/2005/8/layout/process3"/>
    <dgm:cxn modelId="{6EACC2C5-A51E-4664-A92A-8721337B4782}" srcId="{2657595F-53D7-4949-A2CB-DCE3B86EDE18}" destId="{2CE53925-C58F-4B7E-A8AD-AFE3B98EC005}" srcOrd="1" destOrd="0" parTransId="{95A5C8D6-06AA-43AD-9C52-DB716A368147}" sibTransId="{4DD658B9-0CA4-40AB-8470-EAAA80E2F87E}"/>
    <dgm:cxn modelId="{F151D3CA-FFCF-4E4A-BC2E-F8585292A213}" type="presOf" srcId="{7FFE9842-7F67-4C62-B070-ED71017CAE79}" destId="{F8F7BAA0-3175-497F-9BF3-317DE04C5DD7}" srcOrd="0" destOrd="0" presId="urn:microsoft.com/office/officeart/2005/8/layout/process3"/>
    <dgm:cxn modelId="{AF93B4D0-1D7B-4164-A7C7-FB28DD375A6F}" type="presOf" srcId="{EC897CD4-5C92-4580-9961-8939D740385C}" destId="{C83B503A-C255-4BA8-AA5F-ABC8A35F5E31}" srcOrd="0" destOrd="0" presId="urn:microsoft.com/office/officeart/2005/8/layout/process3"/>
    <dgm:cxn modelId="{6C412FD2-B8FE-4106-B4C4-8F7443607D79}" type="presOf" srcId="{05F90DCA-8FBA-4768-A90E-B7E3E6126E61}" destId="{D5AAF3E1-4040-4D29-9663-E166FDB370AB}" srcOrd="1" destOrd="0" presId="urn:microsoft.com/office/officeart/2005/8/layout/process3"/>
    <dgm:cxn modelId="{1FB656D6-3ED3-4830-96B6-300E05FFE2B0}" srcId="{404CD9E1-357D-4A3E-AA59-43B51DF3FB75}" destId="{509575FC-8F3C-44D1-B8D2-95394485D156}" srcOrd="2" destOrd="0" parTransId="{B774AFC7-4C42-490D-A959-F26A53A2D330}" sibTransId="{31CEBE74-F998-4E43-A5CC-64D4B37D2B65}"/>
    <dgm:cxn modelId="{A0AB8FD8-6682-4665-B4E0-CA68490690C5}" srcId="{9A4FD4CA-3A2D-4E97-BDB2-4F8D408F61D6}" destId="{49251B6F-5727-4463-8A21-430A9791C077}" srcOrd="0" destOrd="0" parTransId="{6F6B91B9-C8BC-4B3F-93B9-A35E9DA33381}" sibTransId="{B654E164-3C8C-4611-BDF2-53982959A649}"/>
    <dgm:cxn modelId="{8ACDE1E4-707E-4FA2-A2A3-A2890B7B82E7}" type="presOf" srcId="{DA286D54-C5DF-469B-B8D5-E0A1FE3C3403}" destId="{51031CE3-B4A7-4AEC-A669-DFC16D3BAF6A}" srcOrd="1" destOrd="0" presId="urn:microsoft.com/office/officeart/2005/8/layout/process3"/>
    <dgm:cxn modelId="{1BE735E5-9A17-48E1-BF19-B01B0C42CA77}" type="presOf" srcId="{550892BC-A311-43AF-AED3-7B751F9B9A04}" destId="{34294AA9-8F77-4780-B44B-A120BB7D31DE}" srcOrd="0" destOrd="0" presId="urn:microsoft.com/office/officeart/2005/8/layout/process3"/>
    <dgm:cxn modelId="{1F7854E9-6431-438B-A382-81A124CB05DB}" srcId="{7FFE9842-7F67-4C62-B070-ED71017CAE79}" destId="{9A4FD4CA-3A2D-4E97-BDB2-4F8D408F61D6}" srcOrd="4" destOrd="0" parTransId="{06CCFCB6-47F8-4202-9067-41B11D6DF984}" sibTransId="{D4B2ED56-4AE8-43A7-9B13-71D87ED490E7}"/>
    <dgm:cxn modelId="{3887A3EC-DF28-46CC-B732-EC115F76A0A2}" type="presOf" srcId="{05F90DCA-8FBA-4768-A90E-B7E3E6126E61}" destId="{19479C0A-5FE5-4220-ABCC-B4FA62597961}" srcOrd="0" destOrd="0" presId="urn:microsoft.com/office/officeart/2005/8/layout/process3"/>
    <dgm:cxn modelId="{D22B66ED-EA4E-4DA2-B371-CA60F579DCA5}" srcId="{05F90DCA-8FBA-4768-A90E-B7E3E6126E61}" destId="{83A3DE0A-F6B2-4D9E-8172-513B45FC4DA6}" srcOrd="2" destOrd="0" parTransId="{29600B23-77A4-4366-92B0-A4C2E70A03C6}" sibTransId="{6E79E8C4-FAC4-417F-B92D-FE7295F1A420}"/>
    <dgm:cxn modelId="{C0F2DAEF-1687-45DE-BA55-69DAC3CD3C58}" srcId="{404CD9E1-357D-4A3E-AA59-43B51DF3FB75}" destId="{10183C08-DD40-489E-95C8-63ACE833DBAC}" srcOrd="1" destOrd="0" parTransId="{E01E9778-216C-4B26-ADB0-B96E4BCFEB47}" sibTransId="{AAD378F3-E07E-4D9D-988A-4A710B686E09}"/>
    <dgm:cxn modelId="{4032C1F0-67B4-46CA-80FD-47C9CD9F77DE}" type="presOf" srcId="{069C6DBC-B52F-473F-9A97-50D97253EE5D}" destId="{17E758B9-C12E-433F-8009-79B1C5E25BA3}" srcOrd="1" destOrd="0" presId="urn:microsoft.com/office/officeart/2005/8/layout/process3"/>
    <dgm:cxn modelId="{53A5CEF3-857B-4615-BACD-17287D849970}" type="presOf" srcId="{BA5D45D3-B0D6-40F5-BED0-9A235A542C44}" destId="{DD168742-D6B7-4ADC-93D5-8625663148F9}" srcOrd="0" destOrd="0" presId="urn:microsoft.com/office/officeart/2005/8/layout/process3"/>
    <dgm:cxn modelId="{9130A5F4-6704-4263-B773-371DB4C3B661}" type="presOf" srcId="{54B593EF-CB97-4279-BE66-91220C1E56D3}" destId="{5F5E9FF0-2518-4CA2-9ECD-8FD879749F76}" srcOrd="0" destOrd="0" presId="urn:microsoft.com/office/officeart/2005/8/layout/process3"/>
    <dgm:cxn modelId="{CF04ABC4-B323-45DE-9506-0BA09AF8C5EE}" type="presParOf" srcId="{F8F7BAA0-3175-497F-9BF3-317DE04C5DD7}" destId="{F3DFEF55-0871-4162-86A8-25C4F5714630}" srcOrd="0" destOrd="0" presId="urn:microsoft.com/office/officeart/2005/8/layout/process3"/>
    <dgm:cxn modelId="{B0D20020-791A-4A84-8BBA-8AB35353A64D}" type="presParOf" srcId="{F3DFEF55-0871-4162-86A8-25C4F5714630}" destId="{19479C0A-5FE5-4220-ABCC-B4FA62597961}" srcOrd="0" destOrd="0" presId="urn:microsoft.com/office/officeart/2005/8/layout/process3"/>
    <dgm:cxn modelId="{4C4756F6-99A4-4652-989A-6C375FA7A966}" type="presParOf" srcId="{F3DFEF55-0871-4162-86A8-25C4F5714630}" destId="{D5AAF3E1-4040-4D29-9663-E166FDB370AB}" srcOrd="1" destOrd="0" presId="urn:microsoft.com/office/officeart/2005/8/layout/process3"/>
    <dgm:cxn modelId="{743B5B8E-C758-4727-B1C5-FD9E44219BA3}" type="presParOf" srcId="{F3DFEF55-0871-4162-86A8-25C4F5714630}" destId="{DD168742-D6B7-4ADC-93D5-8625663148F9}" srcOrd="2" destOrd="0" presId="urn:microsoft.com/office/officeart/2005/8/layout/process3"/>
    <dgm:cxn modelId="{4D483EED-649F-46AE-91A0-ACF76D77014B}" type="presParOf" srcId="{F8F7BAA0-3175-497F-9BF3-317DE04C5DD7}" destId="{C83B503A-C255-4BA8-AA5F-ABC8A35F5E31}" srcOrd="1" destOrd="0" presId="urn:microsoft.com/office/officeart/2005/8/layout/process3"/>
    <dgm:cxn modelId="{0AFB6304-FF34-4A90-8599-7283D85BFBDB}" type="presParOf" srcId="{C83B503A-C255-4BA8-AA5F-ABC8A35F5E31}" destId="{F1F5E18B-89F2-43C3-92CE-F9BE3B47F6E5}" srcOrd="0" destOrd="0" presId="urn:microsoft.com/office/officeart/2005/8/layout/process3"/>
    <dgm:cxn modelId="{03C0E641-A648-4A9D-8787-CEA2F9E20084}" type="presParOf" srcId="{F8F7BAA0-3175-497F-9BF3-317DE04C5DD7}" destId="{BBAEB6FB-E2DA-4989-BBC7-56B937ECC205}" srcOrd="2" destOrd="0" presId="urn:microsoft.com/office/officeart/2005/8/layout/process3"/>
    <dgm:cxn modelId="{D6FE9726-D2C0-4CF3-81E9-F39C3D6AC99E}" type="presParOf" srcId="{BBAEB6FB-E2DA-4989-BBC7-56B937ECC205}" destId="{86E3429C-6811-4A64-BB22-22A4A7C93DF2}" srcOrd="0" destOrd="0" presId="urn:microsoft.com/office/officeart/2005/8/layout/process3"/>
    <dgm:cxn modelId="{6C5FB0F5-4C7F-47D2-9D3C-EDB955013B61}" type="presParOf" srcId="{BBAEB6FB-E2DA-4989-BBC7-56B937ECC205}" destId="{51031CE3-B4A7-4AEC-A669-DFC16D3BAF6A}" srcOrd="1" destOrd="0" presId="urn:microsoft.com/office/officeart/2005/8/layout/process3"/>
    <dgm:cxn modelId="{341D9DE2-A965-462D-85B7-A5D48D64BBFD}" type="presParOf" srcId="{BBAEB6FB-E2DA-4989-BBC7-56B937ECC205}" destId="{4CB82FFE-4915-41EA-A2AB-E2F6692F3936}" srcOrd="2" destOrd="0" presId="urn:microsoft.com/office/officeart/2005/8/layout/process3"/>
    <dgm:cxn modelId="{0FBD2062-50B7-440C-9D2F-8301CE7DAC56}" type="presParOf" srcId="{F8F7BAA0-3175-497F-9BF3-317DE04C5DD7}" destId="{5F5E9FF0-2518-4CA2-9ECD-8FD879749F76}" srcOrd="3" destOrd="0" presId="urn:microsoft.com/office/officeart/2005/8/layout/process3"/>
    <dgm:cxn modelId="{60C96B54-FB40-46E1-9BFB-3286845F3512}" type="presParOf" srcId="{5F5E9FF0-2518-4CA2-9ECD-8FD879749F76}" destId="{83811BC1-7EF1-4115-A482-B97463431EFF}" srcOrd="0" destOrd="0" presId="urn:microsoft.com/office/officeart/2005/8/layout/process3"/>
    <dgm:cxn modelId="{03739301-3FA0-4EEA-A8C1-759C341173EF}" type="presParOf" srcId="{F8F7BAA0-3175-497F-9BF3-317DE04C5DD7}" destId="{93E19BB8-DC76-47DE-A0BA-DE44D9F001D8}" srcOrd="4" destOrd="0" presId="urn:microsoft.com/office/officeart/2005/8/layout/process3"/>
    <dgm:cxn modelId="{59AA0309-5A75-4715-93EE-3CC51200E81D}" type="presParOf" srcId="{93E19BB8-DC76-47DE-A0BA-DE44D9F001D8}" destId="{94380972-FA8B-42FC-9624-407AB193E25B}" srcOrd="0" destOrd="0" presId="urn:microsoft.com/office/officeart/2005/8/layout/process3"/>
    <dgm:cxn modelId="{C02193B6-DEA3-4344-909C-7B91D3511943}" type="presParOf" srcId="{93E19BB8-DC76-47DE-A0BA-DE44D9F001D8}" destId="{A4397A18-BB37-493F-BFDD-4D5582648BDC}" srcOrd="1" destOrd="0" presId="urn:microsoft.com/office/officeart/2005/8/layout/process3"/>
    <dgm:cxn modelId="{E9BEB362-24E3-4350-A401-34FEBBF51A58}" type="presParOf" srcId="{93E19BB8-DC76-47DE-A0BA-DE44D9F001D8}" destId="{DE3EE04A-BEA2-4353-BBA5-EE449F4EF972}" srcOrd="2" destOrd="0" presId="urn:microsoft.com/office/officeart/2005/8/layout/process3"/>
    <dgm:cxn modelId="{0579D4C0-234E-463C-A9D6-D25F88EDFC35}" type="presParOf" srcId="{F8F7BAA0-3175-497F-9BF3-317DE04C5DD7}" destId="{AEBC2059-64A5-45DA-9D28-69E71395D633}" srcOrd="5" destOrd="0" presId="urn:microsoft.com/office/officeart/2005/8/layout/process3"/>
    <dgm:cxn modelId="{9E9CD51A-4BF9-42D9-8CD9-B8B9FB7E2049}" type="presParOf" srcId="{AEBC2059-64A5-45DA-9D28-69E71395D633}" destId="{F56E6111-FB70-4B0F-B97F-16AB5B831E8C}" srcOrd="0" destOrd="0" presId="urn:microsoft.com/office/officeart/2005/8/layout/process3"/>
    <dgm:cxn modelId="{C182D07A-E234-46DF-8D65-B5AFA8E0E7EB}" type="presParOf" srcId="{F8F7BAA0-3175-497F-9BF3-317DE04C5DD7}" destId="{B150E3BC-E267-40D9-8B1A-5FD195078DAE}" srcOrd="6" destOrd="0" presId="urn:microsoft.com/office/officeart/2005/8/layout/process3"/>
    <dgm:cxn modelId="{642A22E1-78E1-4FDF-A517-606CB4DA7A92}" type="presParOf" srcId="{B150E3BC-E267-40D9-8B1A-5FD195078DAE}" destId="{2379E25B-0EC3-4D1C-9711-54D8A6CCAB59}" srcOrd="0" destOrd="0" presId="urn:microsoft.com/office/officeart/2005/8/layout/process3"/>
    <dgm:cxn modelId="{7BD5C1E9-3B93-45ED-AB98-312467A84EB2}" type="presParOf" srcId="{B150E3BC-E267-40D9-8B1A-5FD195078DAE}" destId="{0121E8CC-4381-451B-A659-EBD2A87D4336}" srcOrd="1" destOrd="0" presId="urn:microsoft.com/office/officeart/2005/8/layout/process3"/>
    <dgm:cxn modelId="{EBC9A27B-2C67-4158-9C9C-41256173BE27}" type="presParOf" srcId="{B150E3BC-E267-40D9-8B1A-5FD195078DAE}" destId="{34294AA9-8F77-4780-B44B-A120BB7D31DE}" srcOrd="2" destOrd="0" presId="urn:microsoft.com/office/officeart/2005/8/layout/process3"/>
    <dgm:cxn modelId="{854D3024-368D-4DFA-AE75-30B1EF746A4A}" type="presParOf" srcId="{F8F7BAA0-3175-497F-9BF3-317DE04C5DD7}" destId="{4283F01C-0E4C-4A09-9854-6BAA4973F896}" srcOrd="7" destOrd="0" presId="urn:microsoft.com/office/officeart/2005/8/layout/process3"/>
    <dgm:cxn modelId="{52ED55B3-CD5C-40C8-A8F3-3C399EDB7CD9}" type="presParOf" srcId="{4283F01C-0E4C-4A09-9854-6BAA4973F896}" destId="{17E758B9-C12E-433F-8009-79B1C5E25BA3}" srcOrd="0" destOrd="0" presId="urn:microsoft.com/office/officeart/2005/8/layout/process3"/>
    <dgm:cxn modelId="{074CD4F9-BC55-4D23-918A-8C22F50AAE26}" type="presParOf" srcId="{F8F7BAA0-3175-497F-9BF3-317DE04C5DD7}" destId="{B2982F97-65DD-4229-BBEE-AD13E86F2CBB}" srcOrd="8" destOrd="0" presId="urn:microsoft.com/office/officeart/2005/8/layout/process3"/>
    <dgm:cxn modelId="{7ABFF2C4-A073-425A-9E0A-D2082FDE085B}" type="presParOf" srcId="{B2982F97-65DD-4229-BBEE-AD13E86F2CBB}" destId="{10239493-05E0-47DA-9CD7-B587BDE3D5FA}" srcOrd="0" destOrd="0" presId="urn:microsoft.com/office/officeart/2005/8/layout/process3"/>
    <dgm:cxn modelId="{8CEE19CB-A2EF-40FD-A943-F80B007E7DD7}" type="presParOf" srcId="{B2982F97-65DD-4229-BBEE-AD13E86F2CBB}" destId="{A16618BB-2603-482D-8EB3-8D9D42666EE0}" srcOrd="1" destOrd="0" presId="urn:microsoft.com/office/officeart/2005/8/layout/process3"/>
    <dgm:cxn modelId="{25283EFC-4B58-46ED-BFC1-06C304724410}" type="presParOf" srcId="{B2982F97-65DD-4229-BBEE-AD13E86F2CBB}" destId="{EB558CDD-2AAE-4CE6-AA54-12D43260A645}" srcOrd="2" destOrd="0" presId="urn:microsoft.com/office/officeart/2005/8/layout/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044F56-F2EA-48EB-9A2A-1413517E69DE}" type="doc">
      <dgm:prSet loTypeId="urn:microsoft.com/office/officeart/2005/8/layout/process1" loCatId="process" qsTypeId="urn:microsoft.com/office/officeart/2005/8/quickstyle/simple1" qsCatId="simple" csTypeId="urn:microsoft.com/office/officeart/2005/8/colors/accent1_2" csCatId="accent1" phldr="1"/>
      <dgm:spPr/>
    </dgm:pt>
    <dgm:pt modelId="{81FF2985-CB1A-46ED-85BF-41CF908217A4}">
      <dgm:prSet phldrT="[Text]"/>
      <dgm:spPr/>
      <dgm:t>
        <a:bodyPr/>
        <a:lstStyle/>
        <a:p>
          <a:r>
            <a:rPr lang="en-US" dirty="0"/>
            <a:t>90%</a:t>
          </a:r>
        </a:p>
      </dgm:t>
    </dgm:pt>
    <dgm:pt modelId="{56C370EE-7CC2-45DA-AB4C-9E206F139060}" type="parTrans" cxnId="{2145FF23-1054-4A59-B938-3DC058CED293}">
      <dgm:prSet/>
      <dgm:spPr/>
      <dgm:t>
        <a:bodyPr/>
        <a:lstStyle/>
        <a:p>
          <a:endParaRPr lang="en-US"/>
        </a:p>
      </dgm:t>
    </dgm:pt>
    <dgm:pt modelId="{D73E5E95-68FF-40F4-8B36-4E5B1F619556}" type="sibTrans" cxnId="{2145FF23-1054-4A59-B938-3DC058CED293}">
      <dgm:prSet/>
      <dgm:spPr/>
      <dgm:t>
        <a:bodyPr/>
        <a:lstStyle/>
        <a:p>
          <a:endParaRPr lang="en-US"/>
        </a:p>
      </dgm:t>
    </dgm:pt>
    <dgm:pt modelId="{7FF9CA4D-E2CE-4068-9625-81C094E50BB6}">
      <dgm:prSet phldrT="[Text]"/>
      <dgm:spPr/>
      <dgm:t>
        <a:bodyPr/>
        <a:lstStyle/>
        <a:p>
          <a:r>
            <a:rPr lang="en-US" dirty="0"/>
            <a:t>86%</a:t>
          </a:r>
        </a:p>
      </dgm:t>
    </dgm:pt>
    <dgm:pt modelId="{A91614D2-AF94-4B9D-8B4F-7DC3BCB8911A}" type="parTrans" cxnId="{50E61A62-574C-46BE-9B20-FD8A810DABF2}">
      <dgm:prSet/>
      <dgm:spPr/>
      <dgm:t>
        <a:bodyPr/>
        <a:lstStyle/>
        <a:p>
          <a:endParaRPr lang="en-US"/>
        </a:p>
      </dgm:t>
    </dgm:pt>
    <dgm:pt modelId="{E6CFD6D4-6FFC-47EC-9280-5130862B91E2}" type="sibTrans" cxnId="{50E61A62-574C-46BE-9B20-FD8A810DABF2}">
      <dgm:prSet/>
      <dgm:spPr/>
      <dgm:t>
        <a:bodyPr/>
        <a:lstStyle/>
        <a:p>
          <a:endParaRPr lang="en-US"/>
        </a:p>
      </dgm:t>
    </dgm:pt>
    <dgm:pt modelId="{3084FD2B-2C04-4F05-8CD6-A8C0239863D5}">
      <dgm:prSet phldrT="[Text]"/>
      <dgm:spPr/>
      <dgm:t>
        <a:bodyPr/>
        <a:lstStyle/>
        <a:p>
          <a:r>
            <a:rPr lang="en-US" dirty="0"/>
            <a:t>81%</a:t>
          </a:r>
        </a:p>
      </dgm:t>
    </dgm:pt>
    <dgm:pt modelId="{FF388824-55C8-4111-810C-35DE47528D60}" type="parTrans" cxnId="{AF335EF9-0F8F-4563-9D74-A03429C0B72C}">
      <dgm:prSet/>
      <dgm:spPr/>
      <dgm:t>
        <a:bodyPr/>
        <a:lstStyle/>
        <a:p>
          <a:endParaRPr lang="en-US"/>
        </a:p>
      </dgm:t>
    </dgm:pt>
    <dgm:pt modelId="{D7148853-9CA1-469E-8C7C-3D6562DAE73F}" type="sibTrans" cxnId="{AF335EF9-0F8F-4563-9D74-A03429C0B72C}">
      <dgm:prSet/>
      <dgm:spPr/>
      <dgm:t>
        <a:bodyPr/>
        <a:lstStyle/>
        <a:p>
          <a:endParaRPr lang="en-US"/>
        </a:p>
      </dgm:t>
    </dgm:pt>
    <dgm:pt modelId="{4C35E1F7-CA05-4B38-86C2-1ABD97678224}">
      <dgm:prSet phldrT="[Text]"/>
      <dgm:spPr/>
      <dgm:t>
        <a:bodyPr/>
        <a:lstStyle/>
        <a:p>
          <a:r>
            <a:rPr lang="en-US" dirty="0"/>
            <a:t>41%</a:t>
          </a:r>
        </a:p>
      </dgm:t>
    </dgm:pt>
    <dgm:pt modelId="{E25758F9-7445-45EE-84AE-CFBFDA3C5407}" type="parTrans" cxnId="{E8C71F53-4278-4CAE-A5FB-F13B9F04A12D}">
      <dgm:prSet/>
      <dgm:spPr/>
      <dgm:t>
        <a:bodyPr/>
        <a:lstStyle/>
        <a:p>
          <a:endParaRPr lang="en-US"/>
        </a:p>
      </dgm:t>
    </dgm:pt>
    <dgm:pt modelId="{CF67F6E9-1AA7-4B1F-BA7E-80B0219FFCB9}" type="sibTrans" cxnId="{E8C71F53-4278-4CAE-A5FB-F13B9F04A12D}">
      <dgm:prSet/>
      <dgm:spPr/>
      <dgm:t>
        <a:bodyPr/>
        <a:lstStyle/>
        <a:p>
          <a:endParaRPr lang="en-US"/>
        </a:p>
      </dgm:t>
    </dgm:pt>
    <dgm:pt modelId="{82D107CE-B3C3-4284-AF7F-9E1CA0092F2D}">
      <dgm:prSet phldrT="[Text]"/>
      <dgm:spPr/>
      <dgm:t>
        <a:bodyPr/>
        <a:lstStyle/>
        <a:p>
          <a:r>
            <a:rPr lang="en-US" dirty="0"/>
            <a:t>38%</a:t>
          </a:r>
        </a:p>
      </dgm:t>
    </dgm:pt>
    <dgm:pt modelId="{85B48FB8-0121-440C-A4F9-5CDF988D5D02}" type="parTrans" cxnId="{B5722573-B8A2-415E-92D0-5DF77BB53117}">
      <dgm:prSet/>
      <dgm:spPr/>
      <dgm:t>
        <a:bodyPr/>
        <a:lstStyle/>
        <a:p>
          <a:endParaRPr lang="en-US"/>
        </a:p>
      </dgm:t>
    </dgm:pt>
    <dgm:pt modelId="{0CB98151-7440-4AA9-8249-98B61D396479}" type="sibTrans" cxnId="{B5722573-B8A2-415E-92D0-5DF77BB53117}">
      <dgm:prSet/>
      <dgm:spPr/>
      <dgm:t>
        <a:bodyPr/>
        <a:lstStyle/>
        <a:p>
          <a:endParaRPr lang="en-US"/>
        </a:p>
      </dgm:t>
    </dgm:pt>
    <dgm:pt modelId="{A8762E44-C420-4B74-99AE-B2B6EFB0AF3B}" type="pres">
      <dgm:prSet presAssocID="{12044F56-F2EA-48EB-9A2A-1413517E69DE}" presName="Name0" presStyleCnt="0">
        <dgm:presLayoutVars>
          <dgm:dir/>
          <dgm:resizeHandles val="exact"/>
        </dgm:presLayoutVars>
      </dgm:prSet>
      <dgm:spPr/>
    </dgm:pt>
    <dgm:pt modelId="{6899C840-3163-4F7D-9367-DA18DEED7715}" type="pres">
      <dgm:prSet presAssocID="{81FF2985-CB1A-46ED-85BF-41CF908217A4}" presName="node" presStyleLbl="node1" presStyleIdx="0" presStyleCnt="5" custScaleY="91007">
        <dgm:presLayoutVars>
          <dgm:bulletEnabled val="1"/>
        </dgm:presLayoutVars>
      </dgm:prSet>
      <dgm:spPr/>
    </dgm:pt>
    <dgm:pt modelId="{7EF34B55-8FBD-4E3B-B284-9672E5D8A5CA}" type="pres">
      <dgm:prSet presAssocID="{D73E5E95-68FF-40F4-8B36-4E5B1F619556}" presName="sibTrans" presStyleLbl="sibTrans2D1" presStyleIdx="0" presStyleCnt="4"/>
      <dgm:spPr/>
    </dgm:pt>
    <dgm:pt modelId="{47137CCC-A440-4AF9-9543-26439380C25D}" type="pres">
      <dgm:prSet presAssocID="{D73E5E95-68FF-40F4-8B36-4E5B1F619556}" presName="connectorText" presStyleLbl="sibTrans2D1" presStyleIdx="0" presStyleCnt="4"/>
      <dgm:spPr/>
    </dgm:pt>
    <dgm:pt modelId="{AE77500D-9D45-40AC-8F4C-0C8478B1EDB2}" type="pres">
      <dgm:prSet presAssocID="{7FF9CA4D-E2CE-4068-9625-81C094E50BB6}" presName="node" presStyleLbl="node1" presStyleIdx="1" presStyleCnt="5">
        <dgm:presLayoutVars>
          <dgm:bulletEnabled val="1"/>
        </dgm:presLayoutVars>
      </dgm:prSet>
      <dgm:spPr/>
    </dgm:pt>
    <dgm:pt modelId="{1B01A9E3-8C88-4AC1-989A-10EA640E5F96}" type="pres">
      <dgm:prSet presAssocID="{E6CFD6D4-6FFC-47EC-9280-5130862B91E2}" presName="sibTrans" presStyleLbl="sibTrans2D1" presStyleIdx="1" presStyleCnt="4"/>
      <dgm:spPr/>
    </dgm:pt>
    <dgm:pt modelId="{A2B74452-F311-48CA-94CE-1551D760B3D9}" type="pres">
      <dgm:prSet presAssocID="{E6CFD6D4-6FFC-47EC-9280-5130862B91E2}" presName="connectorText" presStyleLbl="sibTrans2D1" presStyleIdx="1" presStyleCnt="4"/>
      <dgm:spPr/>
    </dgm:pt>
    <dgm:pt modelId="{AADAFE3C-64EE-4C3E-AE0E-4696331B6F95}" type="pres">
      <dgm:prSet presAssocID="{3084FD2B-2C04-4F05-8CD6-A8C0239863D5}" presName="node" presStyleLbl="node1" presStyleIdx="2" presStyleCnt="5">
        <dgm:presLayoutVars>
          <dgm:bulletEnabled val="1"/>
        </dgm:presLayoutVars>
      </dgm:prSet>
      <dgm:spPr/>
    </dgm:pt>
    <dgm:pt modelId="{A5BF47E2-30C6-4E79-990B-BA56400A078C}" type="pres">
      <dgm:prSet presAssocID="{D7148853-9CA1-469E-8C7C-3D6562DAE73F}" presName="sibTrans" presStyleLbl="sibTrans2D1" presStyleIdx="2" presStyleCnt="4"/>
      <dgm:spPr/>
    </dgm:pt>
    <dgm:pt modelId="{4B9C378D-4BA3-454B-B412-68DD038B5983}" type="pres">
      <dgm:prSet presAssocID="{D7148853-9CA1-469E-8C7C-3D6562DAE73F}" presName="connectorText" presStyleLbl="sibTrans2D1" presStyleIdx="2" presStyleCnt="4"/>
      <dgm:spPr/>
    </dgm:pt>
    <dgm:pt modelId="{403CB83E-D6EE-4619-BEBC-944C84D788AF}" type="pres">
      <dgm:prSet presAssocID="{4C35E1F7-CA05-4B38-86C2-1ABD97678224}" presName="node" presStyleLbl="node1" presStyleIdx="3" presStyleCnt="5">
        <dgm:presLayoutVars>
          <dgm:bulletEnabled val="1"/>
        </dgm:presLayoutVars>
      </dgm:prSet>
      <dgm:spPr/>
    </dgm:pt>
    <dgm:pt modelId="{2814D7BA-EE36-455A-A5E5-C359FDF1B502}" type="pres">
      <dgm:prSet presAssocID="{CF67F6E9-1AA7-4B1F-BA7E-80B0219FFCB9}" presName="sibTrans" presStyleLbl="sibTrans2D1" presStyleIdx="3" presStyleCnt="4"/>
      <dgm:spPr/>
    </dgm:pt>
    <dgm:pt modelId="{1F8ED533-4A36-4514-9917-1ABE7F0FEE7A}" type="pres">
      <dgm:prSet presAssocID="{CF67F6E9-1AA7-4B1F-BA7E-80B0219FFCB9}" presName="connectorText" presStyleLbl="sibTrans2D1" presStyleIdx="3" presStyleCnt="4"/>
      <dgm:spPr/>
    </dgm:pt>
    <dgm:pt modelId="{C6D1727E-C9D7-4765-BA3F-3276DA8803A8}" type="pres">
      <dgm:prSet presAssocID="{82D107CE-B3C3-4284-AF7F-9E1CA0092F2D}" presName="node" presStyleLbl="node1" presStyleIdx="4" presStyleCnt="5">
        <dgm:presLayoutVars>
          <dgm:bulletEnabled val="1"/>
        </dgm:presLayoutVars>
      </dgm:prSet>
      <dgm:spPr/>
    </dgm:pt>
  </dgm:ptLst>
  <dgm:cxnLst>
    <dgm:cxn modelId="{B4AAC809-8836-41ED-93D3-E073C0973CF1}" type="presOf" srcId="{81FF2985-CB1A-46ED-85BF-41CF908217A4}" destId="{6899C840-3163-4F7D-9367-DA18DEED7715}" srcOrd="0" destOrd="0" presId="urn:microsoft.com/office/officeart/2005/8/layout/process1"/>
    <dgm:cxn modelId="{2145FF23-1054-4A59-B938-3DC058CED293}" srcId="{12044F56-F2EA-48EB-9A2A-1413517E69DE}" destId="{81FF2985-CB1A-46ED-85BF-41CF908217A4}" srcOrd="0" destOrd="0" parTransId="{56C370EE-7CC2-45DA-AB4C-9E206F139060}" sibTransId="{D73E5E95-68FF-40F4-8B36-4E5B1F619556}"/>
    <dgm:cxn modelId="{D4089C29-3337-482A-ADE9-177AA440D008}" type="presOf" srcId="{7FF9CA4D-E2CE-4068-9625-81C094E50BB6}" destId="{AE77500D-9D45-40AC-8F4C-0C8478B1EDB2}" srcOrd="0" destOrd="0" presId="urn:microsoft.com/office/officeart/2005/8/layout/process1"/>
    <dgm:cxn modelId="{3E14962D-375A-4BFA-ABAE-DEFC07AFF10A}" type="presOf" srcId="{E6CFD6D4-6FFC-47EC-9280-5130862B91E2}" destId="{1B01A9E3-8C88-4AC1-989A-10EA640E5F96}" srcOrd="0" destOrd="0" presId="urn:microsoft.com/office/officeart/2005/8/layout/process1"/>
    <dgm:cxn modelId="{50E61A62-574C-46BE-9B20-FD8A810DABF2}" srcId="{12044F56-F2EA-48EB-9A2A-1413517E69DE}" destId="{7FF9CA4D-E2CE-4068-9625-81C094E50BB6}" srcOrd="1" destOrd="0" parTransId="{A91614D2-AF94-4B9D-8B4F-7DC3BCB8911A}" sibTransId="{E6CFD6D4-6FFC-47EC-9280-5130862B91E2}"/>
    <dgm:cxn modelId="{4C5A8D62-D133-411A-9C83-BADE519A8A6E}" type="presOf" srcId="{4C35E1F7-CA05-4B38-86C2-1ABD97678224}" destId="{403CB83E-D6EE-4619-BEBC-944C84D788AF}" srcOrd="0" destOrd="0" presId="urn:microsoft.com/office/officeart/2005/8/layout/process1"/>
    <dgm:cxn modelId="{D1800864-E368-4B58-B7B0-0B984C707B1B}" type="presOf" srcId="{E6CFD6D4-6FFC-47EC-9280-5130862B91E2}" destId="{A2B74452-F311-48CA-94CE-1551D760B3D9}" srcOrd="1" destOrd="0" presId="urn:microsoft.com/office/officeart/2005/8/layout/process1"/>
    <dgm:cxn modelId="{E8C71F53-4278-4CAE-A5FB-F13B9F04A12D}" srcId="{12044F56-F2EA-48EB-9A2A-1413517E69DE}" destId="{4C35E1F7-CA05-4B38-86C2-1ABD97678224}" srcOrd="3" destOrd="0" parTransId="{E25758F9-7445-45EE-84AE-CFBFDA3C5407}" sibTransId="{CF67F6E9-1AA7-4B1F-BA7E-80B0219FFCB9}"/>
    <dgm:cxn modelId="{B5722573-B8A2-415E-92D0-5DF77BB53117}" srcId="{12044F56-F2EA-48EB-9A2A-1413517E69DE}" destId="{82D107CE-B3C3-4284-AF7F-9E1CA0092F2D}" srcOrd="4" destOrd="0" parTransId="{85B48FB8-0121-440C-A4F9-5CDF988D5D02}" sibTransId="{0CB98151-7440-4AA9-8249-98B61D396479}"/>
    <dgm:cxn modelId="{1DB8467A-B7A6-4004-B448-CCAA4C9280B4}" type="presOf" srcId="{3084FD2B-2C04-4F05-8CD6-A8C0239863D5}" destId="{AADAFE3C-64EE-4C3E-AE0E-4696331B6F95}" srcOrd="0" destOrd="0" presId="urn:microsoft.com/office/officeart/2005/8/layout/process1"/>
    <dgm:cxn modelId="{BC22607C-C4FC-4917-81BC-00E78E0872CA}" type="presOf" srcId="{D7148853-9CA1-469E-8C7C-3D6562DAE73F}" destId="{4B9C378D-4BA3-454B-B412-68DD038B5983}" srcOrd="1" destOrd="0" presId="urn:microsoft.com/office/officeart/2005/8/layout/process1"/>
    <dgm:cxn modelId="{C70D0CA8-1D38-479F-B825-AB0C70B5CCAE}" type="presOf" srcId="{D73E5E95-68FF-40F4-8B36-4E5B1F619556}" destId="{47137CCC-A440-4AF9-9543-26439380C25D}" srcOrd="1" destOrd="0" presId="urn:microsoft.com/office/officeart/2005/8/layout/process1"/>
    <dgm:cxn modelId="{E09C37AD-37A6-4BD7-A713-E433BDDF5D8D}" type="presOf" srcId="{CF67F6E9-1AA7-4B1F-BA7E-80B0219FFCB9}" destId="{2814D7BA-EE36-455A-A5E5-C359FDF1B502}" srcOrd="0" destOrd="0" presId="urn:microsoft.com/office/officeart/2005/8/layout/process1"/>
    <dgm:cxn modelId="{1AA058B3-5024-4AF8-BDEA-1EADDDF02E1F}" type="presOf" srcId="{D73E5E95-68FF-40F4-8B36-4E5B1F619556}" destId="{7EF34B55-8FBD-4E3B-B284-9672E5D8A5CA}" srcOrd="0" destOrd="0" presId="urn:microsoft.com/office/officeart/2005/8/layout/process1"/>
    <dgm:cxn modelId="{3A0BDFB5-62B0-41A3-9B33-6571E341038C}" type="presOf" srcId="{12044F56-F2EA-48EB-9A2A-1413517E69DE}" destId="{A8762E44-C420-4B74-99AE-B2B6EFB0AF3B}" srcOrd="0" destOrd="0" presId="urn:microsoft.com/office/officeart/2005/8/layout/process1"/>
    <dgm:cxn modelId="{1254CBB8-CDC2-4683-9398-F8A31CE47BFA}" type="presOf" srcId="{82D107CE-B3C3-4284-AF7F-9E1CA0092F2D}" destId="{C6D1727E-C9D7-4765-BA3F-3276DA8803A8}" srcOrd="0" destOrd="0" presId="urn:microsoft.com/office/officeart/2005/8/layout/process1"/>
    <dgm:cxn modelId="{C7CAC7C7-B2B7-491A-B4AE-9A4CD255BEBC}" type="presOf" srcId="{CF67F6E9-1AA7-4B1F-BA7E-80B0219FFCB9}" destId="{1F8ED533-4A36-4514-9917-1ABE7F0FEE7A}" srcOrd="1" destOrd="0" presId="urn:microsoft.com/office/officeart/2005/8/layout/process1"/>
    <dgm:cxn modelId="{9DBC13CE-C0F6-44FB-9C51-CD31B021060A}" type="presOf" srcId="{D7148853-9CA1-469E-8C7C-3D6562DAE73F}" destId="{A5BF47E2-30C6-4E79-990B-BA56400A078C}" srcOrd="0" destOrd="0" presId="urn:microsoft.com/office/officeart/2005/8/layout/process1"/>
    <dgm:cxn modelId="{AF335EF9-0F8F-4563-9D74-A03429C0B72C}" srcId="{12044F56-F2EA-48EB-9A2A-1413517E69DE}" destId="{3084FD2B-2C04-4F05-8CD6-A8C0239863D5}" srcOrd="2" destOrd="0" parTransId="{FF388824-55C8-4111-810C-35DE47528D60}" sibTransId="{D7148853-9CA1-469E-8C7C-3D6562DAE73F}"/>
    <dgm:cxn modelId="{DE9FE142-635B-4396-A22A-504AE6371FA6}" type="presParOf" srcId="{A8762E44-C420-4B74-99AE-B2B6EFB0AF3B}" destId="{6899C840-3163-4F7D-9367-DA18DEED7715}" srcOrd="0" destOrd="0" presId="urn:microsoft.com/office/officeart/2005/8/layout/process1"/>
    <dgm:cxn modelId="{069910C0-6B5C-4244-A423-94E429AEDF76}" type="presParOf" srcId="{A8762E44-C420-4B74-99AE-B2B6EFB0AF3B}" destId="{7EF34B55-8FBD-4E3B-B284-9672E5D8A5CA}" srcOrd="1" destOrd="0" presId="urn:microsoft.com/office/officeart/2005/8/layout/process1"/>
    <dgm:cxn modelId="{76CB857C-0ED5-4ED5-9430-92C6F1859464}" type="presParOf" srcId="{7EF34B55-8FBD-4E3B-B284-9672E5D8A5CA}" destId="{47137CCC-A440-4AF9-9543-26439380C25D}" srcOrd="0" destOrd="0" presId="urn:microsoft.com/office/officeart/2005/8/layout/process1"/>
    <dgm:cxn modelId="{D09B5BEF-95EF-4F72-81EF-E8F1EBB97313}" type="presParOf" srcId="{A8762E44-C420-4B74-99AE-B2B6EFB0AF3B}" destId="{AE77500D-9D45-40AC-8F4C-0C8478B1EDB2}" srcOrd="2" destOrd="0" presId="urn:microsoft.com/office/officeart/2005/8/layout/process1"/>
    <dgm:cxn modelId="{C94EFF61-DA58-42C5-934E-541684AAEE24}" type="presParOf" srcId="{A8762E44-C420-4B74-99AE-B2B6EFB0AF3B}" destId="{1B01A9E3-8C88-4AC1-989A-10EA640E5F96}" srcOrd="3" destOrd="0" presId="urn:microsoft.com/office/officeart/2005/8/layout/process1"/>
    <dgm:cxn modelId="{33608E26-205F-4CD3-84CD-71FAA08B6A90}" type="presParOf" srcId="{1B01A9E3-8C88-4AC1-989A-10EA640E5F96}" destId="{A2B74452-F311-48CA-94CE-1551D760B3D9}" srcOrd="0" destOrd="0" presId="urn:microsoft.com/office/officeart/2005/8/layout/process1"/>
    <dgm:cxn modelId="{A7E78DF5-ACC6-4F64-AC00-5CD4F81048EA}" type="presParOf" srcId="{A8762E44-C420-4B74-99AE-B2B6EFB0AF3B}" destId="{AADAFE3C-64EE-4C3E-AE0E-4696331B6F95}" srcOrd="4" destOrd="0" presId="urn:microsoft.com/office/officeart/2005/8/layout/process1"/>
    <dgm:cxn modelId="{D0E72F53-9E22-4DB3-A468-64542E56B3B3}" type="presParOf" srcId="{A8762E44-C420-4B74-99AE-B2B6EFB0AF3B}" destId="{A5BF47E2-30C6-4E79-990B-BA56400A078C}" srcOrd="5" destOrd="0" presId="urn:microsoft.com/office/officeart/2005/8/layout/process1"/>
    <dgm:cxn modelId="{328FFACD-C18B-472E-83C2-9B3F91B2DE6E}" type="presParOf" srcId="{A5BF47E2-30C6-4E79-990B-BA56400A078C}" destId="{4B9C378D-4BA3-454B-B412-68DD038B5983}" srcOrd="0" destOrd="0" presId="urn:microsoft.com/office/officeart/2005/8/layout/process1"/>
    <dgm:cxn modelId="{E5A36261-58CE-4A57-8AF0-D7B2C94930B7}" type="presParOf" srcId="{A8762E44-C420-4B74-99AE-B2B6EFB0AF3B}" destId="{403CB83E-D6EE-4619-BEBC-944C84D788AF}" srcOrd="6" destOrd="0" presId="urn:microsoft.com/office/officeart/2005/8/layout/process1"/>
    <dgm:cxn modelId="{25EBDDDB-E999-4419-88CD-4A9FAF2DD45D}" type="presParOf" srcId="{A8762E44-C420-4B74-99AE-B2B6EFB0AF3B}" destId="{2814D7BA-EE36-455A-A5E5-C359FDF1B502}" srcOrd="7" destOrd="0" presId="urn:microsoft.com/office/officeart/2005/8/layout/process1"/>
    <dgm:cxn modelId="{43AB980C-D279-4A56-B1AF-006915563E9B}" type="presParOf" srcId="{2814D7BA-EE36-455A-A5E5-C359FDF1B502}" destId="{1F8ED533-4A36-4514-9917-1ABE7F0FEE7A}" srcOrd="0" destOrd="0" presId="urn:microsoft.com/office/officeart/2005/8/layout/process1"/>
    <dgm:cxn modelId="{F2605030-DD6C-46F4-AA81-501C44ADC7F9}" type="presParOf" srcId="{A8762E44-C420-4B74-99AE-B2B6EFB0AF3B}" destId="{C6D1727E-C9D7-4765-BA3F-3276DA8803A8}" srcOrd="8" destOrd="0" presId="urn:microsoft.com/office/officeart/2005/8/layout/process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48CBBF7-E097-4F26-8D45-F7FC83AEF82B}"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C20A1388-3CBC-40EE-A930-0F0CED281301}">
      <dgm:prSet phldrT="[Text]" custT="1"/>
      <dgm:spPr/>
      <dgm:t>
        <a:bodyPr/>
        <a:lstStyle/>
        <a:p>
          <a:r>
            <a:rPr lang="en-US" sz="1600" dirty="0">
              <a:latin typeface="Times New Roman" panose="02020603050405020304" pitchFamily="18" charset="0"/>
              <a:cs typeface="Times New Roman" panose="02020603050405020304" pitchFamily="18" charset="0"/>
            </a:rPr>
            <a:t>Business Value</a:t>
          </a:r>
        </a:p>
      </dgm:t>
    </dgm:pt>
    <dgm:pt modelId="{9D61B070-3D20-49CF-8233-156A5B67E971}" type="parTrans" cxnId="{9A8EDA75-D908-4A3D-A026-A3D9803540D9}">
      <dgm:prSet/>
      <dgm:spPr/>
      <dgm:t>
        <a:bodyPr/>
        <a:lstStyle/>
        <a:p>
          <a:endParaRPr lang="en-US" sz="1600">
            <a:latin typeface="Times New Roman" panose="02020603050405020304" pitchFamily="18" charset="0"/>
            <a:cs typeface="Times New Roman" panose="02020603050405020304" pitchFamily="18" charset="0"/>
          </a:endParaRPr>
        </a:p>
      </dgm:t>
    </dgm:pt>
    <dgm:pt modelId="{02809846-2F8F-4D3B-8DFF-CD23CB10EACD}" type="sibTrans" cxnId="{9A8EDA75-D908-4A3D-A026-A3D9803540D9}">
      <dgm:prSet/>
      <dgm:spPr/>
      <dgm:t>
        <a:bodyPr/>
        <a:lstStyle/>
        <a:p>
          <a:endParaRPr lang="en-US" sz="1600">
            <a:latin typeface="Times New Roman" panose="02020603050405020304" pitchFamily="18" charset="0"/>
            <a:cs typeface="Times New Roman" panose="02020603050405020304" pitchFamily="18" charset="0"/>
          </a:endParaRPr>
        </a:p>
      </dgm:t>
    </dgm:pt>
    <dgm:pt modelId="{C71FD43C-92A6-4BB9-8EEA-36425554A6D0}">
      <dgm:prSet phldrT="[Text]" custT="1"/>
      <dgm:spPr/>
      <dgm:t>
        <a:bodyPr/>
        <a:lstStyle/>
        <a:p>
          <a:r>
            <a:rPr lang="en-US" sz="1600" dirty="0">
              <a:latin typeface="Times New Roman" panose="02020603050405020304" pitchFamily="18" charset="0"/>
              <a:cs typeface="Times New Roman" panose="02020603050405020304" pitchFamily="18" charset="0"/>
            </a:rPr>
            <a:t>Innovation</a:t>
          </a:r>
        </a:p>
      </dgm:t>
    </dgm:pt>
    <dgm:pt modelId="{C288E762-3CFB-49EF-9CD1-73849DF25233}" type="parTrans" cxnId="{A4E39E79-CBA6-4116-A963-4A58523C1821}">
      <dgm:prSet/>
      <dgm:spPr/>
      <dgm:t>
        <a:bodyPr/>
        <a:lstStyle/>
        <a:p>
          <a:endParaRPr lang="en-US" sz="1600">
            <a:latin typeface="Times New Roman" panose="02020603050405020304" pitchFamily="18" charset="0"/>
            <a:cs typeface="Times New Roman" panose="02020603050405020304" pitchFamily="18" charset="0"/>
          </a:endParaRPr>
        </a:p>
      </dgm:t>
    </dgm:pt>
    <dgm:pt modelId="{0DA82D4B-36D7-4EAC-94FC-7C3A5D4A4676}" type="sibTrans" cxnId="{A4E39E79-CBA6-4116-A963-4A58523C1821}">
      <dgm:prSet/>
      <dgm:spPr/>
      <dgm:t>
        <a:bodyPr/>
        <a:lstStyle/>
        <a:p>
          <a:endParaRPr lang="en-US" sz="1600">
            <a:latin typeface="Times New Roman" panose="02020603050405020304" pitchFamily="18" charset="0"/>
            <a:cs typeface="Times New Roman" panose="02020603050405020304" pitchFamily="18" charset="0"/>
          </a:endParaRPr>
        </a:p>
      </dgm:t>
    </dgm:pt>
    <dgm:pt modelId="{42FE1041-4730-4364-ACBE-46E4EDF8B532}">
      <dgm:prSet phldrT="[Text]" custT="1"/>
      <dgm:spPr/>
      <dgm:t>
        <a:bodyPr/>
        <a:lstStyle/>
        <a:p>
          <a:r>
            <a:rPr lang="en-US" sz="1600" dirty="0">
              <a:latin typeface="Times New Roman" panose="02020603050405020304" pitchFamily="18" charset="0"/>
              <a:cs typeface="Times New Roman" panose="02020603050405020304" pitchFamily="18" charset="0"/>
            </a:rPr>
            <a:t>Ability to implement</a:t>
          </a:r>
        </a:p>
      </dgm:t>
    </dgm:pt>
    <dgm:pt modelId="{CF96D10B-9D17-430C-8112-53D284879985}" type="parTrans" cxnId="{2EC1C801-5A7E-4BE6-9C8B-329C65D9F436}">
      <dgm:prSet/>
      <dgm:spPr/>
      <dgm:t>
        <a:bodyPr/>
        <a:lstStyle/>
        <a:p>
          <a:endParaRPr lang="en-US" sz="1600">
            <a:latin typeface="Times New Roman" panose="02020603050405020304" pitchFamily="18" charset="0"/>
            <a:cs typeface="Times New Roman" panose="02020603050405020304" pitchFamily="18" charset="0"/>
          </a:endParaRPr>
        </a:p>
      </dgm:t>
    </dgm:pt>
    <dgm:pt modelId="{7D3EE68E-8400-49EA-9999-3E7ACEE63B86}" type="sibTrans" cxnId="{2EC1C801-5A7E-4BE6-9C8B-329C65D9F436}">
      <dgm:prSet/>
      <dgm:spPr/>
      <dgm:t>
        <a:bodyPr/>
        <a:lstStyle/>
        <a:p>
          <a:endParaRPr lang="en-US" sz="1600">
            <a:latin typeface="Times New Roman" panose="02020603050405020304" pitchFamily="18" charset="0"/>
            <a:cs typeface="Times New Roman" panose="02020603050405020304" pitchFamily="18" charset="0"/>
          </a:endParaRPr>
        </a:p>
      </dgm:t>
    </dgm:pt>
    <dgm:pt modelId="{8F0C077A-E975-49BA-9264-CBE666D652E3}">
      <dgm:prSet phldrT="[Text]" custT="1"/>
      <dgm:spPr/>
      <dgm:t>
        <a:bodyPr/>
        <a:lstStyle/>
        <a:p>
          <a:r>
            <a:rPr lang="en-US" sz="1600" dirty="0">
              <a:latin typeface="Times New Roman" panose="02020603050405020304" pitchFamily="18" charset="0"/>
              <a:cs typeface="Times New Roman" panose="02020603050405020304" pitchFamily="18" charset="0"/>
            </a:rPr>
            <a:t>Risk and Control</a:t>
          </a:r>
        </a:p>
      </dgm:t>
    </dgm:pt>
    <dgm:pt modelId="{6193A999-9AC1-4149-B3A9-97447F489E87}" type="parTrans" cxnId="{10F652BF-58C6-465C-BDB0-6F9AE8543545}">
      <dgm:prSet/>
      <dgm:spPr/>
      <dgm:t>
        <a:bodyPr/>
        <a:lstStyle/>
        <a:p>
          <a:endParaRPr lang="en-US" sz="1600">
            <a:latin typeface="Times New Roman" panose="02020603050405020304" pitchFamily="18" charset="0"/>
            <a:cs typeface="Times New Roman" panose="02020603050405020304" pitchFamily="18" charset="0"/>
          </a:endParaRPr>
        </a:p>
      </dgm:t>
    </dgm:pt>
    <dgm:pt modelId="{9C362BB6-B3F9-448A-83B9-9B3A55427331}" type="sibTrans" cxnId="{10F652BF-58C6-465C-BDB0-6F9AE8543545}">
      <dgm:prSet/>
      <dgm:spPr/>
      <dgm:t>
        <a:bodyPr/>
        <a:lstStyle/>
        <a:p>
          <a:endParaRPr lang="en-US" sz="1600">
            <a:latin typeface="Times New Roman" panose="02020603050405020304" pitchFamily="18" charset="0"/>
            <a:cs typeface="Times New Roman" panose="02020603050405020304" pitchFamily="18" charset="0"/>
          </a:endParaRPr>
        </a:p>
      </dgm:t>
    </dgm:pt>
    <dgm:pt modelId="{089D61CE-3F7C-4AC3-A4D0-75F5BA9AA780}">
      <dgm:prSet phldrT="[Text]" custT="1"/>
      <dgm:spPr/>
      <dgm:t>
        <a:bodyPr/>
        <a:lstStyle/>
        <a:p>
          <a:r>
            <a:rPr lang="en-US" sz="1600" dirty="0">
              <a:latin typeface="Times New Roman" panose="02020603050405020304" pitchFamily="18" charset="0"/>
              <a:cs typeface="Times New Roman" panose="02020603050405020304" pitchFamily="18" charset="0"/>
            </a:rPr>
            <a:t>Colleague Enabling</a:t>
          </a:r>
        </a:p>
      </dgm:t>
    </dgm:pt>
    <dgm:pt modelId="{57E7E7A2-DBB1-4393-9886-35A65D040CBB}" type="parTrans" cxnId="{9F627E5F-8C9E-4488-AC41-D916CB1B1CC4}">
      <dgm:prSet/>
      <dgm:spPr/>
      <dgm:t>
        <a:bodyPr/>
        <a:lstStyle/>
        <a:p>
          <a:endParaRPr lang="en-US" sz="1600">
            <a:latin typeface="Times New Roman" panose="02020603050405020304" pitchFamily="18" charset="0"/>
            <a:cs typeface="Times New Roman" panose="02020603050405020304" pitchFamily="18" charset="0"/>
          </a:endParaRPr>
        </a:p>
      </dgm:t>
    </dgm:pt>
    <dgm:pt modelId="{B6134685-BA77-48BA-BA2F-9DB5FB4D5285}" type="sibTrans" cxnId="{9F627E5F-8C9E-4488-AC41-D916CB1B1CC4}">
      <dgm:prSet/>
      <dgm:spPr/>
      <dgm:t>
        <a:bodyPr/>
        <a:lstStyle/>
        <a:p>
          <a:endParaRPr lang="en-US" sz="1600">
            <a:latin typeface="Times New Roman" panose="02020603050405020304" pitchFamily="18" charset="0"/>
            <a:cs typeface="Times New Roman" panose="02020603050405020304" pitchFamily="18" charset="0"/>
          </a:endParaRPr>
        </a:p>
      </dgm:t>
    </dgm:pt>
    <dgm:pt modelId="{4A19D5BF-0607-4770-BD2D-66E9CC25FB75}">
      <dgm:prSet phldrT="[Text]" custT="1"/>
      <dgm:spPr/>
      <dgm:t>
        <a:bodyPr/>
        <a:lstStyle/>
        <a:p>
          <a:endParaRPr lang="en-US" sz="1600" dirty="0">
            <a:latin typeface="Times New Roman" panose="02020603050405020304" pitchFamily="18" charset="0"/>
            <a:cs typeface="Times New Roman" panose="02020603050405020304" pitchFamily="18" charset="0"/>
          </a:endParaRPr>
        </a:p>
      </dgm:t>
    </dgm:pt>
    <dgm:pt modelId="{1BCD14CD-A481-4D95-8760-88B1076E4D5C}" type="parTrans" cxnId="{2190738A-AAC8-4196-98F1-861DE58A6CB1}">
      <dgm:prSet/>
      <dgm:spPr/>
      <dgm:t>
        <a:bodyPr/>
        <a:lstStyle/>
        <a:p>
          <a:endParaRPr lang="en-US" sz="1600">
            <a:latin typeface="Times New Roman" panose="02020603050405020304" pitchFamily="18" charset="0"/>
            <a:cs typeface="Times New Roman" panose="02020603050405020304" pitchFamily="18" charset="0"/>
          </a:endParaRPr>
        </a:p>
      </dgm:t>
    </dgm:pt>
    <dgm:pt modelId="{CC196F79-3C8D-4809-93E9-5DDD8735457D}" type="sibTrans" cxnId="{2190738A-AAC8-4196-98F1-861DE58A6CB1}">
      <dgm:prSet/>
      <dgm:spPr/>
      <dgm:t>
        <a:bodyPr/>
        <a:lstStyle/>
        <a:p>
          <a:endParaRPr lang="en-US" sz="1600">
            <a:latin typeface="Times New Roman" panose="02020603050405020304" pitchFamily="18" charset="0"/>
            <a:cs typeface="Times New Roman" panose="02020603050405020304" pitchFamily="18" charset="0"/>
          </a:endParaRPr>
        </a:p>
      </dgm:t>
    </dgm:pt>
    <dgm:pt modelId="{1A947D24-F9E4-4A86-B1CE-AAC08749E314}" type="pres">
      <dgm:prSet presAssocID="{048CBBF7-E097-4F26-8D45-F7FC83AEF82B}" presName="rootnode" presStyleCnt="0">
        <dgm:presLayoutVars>
          <dgm:chMax/>
          <dgm:chPref/>
          <dgm:dir/>
          <dgm:animLvl val="lvl"/>
        </dgm:presLayoutVars>
      </dgm:prSet>
      <dgm:spPr/>
    </dgm:pt>
    <dgm:pt modelId="{40EF7C2F-6A17-4998-8EB8-C9D9B36FF324}" type="pres">
      <dgm:prSet presAssocID="{C20A1388-3CBC-40EE-A930-0F0CED281301}" presName="composite" presStyleCnt="0"/>
      <dgm:spPr/>
    </dgm:pt>
    <dgm:pt modelId="{D1BB0499-BCEC-4342-8EB1-7AEFE8DC5129}" type="pres">
      <dgm:prSet presAssocID="{C20A1388-3CBC-40EE-A930-0F0CED281301}" presName="bentUpArrow1" presStyleLbl="alignImgPlace1" presStyleIdx="0" presStyleCnt="4"/>
      <dgm:spPr/>
    </dgm:pt>
    <dgm:pt modelId="{37E03ED0-BDBA-46D5-867E-10411DEEE641}" type="pres">
      <dgm:prSet presAssocID="{C20A1388-3CBC-40EE-A930-0F0CED281301}" presName="ParentText" presStyleLbl="node1" presStyleIdx="0" presStyleCnt="5">
        <dgm:presLayoutVars>
          <dgm:chMax val="1"/>
          <dgm:chPref val="1"/>
          <dgm:bulletEnabled val="1"/>
        </dgm:presLayoutVars>
      </dgm:prSet>
      <dgm:spPr/>
    </dgm:pt>
    <dgm:pt modelId="{6DB5CAAF-D680-48F0-84AC-54D49965D652}" type="pres">
      <dgm:prSet presAssocID="{C20A1388-3CBC-40EE-A930-0F0CED281301}" presName="ChildText" presStyleLbl="revTx" presStyleIdx="0" presStyleCnt="5">
        <dgm:presLayoutVars>
          <dgm:chMax val="0"/>
          <dgm:chPref val="0"/>
          <dgm:bulletEnabled val="1"/>
        </dgm:presLayoutVars>
      </dgm:prSet>
      <dgm:spPr/>
    </dgm:pt>
    <dgm:pt modelId="{A660DFA1-2F49-4B5F-A2C0-7BDD196DFAB9}" type="pres">
      <dgm:prSet presAssocID="{02809846-2F8F-4D3B-8DFF-CD23CB10EACD}" presName="sibTrans" presStyleCnt="0"/>
      <dgm:spPr/>
    </dgm:pt>
    <dgm:pt modelId="{3C5D1833-D723-409F-969E-27C6712F5721}" type="pres">
      <dgm:prSet presAssocID="{C71FD43C-92A6-4BB9-8EEA-36425554A6D0}" presName="composite" presStyleCnt="0"/>
      <dgm:spPr/>
    </dgm:pt>
    <dgm:pt modelId="{37CF63D3-0B8D-46A0-A981-39F22CDE8ACD}" type="pres">
      <dgm:prSet presAssocID="{C71FD43C-92A6-4BB9-8EEA-36425554A6D0}" presName="bentUpArrow1" presStyleLbl="alignImgPlace1" presStyleIdx="1" presStyleCnt="4"/>
      <dgm:spPr/>
    </dgm:pt>
    <dgm:pt modelId="{B6E28BEE-1D6D-412A-BC21-FA92FFE91F29}" type="pres">
      <dgm:prSet presAssocID="{C71FD43C-92A6-4BB9-8EEA-36425554A6D0}" presName="ParentText" presStyleLbl="node1" presStyleIdx="1" presStyleCnt="5">
        <dgm:presLayoutVars>
          <dgm:chMax val="1"/>
          <dgm:chPref val="1"/>
          <dgm:bulletEnabled val="1"/>
        </dgm:presLayoutVars>
      </dgm:prSet>
      <dgm:spPr/>
    </dgm:pt>
    <dgm:pt modelId="{BC88342A-E7A9-4005-83B0-51DE90DE520C}" type="pres">
      <dgm:prSet presAssocID="{C71FD43C-92A6-4BB9-8EEA-36425554A6D0}" presName="ChildText" presStyleLbl="revTx" presStyleIdx="1" presStyleCnt="5">
        <dgm:presLayoutVars>
          <dgm:chMax val="0"/>
          <dgm:chPref val="0"/>
          <dgm:bulletEnabled val="1"/>
        </dgm:presLayoutVars>
      </dgm:prSet>
      <dgm:spPr/>
    </dgm:pt>
    <dgm:pt modelId="{57B96291-C88B-4D07-8426-C992A32229B6}" type="pres">
      <dgm:prSet presAssocID="{0DA82D4B-36D7-4EAC-94FC-7C3A5D4A4676}" presName="sibTrans" presStyleCnt="0"/>
      <dgm:spPr/>
    </dgm:pt>
    <dgm:pt modelId="{B3271679-7315-4DED-AC99-8CF3450DBA3A}" type="pres">
      <dgm:prSet presAssocID="{42FE1041-4730-4364-ACBE-46E4EDF8B532}" presName="composite" presStyleCnt="0"/>
      <dgm:spPr/>
    </dgm:pt>
    <dgm:pt modelId="{99DF013B-D298-42EC-968C-6760BD0FB6CB}" type="pres">
      <dgm:prSet presAssocID="{42FE1041-4730-4364-ACBE-46E4EDF8B532}" presName="bentUpArrow1" presStyleLbl="alignImgPlace1" presStyleIdx="2" presStyleCnt="4"/>
      <dgm:spPr/>
    </dgm:pt>
    <dgm:pt modelId="{B47A1CD2-0877-4200-A664-8F5D6E11ECFE}" type="pres">
      <dgm:prSet presAssocID="{42FE1041-4730-4364-ACBE-46E4EDF8B532}" presName="ParentText" presStyleLbl="node1" presStyleIdx="2" presStyleCnt="5">
        <dgm:presLayoutVars>
          <dgm:chMax val="1"/>
          <dgm:chPref val="1"/>
          <dgm:bulletEnabled val="1"/>
        </dgm:presLayoutVars>
      </dgm:prSet>
      <dgm:spPr/>
    </dgm:pt>
    <dgm:pt modelId="{568AE931-407B-46EB-AF9C-283C52F1217A}" type="pres">
      <dgm:prSet presAssocID="{42FE1041-4730-4364-ACBE-46E4EDF8B532}" presName="ChildText" presStyleLbl="revTx" presStyleIdx="2" presStyleCnt="5">
        <dgm:presLayoutVars>
          <dgm:chMax val="0"/>
          <dgm:chPref val="0"/>
          <dgm:bulletEnabled val="1"/>
        </dgm:presLayoutVars>
      </dgm:prSet>
      <dgm:spPr/>
    </dgm:pt>
    <dgm:pt modelId="{A1F1D7AC-CF5C-4F1F-B890-B3D291F7D091}" type="pres">
      <dgm:prSet presAssocID="{7D3EE68E-8400-49EA-9999-3E7ACEE63B86}" presName="sibTrans" presStyleCnt="0"/>
      <dgm:spPr/>
    </dgm:pt>
    <dgm:pt modelId="{79A9D697-B084-4220-B2F4-7F28FA3B1BD8}" type="pres">
      <dgm:prSet presAssocID="{089D61CE-3F7C-4AC3-A4D0-75F5BA9AA780}" presName="composite" presStyleCnt="0"/>
      <dgm:spPr/>
    </dgm:pt>
    <dgm:pt modelId="{8FFFF973-6F95-4B0C-A086-8089D08416F1}" type="pres">
      <dgm:prSet presAssocID="{089D61CE-3F7C-4AC3-A4D0-75F5BA9AA780}" presName="bentUpArrow1" presStyleLbl="alignImgPlace1" presStyleIdx="3" presStyleCnt="4"/>
      <dgm:spPr/>
    </dgm:pt>
    <dgm:pt modelId="{AC7ACF82-D2D5-42D3-A17E-96079E7F4DF3}" type="pres">
      <dgm:prSet presAssocID="{089D61CE-3F7C-4AC3-A4D0-75F5BA9AA780}" presName="ParentText" presStyleLbl="node1" presStyleIdx="3" presStyleCnt="5">
        <dgm:presLayoutVars>
          <dgm:chMax val="1"/>
          <dgm:chPref val="1"/>
          <dgm:bulletEnabled val="1"/>
        </dgm:presLayoutVars>
      </dgm:prSet>
      <dgm:spPr/>
    </dgm:pt>
    <dgm:pt modelId="{8617F965-3267-44B6-8589-197AE1D341F6}" type="pres">
      <dgm:prSet presAssocID="{089D61CE-3F7C-4AC3-A4D0-75F5BA9AA780}" presName="ChildText" presStyleLbl="revTx" presStyleIdx="3" presStyleCnt="5">
        <dgm:presLayoutVars>
          <dgm:chMax val="0"/>
          <dgm:chPref val="0"/>
          <dgm:bulletEnabled val="1"/>
        </dgm:presLayoutVars>
      </dgm:prSet>
      <dgm:spPr/>
    </dgm:pt>
    <dgm:pt modelId="{2B8AD3A8-12CD-4689-ABBC-4A54A065146B}" type="pres">
      <dgm:prSet presAssocID="{B6134685-BA77-48BA-BA2F-9DB5FB4D5285}" presName="sibTrans" presStyleCnt="0"/>
      <dgm:spPr/>
    </dgm:pt>
    <dgm:pt modelId="{685FF0B5-266E-43D2-8255-34612C405E5E}" type="pres">
      <dgm:prSet presAssocID="{8F0C077A-E975-49BA-9264-CBE666D652E3}" presName="composite" presStyleCnt="0"/>
      <dgm:spPr/>
    </dgm:pt>
    <dgm:pt modelId="{0F6C488E-69A5-4FF2-93AF-C0CDDF36CB1F}" type="pres">
      <dgm:prSet presAssocID="{8F0C077A-E975-49BA-9264-CBE666D652E3}" presName="ParentText" presStyleLbl="node1" presStyleIdx="4" presStyleCnt="5">
        <dgm:presLayoutVars>
          <dgm:chMax val="1"/>
          <dgm:chPref val="1"/>
          <dgm:bulletEnabled val="1"/>
        </dgm:presLayoutVars>
      </dgm:prSet>
      <dgm:spPr/>
    </dgm:pt>
    <dgm:pt modelId="{66734BC7-2202-44AF-8A3A-FF33710C25F1}" type="pres">
      <dgm:prSet presAssocID="{8F0C077A-E975-49BA-9264-CBE666D652E3}" presName="FinalChildText" presStyleLbl="revTx" presStyleIdx="4" presStyleCnt="5">
        <dgm:presLayoutVars>
          <dgm:chMax val="0"/>
          <dgm:chPref val="0"/>
          <dgm:bulletEnabled val="1"/>
        </dgm:presLayoutVars>
      </dgm:prSet>
      <dgm:spPr/>
    </dgm:pt>
  </dgm:ptLst>
  <dgm:cxnLst>
    <dgm:cxn modelId="{2EC1C801-5A7E-4BE6-9C8B-329C65D9F436}" srcId="{048CBBF7-E097-4F26-8D45-F7FC83AEF82B}" destId="{42FE1041-4730-4364-ACBE-46E4EDF8B532}" srcOrd="2" destOrd="0" parTransId="{CF96D10B-9D17-430C-8112-53D284879985}" sibTransId="{7D3EE68E-8400-49EA-9999-3E7ACEE63B86}"/>
    <dgm:cxn modelId="{9F627E5F-8C9E-4488-AC41-D916CB1B1CC4}" srcId="{048CBBF7-E097-4F26-8D45-F7FC83AEF82B}" destId="{089D61CE-3F7C-4AC3-A4D0-75F5BA9AA780}" srcOrd="3" destOrd="0" parTransId="{57E7E7A2-DBB1-4393-9886-35A65D040CBB}" sibTransId="{B6134685-BA77-48BA-BA2F-9DB5FB4D5285}"/>
    <dgm:cxn modelId="{6B71874A-4A97-4505-8CE3-B2C44F908078}" type="presOf" srcId="{4A19D5BF-0607-4770-BD2D-66E9CC25FB75}" destId="{66734BC7-2202-44AF-8A3A-FF33710C25F1}" srcOrd="0" destOrd="0" presId="urn:microsoft.com/office/officeart/2005/8/layout/StepDownProcess"/>
    <dgm:cxn modelId="{C1959871-B757-4A13-BBDE-D683B0BCFAE7}" type="presOf" srcId="{089D61CE-3F7C-4AC3-A4D0-75F5BA9AA780}" destId="{AC7ACF82-D2D5-42D3-A17E-96079E7F4DF3}" srcOrd="0" destOrd="0" presId="urn:microsoft.com/office/officeart/2005/8/layout/StepDownProcess"/>
    <dgm:cxn modelId="{9A8EDA75-D908-4A3D-A026-A3D9803540D9}" srcId="{048CBBF7-E097-4F26-8D45-F7FC83AEF82B}" destId="{C20A1388-3CBC-40EE-A930-0F0CED281301}" srcOrd="0" destOrd="0" parTransId="{9D61B070-3D20-49CF-8233-156A5B67E971}" sibTransId="{02809846-2F8F-4D3B-8DFF-CD23CB10EACD}"/>
    <dgm:cxn modelId="{A4E39E79-CBA6-4116-A963-4A58523C1821}" srcId="{048CBBF7-E097-4F26-8D45-F7FC83AEF82B}" destId="{C71FD43C-92A6-4BB9-8EEA-36425554A6D0}" srcOrd="1" destOrd="0" parTransId="{C288E762-3CFB-49EF-9CD1-73849DF25233}" sibTransId="{0DA82D4B-36D7-4EAC-94FC-7C3A5D4A4676}"/>
    <dgm:cxn modelId="{2190738A-AAC8-4196-98F1-861DE58A6CB1}" srcId="{8F0C077A-E975-49BA-9264-CBE666D652E3}" destId="{4A19D5BF-0607-4770-BD2D-66E9CC25FB75}" srcOrd="0" destOrd="0" parTransId="{1BCD14CD-A481-4D95-8760-88B1076E4D5C}" sibTransId="{CC196F79-3C8D-4809-93E9-5DDD8735457D}"/>
    <dgm:cxn modelId="{C3077AA7-2C96-4C1F-9588-2B7BF84A32E2}" type="presOf" srcId="{8F0C077A-E975-49BA-9264-CBE666D652E3}" destId="{0F6C488E-69A5-4FF2-93AF-C0CDDF36CB1F}" srcOrd="0" destOrd="0" presId="urn:microsoft.com/office/officeart/2005/8/layout/StepDownProcess"/>
    <dgm:cxn modelId="{9DEF69A8-849B-4D51-829E-F68DE1FF2C09}" type="presOf" srcId="{048CBBF7-E097-4F26-8D45-F7FC83AEF82B}" destId="{1A947D24-F9E4-4A86-B1CE-AAC08749E314}" srcOrd="0" destOrd="0" presId="urn:microsoft.com/office/officeart/2005/8/layout/StepDownProcess"/>
    <dgm:cxn modelId="{DE396FB9-D07F-4C66-B115-56D7CE7C8064}" type="presOf" srcId="{42FE1041-4730-4364-ACBE-46E4EDF8B532}" destId="{B47A1CD2-0877-4200-A664-8F5D6E11ECFE}" srcOrd="0" destOrd="0" presId="urn:microsoft.com/office/officeart/2005/8/layout/StepDownProcess"/>
    <dgm:cxn modelId="{10F652BF-58C6-465C-BDB0-6F9AE8543545}" srcId="{048CBBF7-E097-4F26-8D45-F7FC83AEF82B}" destId="{8F0C077A-E975-49BA-9264-CBE666D652E3}" srcOrd="4" destOrd="0" parTransId="{6193A999-9AC1-4149-B3A9-97447F489E87}" sibTransId="{9C362BB6-B3F9-448A-83B9-9B3A55427331}"/>
    <dgm:cxn modelId="{C274CEE6-4842-4EE6-A891-56AB64E0066E}" type="presOf" srcId="{C20A1388-3CBC-40EE-A930-0F0CED281301}" destId="{37E03ED0-BDBA-46D5-867E-10411DEEE641}" srcOrd="0" destOrd="0" presId="urn:microsoft.com/office/officeart/2005/8/layout/StepDownProcess"/>
    <dgm:cxn modelId="{0C93CDED-0349-4953-A799-31B6C4E2DD2E}" type="presOf" srcId="{C71FD43C-92A6-4BB9-8EEA-36425554A6D0}" destId="{B6E28BEE-1D6D-412A-BC21-FA92FFE91F29}" srcOrd="0" destOrd="0" presId="urn:microsoft.com/office/officeart/2005/8/layout/StepDownProcess"/>
    <dgm:cxn modelId="{81A3E68A-4095-4988-8A21-E3FACA0D597A}" type="presParOf" srcId="{1A947D24-F9E4-4A86-B1CE-AAC08749E314}" destId="{40EF7C2F-6A17-4998-8EB8-C9D9B36FF324}" srcOrd="0" destOrd="0" presId="urn:microsoft.com/office/officeart/2005/8/layout/StepDownProcess"/>
    <dgm:cxn modelId="{742276A3-7D46-4D3F-BF17-FEA649456D3C}" type="presParOf" srcId="{40EF7C2F-6A17-4998-8EB8-C9D9B36FF324}" destId="{D1BB0499-BCEC-4342-8EB1-7AEFE8DC5129}" srcOrd="0" destOrd="0" presId="urn:microsoft.com/office/officeart/2005/8/layout/StepDownProcess"/>
    <dgm:cxn modelId="{24215F20-3D1C-40E2-AED8-C2264F6E83EE}" type="presParOf" srcId="{40EF7C2F-6A17-4998-8EB8-C9D9B36FF324}" destId="{37E03ED0-BDBA-46D5-867E-10411DEEE641}" srcOrd="1" destOrd="0" presId="urn:microsoft.com/office/officeart/2005/8/layout/StepDownProcess"/>
    <dgm:cxn modelId="{1FA5CE53-842A-4465-94AA-75ECCFC5ED48}" type="presParOf" srcId="{40EF7C2F-6A17-4998-8EB8-C9D9B36FF324}" destId="{6DB5CAAF-D680-48F0-84AC-54D49965D652}" srcOrd="2" destOrd="0" presId="urn:microsoft.com/office/officeart/2005/8/layout/StepDownProcess"/>
    <dgm:cxn modelId="{76AF1D8E-C46C-4451-8D4A-656FDD5D51AF}" type="presParOf" srcId="{1A947D24-F9E4-4A86-B1CE-AAC08749E314}" destId="{A660DFA1-2F49-4B5F-A2C0-7BDD196DFAB9}" srcOrd="1" destOrd="0" presId="urn:microsoft.com/office/officeart/2005/8/layout/StepDownProcess"/>
    <dgm:cxn modelId="{B0861067-C59E-44B6-B814-4B486F800A80}" type="presParOf" srcId="{1A947D24-F9E4-4A86-B1CE-AAC08749E314}" destId="{3C5D1833-D723-409F-969E-27C6712F5721}" srcOrd="2" destOrd="0" presId="urn:microsoft.com/office/officeart/2005/8/layout/StepDownProcess"/>
    <dgm:cxn modelId="{F6C53537-9789-46CF-8402-0FD5A25D7866}" type="presParOf" srcId="{3C5D1833-D723-409F-969E-27C6712F5721}" destId="{37CF63D3-0B8D-46A0-A981-39F22CDE8ACD}" srcOrd="0" destOrd="0" presId="urn:microsoft.com/office/officeart/2005/8/layout/StepDownProcess"/>
    <dgm:cxn modelId="{43A6818D-EB9E-4F3C-9B3E-3A1333045343}" type="presParOf" srcId="{3C5D1833-D723-409F-969E-27C6712F5721}" destId="{B6E28BEE-1D6D-412A-BC21-FA92FFE91F29}" srcOrd="1" destOrd="0" presId="urn:microsoft.com/office/officeart/2005/8/layout/StepDownProcess"/>
    <dgm:cxn modelId="{55638ED2-5BC2-45CE-B18F-D9BB0D22303A}" type="presParOf" srcId="{3C5D1833-D723-409F-969E-27C6712F5721}" destId="{BC88342A-E7A9-4005-83B0-51DE90DE520C}" srcOrd="2" destOrd="0" presId="urn:microsoft.com/office/officeart/2005/8/layout/StepDownProcess"/>
    <dgm:cxn modelId="{FC07B9E3-8F34-4ABF-879A-DC7FD646647E}" type="presParOf" srcId="{1A947D24-F9E4-4A86-B1CE-AAC08749E314}" destId="{57B96291-C88B-4D07-8426-C992A32229B6}" srcOrd="3" destOrd="0" presId="urn:microsoft.com/office/officeart/2005/8/layout/StepDownProcess"/>
    <dgm:cxn modelId="{EB90B65B-88B3-4726-84E5-51ADA16CB98D}" type="presParOf" srcId="{1A947D24-F9E4-4A86-B1CE-AAC08749E314}" destId="{B3271679-7315-4DED-AC99-8CF3450DBA3A}" srcOrd="4" destOrd="0" presId="urn:microsoft.com/office/officeart/2005/8/layout/StepDownProcess"/>
    <dgm:cxn modelId="{81F849D9-6AEE-4BB0-AD58-4872030B0872}" type="presParOf" srcId="{B3271679-7315-4DED-AC99-8CF3450DBA3A}" destId="{99DF013B-D298-42EC-968C-6760BD0FB6CB}" srcOrd="0" destOrd="0" presId="urn:microsoft.com/office/officeart/2005/8/layout/StepDownProcess"/>
    <dgm:cxn modelId="{CF3756D4-8636-4317-88D7-FE234E12408B}" type="presParOf" srcId="{B3271679-7315-4DED-AC99-8CF3450DBA3A}" destId="{B47A1CD2-0877-4200-A664-8F5D6E11ECFE}" srcOrd="1" destOrd="0" presId="urn:microsoft.com/office/officeart/2005/8/layout/StepDownProcess"/>
    <dgm:cxn modelId="{8AF00481-A737-48C2-AD89-E6CCE93601C4}" type="presParOf" srcId="{B3271679-7315-4DED-AC99-8CF3450DBA3A}" destId="{568AE931-407B-46EB-AF9C-283C52F1217A}" srcOrd="2" destOrd="0" presId="urn:microsoft.com/office/officeart/2005/8/layout/StepDownProcess"/>
    <dgm:cxn modelId="{B19B4765-2367-4969-8CAF-5E935E609514}" type="presParOf" srcId="{1A947D24-F9E4-4A86-B1CE-AAC08749E314}" destId="{A1F1D7AC-CF5C-4F1F-B890-B3D291F7D091}" srcOrd="5" destOrd="0" presId="urn:microsoft.com/office/officeart/2005/8/layout/StepDownProcess"/>
    <dgm:cxn modelId="{F250C1E6-8259-4B7E-8220-41F33A9E75B9}" type="presParOf" srcId="{1A947D24-F9E4-4A86-B1CE-AAC08749E314}" destId="{79A9D697-B084-4220-B2F4-7F28FA3B1BD8}" srcOrd="6" destOrd="0" presId="urn:microsoft.com/office/officeart/2005/8/layout/StepDownProcess"/>
    <dgm:cxn modelId="{1E1CC244-E6D0-444B-837B-4A232AB6A78B}" type="presParOf" srcId="{79A9D697-B084-4220-B2F4-7F28FA3B1BD8}" destId="{8FFFF973-6F95-4B0C-A086-8089D08416F1}" srcOrd="0" destOrd="0" presId="urn:microsoft.com/office/officeart/2005/8/layout/StepDownProcess"/>
    <dgm:cxn modelId="{7261589C-E0ED-4119-93CB-2E3168864994}" type="presParOf" srcId="{79A9D697-B084-4220-B2F4-7F28FA3B1BD8}" destId="{AC7ACF82-D2D5-42D3-A17E-96079E7F4DF3}" srcOrd="1" destOrd="0" presId="urn:microsoft.com/office/officeart/2005/8/layout/StepDownProcess"/>
    <dgm:cxn modelId="{AEE7BE0F-BA17-4AF4-82C7-8AE84474F39C}" type="presParOf" srcId="{79A9D697-B084-4220-B2F4-7F28FA3B1BD8}" destId="{8617F965-3267-44B6-8589-197AE1D341F6}" srcOrd="2" destOrd="0" presId="urn:microsoft.com/office/officeart/2005/8/layout/StepDownProcess"/>
    <dgm:cxn modelId="{26A275E7-7FC2-4E73-A0F8-8050C61FDC7E}" type="presParOf" srcId="{1A947D24-F9E4-4A86-B1CE-AAC08749E314}" destId="{2B8AD3A8-12CD-4689-ABBC-4A54A065146B}" srcOrd="7" destOrd="0" presId="urn:microsoft.com/office/officeart/2005/8/layout/StepDownProcess"/>
    <dgm:cxn modelId="{FE63AC6C-96AD-4B10-8DFA-DD7E0069E269}" type="presParOf" srcId="{1A947D24-F9E4-4A86-B1CE-AAC08749E314}" destId="{685FF0B5-266E-43D2-8255-34612C405E5E}" srcOrd="8" destOrd="0" presId="urn:microsoft.com/office/officeart/2005/8/layout/StepDownProcess"/>
    <dgm:cxn modelId="{ADAAE6C8-0A81-4626-B2D0-2D0872B5F643}" type="presParOf" srcId="{685FF0B5-266E-43D2-8255-34612C405E5E}" destId="{0F6C488E-69A5-4FF2-93AF-C0CDDF36CB1F}" srcOrd="0" destOrd="0" presId="urn:microsoft.com/office/officeart/2005/8/layout/StepDownProcess"/>
    <dgm:cxn modelId="{9DA92AE7-93F8-4873-AC76-D0E841461C9F}" type="presParOf" srcId="{685FF0B5-266E-43D2-8255-34612C405E5E}" destId="{66734BC7-2202-44AF-8A3A-FF33710C25F1}" srcOrd="1" destOrd="0" presId="urn:microsoft.com/office/officeart/2005/8/layout/StepDown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3DB17-8E7E-41A3-BE50-32138A47B2B3}">
      <dsp:nvSpPr>
        <dsp:cNvPr id="0" name=""/>
        <dsp:cNvSpPr/>
      </dsp:nvSpPr>
      <dsp:spPr>
        <a:xfrm>
          <a:off x="2171303" y="0"/>
          <a:ext cx="1548569" cy="860316"/>
        </a:xfrm>
        <a:prstGeom prst="roundRect">
          <a:avLst>
            <a:gd name="adj" fmla="val 10000"/>
          </a:avLst>
        </a:prstGeom>
        <a:solidFill>
          <a:schemeClr val="accent5">
            <a:lumMod val="60000"/>
            <a:lumOff val="40000"/>
            <a:alpha val="90000"/>
          </a:schemeClr>
        </a:solidFill>
        <a:ln w="19050" cap="rnd" cmpd="sng" algn="ctr">
          <a:no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Manual or Digital</a:t>
          </a:r>
        </a:p>
      </dsp:txBody>
      <dsp:txXfrm>
        <a:off x="2196501" y="25198"/>
        <a:ext cx="1498173" cy="809920"/>
      </dsp:txXfrm>
    </dsp:sp>
    <dsp:sp modelId="{BF6F0EDF-7B78-4C40-BDDF-358B4BD7922C}">
      <dsp:nvSpPr>
        <dsp:cNvPr id="0" name=""/>
        <dsp:cNvSpPr/>
      </dsp:nvSpPr>
      <dsp:spPr>
        <a:xfrm>
          <a:off x="4408126" y="0"/>
          <a:ext cx="1548569" cy="860316"/>
        </a:xfrm>
        <a:prstGeom prst="roundRect">
          <a:avLst>
            <a:gd name="adj" fmla="val 10000"/>
          </a:avLst>
        </a:prstGeom>
        <a:solidFill>
          <a:schemeClr val="accent5">
            <a:lumMod val="60000"/>
            <a:lumOff val="40000"/>
            <a:alpha val="90000"/>
          </a:schemeClr>
        </a:solidFill>
        <a:ln w="19050" cap="rnd" cmpd="sng" algn="ctr">
          <a:no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Gen AI </a:t>
          </a:r>
        </a:p>
      </dsp:txBody>
      <dsp:txXfrm>
        <a:off x="4433324" y="25198"/>
        <a:ext cx="1498173" cy="809920"/>
      </dsp:txXfrm>
    </dsp:sp>
    <dsp:sp modelId="{3745BC85-71E2-4B0E-957F-4963B6B3E836}">
      <dsp:nvSpPr>
        <dsp:cNvPr id="0" name=""/>
        <dsp:cNvSpPr/>
      </dsp:nvSpPr>
      <dsp:spPr>
        <a:xfrm>
          <a:off x="3741381" y="3656344"/>
          <a:ext cx="645237" cy="645237"/>
        </a:xfrm>
        <a:prstGeom prst="triangle">
          <a:avLst/>
        </a:prstGeom>
        <a:solidFill>
          <a:schemeClr val="accent5">
            <a:lumMod val="60000"/>
            <a:lumOff val="40000"/>
            <a:alpha val="90000"/>
          </a:schemeClr>
        </a:solidFill>
        <a:ln w="19050" cap="rnd" cmpd="sng" algn="ctr">
          <a:no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sp>
    <dsp:sp modelId="{D6D57911-16FF-4B82-9850-DA01149F9C58}">
      <dsp:nvSpPr>
        <dsp:cNvPr id="0" name=""/>
        <dsp:cNvSpPr/>
      </dsp:nvSpPr>
      <dsp:spPr>
        <a:xfrm rot="240000">
          <a:off x="2127696" y="3379853"/>
          <a:ext cx="3872606" cy="270799"/>
        </a:xfrm>
        <a:prstGeom prst="rect">
          <a:avLst/>
        </a:prstGeom>
        <a:solidFill>
          <a:schemeClr val="accent5">
            <a:lumMod val="60000"/>
            <a:lumOff val="40000"/>
            <a:alpha val="90000"/>
          </a:schemeClr>
        </a:solidFill>
        <a:ln w="19050" cap="rnd" cmpd="sng" algn="ctr">
          <a:no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sp>
    <dsp:sp modelId="{6E3F012C-6419-4BA4-8AD5-493142F1558C}">
      <dsp:nvSpPr>
        <dsp:cNvPr id="0" name=""/>
        <dsp:cNvSpPr/>
      </dsp:nvSpPr>
      <dsp:spPr>
        <a:xfrm rot="240000">
          <a:off x="4452860" y="2702789"/>
          <a:ext cx="1545133" cy="719874"/>
        </a:xfrm>
        <a:prstGeom prst="roundRect">
          <a:avLst/>
        </a:prstGeom>
        <a:solidFill>
          <a:schemeClr val="accent1">
            <a:hueOff val="0"/>
            <a:satOff val="0"/>
            <a:lumOff val="0"/>
            <a:alphaOff val="0"/>
          </a:schemeClr>
        </a:solidFill>
        <a:ln w="19050" cap="rnd" cmpd="sng" algn="ctr">
          <a:no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Gen AI agents</a:t>
          </a:r>
        </a:p>
      </dsp:txBody>
      <dsp:txXfrm>
        <a:off x="4488001" y="2737930"/>
        <a:ext cx="1474851" cy="649592"/>
      </dsp:txXfrm>
    </dsp:sp>
    <dsp:sp modelId="{9D2CBA5A-C86D-4746-87F7-AC68B0AE47A7}">
      <dsp:nvSpPr>
        <dsp:cNvPr id="0" name=""/>
        <dsp:cNvSpPr/>
      </dsp:nvSpPr>
      <dsp:spPr>
        <a:xfrm rot="240000">
          <a:off x="4508781" y="1928504"/>
          <a:ext cx="1545133" cy="719874"/>
        </a:xfrm>
        <a:prstGeom prst="roundRect">
          <a:avLst/>
        </a:prstGeom>
        <a:solidFill>
          <a:schemeClr val="accent1">
            <a:hueOff val="0"/>
            <a:satOff val="0"/>
            <a:lumOff val="0"/>
            <a:alphaOff val="0"/>
          </a:schemeClr>
        </a:solidFill>
        <a:ln w="19050" cap="rnd" cmpd="sng" algn="ctr">
          <a:no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Chat GPT and LLM algos</a:t>
          </a:r>
        </a:p>
      </dsp:txBody>
      <dsp:txXfrm>
        <a:off x="4543922" y="1963645"/>
        <a:ext cx="1474851" cy="649592"/>
      </dsp:txXfrm>
    </dsp:sp>
    <dsp:sp modelId="{5660D351-F6EC-4580-B740-A59BCEA78922}">
      <dsp:nvSpPr>
        <dsp:cNvPr id="0" name=""/>
        <dsp:cNvSpPr/>
      </dsp:nvSpPr>
      <dsp:spPr>
        <a:xfrm rot="240000">
          <a:off x="4564701" y="1171426"/>
          <a:ext cx="1545133" cy="719874"/>
        </a:xfrm>
        <a:prstGeom prst="roundRect">
          <a:avLst/>
        </a:prstGeom>
        <a:solidFill>
          <a:schemeClr val="accent1">
            <a:hueOff val="0"/>
            <a:satOff val="0"/>
            <a:lumOff val="0"/>
            <a:alphaOff val="0"/>
          </a:schemeClr>
        </a:solidFill>
        <a:ln w="19050" cap="rnd" cmpd="sng" algn="ctr">
          <a:no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Synthetic data</a:t>
          </a:r>
        </a:p>
      </dsp:txBody>
      <dsp:txXfrm>
        <a:off x="4599842" y="1206567"/>
        <a:ext cx="1474851" cy="649592"/>
      </dsp:txXfrm>
    </dsp:sp>
    <dsp:sp modelId="{7B3649E6-E0DA-45EB-9274-2FD9F0C352F2}">
      <dsp:nvSpPr>
        <dsp:cNvPr id="0" name=""/>
        <dsp:cNvSpPr/>
      </dsp:nvSpPr>
      <dsp:spPr>
        <a:xfrm rot="240000">
          <a:off x="2237545" y="2547932"/>
          <a:ext cx="1545133" cy="719874"/>
        </a:xfrm>
        <a:prstGeom prst="roundRect">
          <a:avLst/>
        </a:prstGeom>
        <a:solidFill>
          <a:schemeClr val="accent1">
            <a:hueOff val="0"/>
            <a:satOff val="0"/>
            <a:lumOff val="0"/>
            <a:alphaOff val="0"/>
          </a:schemeClr>
        </a:solidFill>
        <a:ln w="19050" cap="rnd" cmpd="sng" algn="ctr">
          <a:no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Rule base chatbot</a:t>
          </a:r>
        </a:p>
      </dsp:txBody>
      <dsp:txXfrm>
        <a:off x="2272686" y="2583073"/>
        <a:ext cx="1474851" cy="649592"/>
      </dsp:txXfrm>
    </dsp:sp>
    <dsp:sp modelId="{9ED0BB2A-E808-4093-93DF-CB4C248E6515}">
      <dsp:nvSpPr>
        <dsp:cNvPr id="0" name=""/>
        <dsp:cNvSpPr/>
      </dsp:nvSpPr>
      <dsp:spPr>
        <a:xfrm rot="240000">
          <a:off x="2293466" y="1789554"/>
          <a:ext cx="1545133" cy="719874"/>
        </a:xfrm>
        <a:prstGeom prst="roundRect">
          <a:avLst/>
        </a:prstGeom>
        <a:solidFill>
          <a:schemeClr val="accent1">
            <a:hueOff val="0"/>
            <a:satOff val="0"/>
            <a:lumOff val="0"/>
            <a:alphaOff val="0"/>
          </a:schemeClr>
        </a:solidFill>
        <a:ln w="19050" cap="rnd" cmpd="sng" algn="ctr">
          <a:no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Rule base algorithms</a:t>
          </a:r>
        </a:p>
      </dsp:txBody>
      <dsp:txXfrm>
        <a:off x="2328607" y="1824695"/>
        <a:ext cx="1474851" cy="6495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AF3E1-4040-4D29-9663-E166FDB370AB}">
      <dsp:nvSpPr>
        <dsp:cNvPr id="0" name=""/>
        <dsp:cNvSpPr/>
      </dsp:nvSpPr>
      <dsp:spPr>
        <a:xfrm>
          <a:off x="6049" y="340261"/>
          <a:ext cx="1364962" cy="785512"/>
        </a:xfrm>
        <a:prstGeom prst="roundRect">
          <a:avLst>
            <a:gd name="adj" fmla="val 10000"/>
          </a:avLst>
        </a:prstGeom>
        <a:solidFill>
          <a:schemeClr val="accent5"/>
        </a:solidFill>
        <a:ln w="19050" cap="rnd"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KYC check</a:t>
          </a:r>
        </a:p>
      </dsp:txBody>
      <dsp:txXfrm>
        <a:off x="6049" y="340261"/>
        <a:ext cx="1364962" cy="523674"/>
      </dsp:txXfrm>
    </dsp:sp>
    <dsp:sp modelId="{DD168742-D6B7-4ADC-93D5-8625663148F9}">
      <dsp:nvSpPr>
        <dsp:cNvPr id="0" name=""/>
        <dsp:cNvSpPr/>
      </dsp:nvSpPr>
      <dsp:spPr>
        <a:xfrm>
          <a:off x="285620" y="863935"/>
          <a:ext cx="1364962" cy="2425500"/>
        </a:xfrm>
        <a:prstGeom prst="roundRect">
          <a:avLst>
            <a:gd name="adj" fmla="val 10000"/>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latin typeface="Times New Roman" panose="02020603050405020304" pitchFamily="18" charset="0"/>
              <a:cs typeface="Times New Roman" panose="02020603050405020304" pitchFamily="18" charset="0"/>
            </a:rPr>
            <a:t>Enhanced data verification</a:t>
          </a:r>
        </a:p>
        <a:p>
          <a:pPr marL="114300" lvl="1" indent="-114300" algn="l" defTabSz="666750">
            <a:lnSpc>
              <a:spcPct val="90000"/>
            </a:lnSpc>
            <a:spcBef>
              <a:spcPct val="0"/>
            </a:spcBef>
            <a:spcAft>
              <a:spcPct val="15000"/>
            </a:spcAft>
            <a:buChar char="•"/>
          </a:pPr>
          <a:r>
            <a:rPr lang="en-US" sz="1500" kern="1200" dirty="0">
              <a:latin typeface="Times New Roman" panose="02020603050405020304" pitchFamily="18" charset="0"/>
              <a:cs typeface="Times New Roman" panose="02020603050405020304" pitchFamily="18" charset="0"/>
            </a:rPr>
            <a:t>Improved compliance</a:t>
          </a:r>
        </a:p>
        <a:p>
          <a:pPr marL="114300" lvl="1" indent="-114300" algn="l" defTabSz="666750">
            <a:lnSpc>
              <a:spcPct val="90000"/>
            </a:lnSpc>
            <a:spcBef>
              <a:spcPct val="0"/>
            </a:spcBef>
            <a:spcAft>
              <a:spcPct val="15000"/>
            </a:spcAft>
            <a:buChar char="•"/>
          </a:pPr>
          <a:r>
            <a:rPr lang="en-US" sz="1500" kern="1200" dirty="0">
              <a:latin typeface="Times New Roman" panose="02020603050405020304" pitchFamily="18" charset="0"/>
              <a:cs typeface="Times New Roman" panose="02020603050405020304" pitchFamily="18" charset="0"/>
            </a:rPr>
            <a:t>Faster onboarding</a:t>
          </a:r>
        </a:p>
      </dsp:txBody>
      <dsp:txXfrm>
        <a:off x="325598" y="903913"/>
        <a:ext cx="1285006" cy="2345544"/>
      </dsp:txXfrm>
    </dsp:sp>
    <dsp:sp modelId="{C83B503A-C255-4BA8-AA5F-ABC8A35F5E31}">
      <dsp:nvSpPr>
        <dsp:cNvPr id="0" name=""/>
        <dsp:cNvSpPr/>
      </dsp:nvSpPr>
      <dsp:spPr>
        <a:xfrm>
          <a:off x="1577934" y="432180"/>
          <a:ext cx="438677" cy="3398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latin typeface="Times New Roman" panose="02020603050405020304" pitchFamily="18" charset="0"/>
            <a:cs typeface="Times New Roman" panose="02020603050405020304" pitchFamily="18" charset="0"/>
          </a:endParaRPr>
        </a:p>
      </dsp:txBody>
      <dsp:txXfrm>
        <a:off x="1577934" y="500147"/>
        <a:ext cx="336726" cy="203902"/>
      </dsp:txXfrm>
    </dsp:sp>
    <dsp:sp modelId="{51031CE3-B4A7-4AEC-A669-DFC16D3BAF6A}">
      <dsp:nvSpPr>
        <dsp:cNvPr id="0" name=""/>
        <dsp:cNvSpPr/>
      </dsp:nvSpPr>
      <dsp:spPr>
        <a:xfrm>
          <a:off x="2198704" y="340261"/>
          <a:ext cx="1364962" cy="785512"/>
        </a:xfrm>
        <a:prstGeom prst="roundRect">
          <a:avLst>
            <a:gd name="adj" fmla="val 10000"/>
          </a:avLst>
        </a:prstGeom>
        <a:solidFill>
          <a:srgbClr val="DD9D31"/>
        </a:solidFill>
        <a:ln w="19050" cap="rnd" cmpd="sng" algn="ctr">
          <a:solidFill>
            <a:prstClr val="white">
              <a:hueOff val="0"/>
              <a:satOff val="0"/>
              <a:lumOff val="0"/>
              <a:alphaOff val="0"/>
            </a:prst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solidFill>
                <a:prstClr val="white"/>
              </a:solidFill>
              <a:latin typeface="Times New Roman" panose="02020603050405020304" pitchFamily="18" charset="0"/>
              <a:ea typeface="+mn-ea"/>
              <a:cs typeface="Times New Roman" panose="02020603050405020304" pitchFamily="18" charset="0"/>
            </a:rPr>
            <a:t>Fraud Detection</a:t>
          </a:r>
        </a:p>
      </dsp:txBody>
      <dsp:txXfrm>
        <a:off x="2198704" y="340261"/>
        <a:ext cx="1364962" cy="523674"/>
      </dsp:txXfrm>
    </dsp:sp>
    <dsp:sp modelId="{4CB82FFE-4915-41EA-A2AB-E2F6692F3936}">
      <dsp:nvSpPr>
        <dsp:cNvPr id="0" name=""/>
        <dsp:cNvSpPr/>
      </dsp:nvSpPr>
      <dsp:spPr>
        <a:xfrm>
          <a:off x="2478275" y="863935"/>
          <a:ext cx="1364962" cy="2425500"/>
        </a:xfrm>
        <a:prstGeom prst="roundRect">
          <a:avLst>
            <a:gd name="adj" fmla="val 10000"/>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Automated fraud screening</a:t>
          </a:r>
        </a:p>
      </dsp:txBody>
      <dsp:txXfrm>
        <a:off x="2518253" y="903913"/>
        <a:ext cx="1285006" cy="2345544"/>
      </dsp:txXfrm>
    </dsp:sp>
    <dsp:sp modelId="{5F5E9FF0-2518-4CA2-9ECD-8FD879749F76}">
      <dsp:nvSpPr>
        <dsp:cNvPr id="0" name=""/>
        <dsp:cNvSpPr/>
      </dsp:nvSpPr>
      <dsp:spPr>
        <a:xfrm>
          <a:off x="3770590" y="432180"/>
          <a:ext cx="438677" cy="3398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770590" y="500147"/>
        <a:ext cx="336726" cy="203902"/>
      </dsp:txXfrm>
    </dsp:sp>
    <dsp:sp modelId="{A4397A18-BB37-493F-BFDD-4D5582648BDC}">
      <dsp:nvSpPr>
        <dsp:cNvPr id="0" name=""/>
        <dsp:cNvSpPr/>
      </dsp:nvSpPr>
      <dsp:spPr>
        <a:xfrm>
          <a:off x="4391360" y="340261"/>
          <a:ext cx="1364962" cy="785512"/>
        </a:xfrm>
        <a:prstGeom prst="roundRect">
          <a:avLst>
            <a:gd name="adj" fmla="val 10000"/>
          </a:avLst>
        </a:prstGeom>
        <a:solidFill>
          <a:srgbClr val="DD9D31"/>
        </a:solidFill>
        <a:ln w="19050" cap="rnd" cmpd="sng" algn="ctr">
          <a:solidFill>
            <a:prstClr val="white">
              <a:hueOff val="0"/>
              <a:satOff val="0"/>
              <a:lumOff val="0"/>
              <a:alphaOff val="0"/>
            </a:prst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solidFill>
                <a:prstClr val="white"/>
              </a:solidFill>
              <a:latin typeface="Times New Roman" panose="02020603050405020304" pitchFamily="18" charset="0"/>
              <a:ea typeface="+mn-ea"/>
              <a:cs typeface="Times New Roman" panose="02020603050405020304" pitchFamily="18" charset="0"/>
            </a:rPr>
            <a:t>Credit policy check</a:t>
          </a:r>
          <a:endParaRPr lang="en-US" sz="1400" kern="1200" dirty="0">
            <a:latin typeface="Times New Roman" panose="02020603050405020304" pitchFamily="18" charset="0"/>
            <a:cs typeface="Times New Roman" panose="02020603050405020304" pitchFamily="18" charset="0"/>
          </a:endParaRPr>
        </a:p>
      </dsp:txBody>
      <dsp:txXfrm>
        <a:off x="4391360" y="340261"/>
        <a:ext cx="1364962" cy="523674"/>
      </dsp:txXfrm>
    </dsp:sp>
    <dsp:sp modelId="{DE3EE04A-BEA2-4353-BBA5-EE449F4EF972}">
      <dsp:nvSpPr>
        <dsp:cNvPr id="0" name=""/>
        <dsp:cNvSpPr/>
      </dsp:nvSpPr>
      <dsp:spPr>
        <a:xfrm>
          <a:off x="4670930" y="863935"/>
          <a:ext cx="1364962" cy="2425500"/>
        </a:xfrm>
        <a:prstGeom prst="roundRect">
          <a:avLst>
            <a:gd name="adj" fmla="val 10000"/>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Bureau score cut-off</a:t>
          </a:r>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customer</a:t>
          </a:r>
        </a:p>
      </dsp:txBody>
      <dsp:txXfrm>
        <a:off x="4710908" y="903913"/>
        <a:ext cx="1285006" cy="2345544"/>
      </dsp:txXfrm>
    </dsp:sp>
    <dsp:sp modelId="{AEBC2059-64A5-45DA-9D28-69E71395D633}">
      <dsp:nvSpPr>
        <dsp:cNvPr id="0" name=""/>
        <dsp:cNvSpPr/>
      </dsp:nvSpPr>
      <dsp:spPr>
        <a:xfrm>
          <a:off x="5963245" y="432180"/>
          <a:ext cx="438677" cy="3398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963245" y="500147"/>
        <a:ext cx="336726" cy="203902"/>
      </dsp:txXfrm>
    </dsp:sp>
    <dsp:sp modelId="{0121E8CC-4381-451B-A659-EBD2A87D4336}">
      <dsp:nvSpPr>
        <dsp:cNvPr id="0" name=""/>
        <dsp:cNvSpPr/>
      </dsp:nvSpPr>
      <dsp:spPr>
        <a:xfrm>
          <a:off x="6584015" y="340261"/>
          <a:ext cx="1364962" cy="785512"/>
        </a:xfrm>
        <a:prstGeom prst="roundRect">
          <a:avLst>
            <a:gd name="adj" fmla="val 10000"/>
          </a:avLst>
        </a:prstGeom>
        <a:solidFill>
          <a:srgbClr val="DD9D31"/>
        </a:solidFill>
        <a:ln w="19050" cap="rnd" cmpd="sng" algn="ctr">
          <a:solidFill>
            <a:prstClr val="white">
              <a:hueOff val="0"/>
              <a:satOff val="0"/>
              <a:lumOff val="0"/>
              <a:alphaOff val="0"/>
            </a:prst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solidFill>
                <a:prstClr val="white"/>
              </a:solidFill>
              <a:latin typeface="Times New Roman" panose="02020603050405020304" pitchFamily="18" charset="0"/>
              <a:ea typeface="+mn-ea"/>
              <a:cs typeface="Times New Roman" panose="02020603050405020304" pitchFamily="18" charset="0"/>
            </a:rPr>
            <a:t>Credit Decisioning</a:t>
          </a:r>
        </a:p>
      </dsp:txBody>
      <dsp:txXfrm>
        <a:off x="6584015" y="340261"/>
        <a:ext cx="1364962" cy="523674"/>
      </dsp:txXfrm>
    </dsp:sp>
    <dsp:sp modelId="{34294AA9-8F77-4780-B44B-A120BB7D31DE}">
      <dsp:nvSpPr>
        <dsp:cNvPr id="0" name=""/>
        <dsp:cNvSpPr/>
      </dsp:nvSpPr>
      <dsp:spPr>
        <a:xfrm>
          <a:off x="6863586" y="863935"/>
          <a:ext cx="1364962" cy="2425500"/>
        </a:xfrm>
        <a:prstGeom prst="roundRect">
          <a:avLst>
            <a:gd name="adj" fmla="val 10000"/>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Advance </a:t>
          </a:r>
          <a:r>
            <a:rPr lang="en-US" sz="1400" kern="1200" dirty="0" err="1">
              <a:latin typeface="Times New Roman" panose="02020603050405020304" pitchFamily="18" charset="0"/>
              <a:cs typeface="Times New Roman" panose="02020603050405020304" pitchFamily="18" charset="0"/>
            </a:rPr>
            <a:t>algoritm</a:t>
          </a:r>
          <a:r>
            <a:rPr lang="en-US" sz="1400" kern="1200" dirty="0">
              <a:latin typeface="Times New Roman" panose="02020603050405020304" pitchFamily="18" charset="0"/>
              <a:cs typeface="Times New Roman" panose="02020603050405020304" pitchFamily="18" charset="0"/>
            </a:rPr>
            <a:t> models</a:t>
          </a:r>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Accurate risk assessment</a:t>
          </a:r>
        </a:p>
        <a:p>
          <a:pPr marL="114300" lvl="1" indent="-114300" algn="l" defTabSz="622300">
            <a:lnSpc>
              <a:spcPct val="90000"/>
            </a:lnSpc>
            <a:spcBef>
              <a:spcPct val="0"/>
            </a:spcBef>
            <a:spcAft>
              <a:spcPct val="15000"/>
            </a:spcAft>
            <a:buChar char="•"/>
          </a:pPr>
          <a:endParaRPr lang="en-US" sz="1400" kern="1200" dirty="0">
            <a:latin typeface="Times New Roman" panose="02020603050405020304" pitchFamily="18" charset="0"/>
            <a:cs typeface="Times New Roman" panose="02020603050405020304" pitchFamily="18" charset="0"/>
          </a:endParaRPr>
        </a:p>
      </dsp:txBody>
      <dsp:txXfrm>
        <a:off x="6903564" y="903913"/>
        <a:ext cx="1285006" cy="2345544"/>
      </dsp:txXfrm>
    </dsp:sp>
    <dsp:sp modelId="{4283F01C-0E4C-4A09-9854-6BAA4973F896}">
      <dsp:nvSpPr>
        <dsp:cNvPr id="0" name=""/>
        <dsp:cNvSpPr/>
      </dsp:nvSpPr>
      <dsp:spPr>
        <a:xfrm>
          <a:off x="8155900" y="432180"/>
          <a:ext cx="438677" cy="3398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latin typeface="Times New Roman" panose="02020603050405020304" pitchFamily="18" charset="0"/>
            <a:cs typeface="Times New Roman" panose="02020603050405020304" pitchFamily="18" charset="0"/>
          </a:endParaRPr>
        </a:p>
      </dsp:txBody>
      <dsp:txXfrm>
        <a:off x="8155900" y="500147"/>
        <a:ext cx="336726" cy="203902"/>
      </dsp:txXfrm>
    </dsp:sp>
    <dsp:sp modelId="{A16618BB-2603-482D-8EB3-8D9D42666EE0}">
      <dsp:nvSpPr>
        <dsp:cNvPr id="0" name=""/>
        <dsp:cNvSpPr/>
      </dsp:nvSpPr>
      <dsp:spPr>
        <a:xfrm>
          <a:off x="8776670" y="340261"/>
          <a:ext cx="1364962" cy="785512"/>
        </a:xfrm>
        <a:prstGeom prst="roundRect">
          <a:avLst>
            <a:gd name="adj" fmla="val 10000"/>
          </a:avLst>
        </a:prstGeom>
        <a:solidFill>
          <a:srgbClr val="DD9D31"/>
        </a:solidFill>
        <a:ln w="19050" cap="rnd" cmpd="sng" algn="ctr">
          <a:solidFill>
            <a:prstClr val="white">
              <a:hueOff val="0"/>
              <a:satOff val="0"/>
              <a:lumOff val="0"/>
              <a:alphaOff val="0"/>
            </a:prst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solidFill>
                <a:prstClr val="white"/>
              </a:solidFill>
              <a:latin typeface="Times New Roman" panose="02020603050405020304" pitchFamily="18" charset="0"/>
              <a:ea typeface="+mn-ea"/>
              <a:cs typeface="Times New Roman" panose="02020603050405020304" pitchFamily="18" charset="0"/>
            </a:rPr>
            <a:t>Affordability check</a:t>
          </a:r>
        </a:p>
      </dsp:txBody>
      <dsp:txXfrm>
        <a:off x="8776670" y="340261"/>
        <a:ext cx="1364962" cy="523674"/>
      </dsp:txXfrm>
    </dsp:sp>
    <dsp:sp modelId="{EB558CDD-2AAE-4CE6-AA54-12D43260A645}">
      <dsp:nvSpPr>
        <dsp:cNvPr id="0" name=""/>
        <dsp:cNvSpPr/>
      </dsp:nvSpPr>
      <dsp:spPr>
        <a:xfrm>
          <a:off x="9056241" y="863935"/>
          <a:ext cx="1364962" cy="2425500"/>
        </a:xfrm>
        <a:prstGeom prst="roundRect">
          <a:avLst>
            <a:gd name="adj" fmla="val 10000"/>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Income prediction</a:t>
          </a:r>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Estimating existing liabilities</a:t>
          </a:r>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Advance Gen AI algorithms</a:t>
          </a:r>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Optimize lending offers</a:t>
          </a:r>
        </a:p>
      </dsp:txBody>
      <dsp:txXfrm>
        <a:off x="9096219" y="903913"/>
        <a:ext cx="1285006" cy="23455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9C840-3163-4F7D-9367-DA18DEED7715}">
      <dsp:nvSpPr>
        <dsp:cNvPr id="0" name=""/>
        <dsp:cNvSpPr/>
      </dsp:nvSpPr>
      <dsp:spPr>
        <a:xfrm>
          <a:off x="10177" y="0"/>
          <a:ext cx="1576802" cy="40190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90%</a:t>
          </a:r>
        </a:p>
      </dsp:txBody>
      <dsp:txXfrm>
        <a:off x="21948" y="11771"/>
        <a:ext cx="1553260" cy="378359"/>
      </dsp:txXfrm>
    </dsp:sp>
    <dsp:sp modelId="{7EF34B55-8FBD-4E3B-B284-9672E5D8A5CA}">
      <dsp:nvSpPr>
        <dsp:cNvPr id="0" name=""/>
        <dsp:cNvSpPr/>
      </dsp:nvSpPr>
      <dsp:spPr>
        <a:xfrm>
          <a:off x="1744660" y="5426"/>
          <a:ext cx="334282" cy="3910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744660" y="83635"/>
        <a:ext cx="233997" cy="234629"/>
      </dsp:txXfrm>
    </dsp:sp>
    <dsp:sp modelId="{AE77500D-9D45-40AC-8F4C-0C8478B1EDB2}">
      <dsp:nvSpPr>
        <dsp:cNvPr id="0" name=""/>
        <dsp:cNvSpPr/>
      </dsp:nvSpPr>
      <dsp:spPr>
        <a:xfrm>
          <a:off x="2217701" y="-19857"/>
          <a:ext cx="1576802" cy="44161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86%</a:t>
          </a:r>
        </a:p>
      </dsp:txBody>
      <dsp:txXfrm>
        <a:off x="2230635" y="-6923"/>
        <a:ext cx="1550934" cy="415747"/>
      </dsp:txXfrm>
    </dsp:sp>
    <dsp:sp modelId="{1B01A9E3-8C88-4AC1-989A-10EA640E5F96}">
      <dsp:nvSpPr>
        <dsp:cNvPr id="0" name=""/>
        <dsp:cNvSpPr/>
      </dsp:nvSpPr>
      <dsp:spPr>
        <a:xfrm>
          <a:off x="3952184" y="5426"/>
          <a:ext cx="334282" cy="3910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952184" y="83635"/>
        <a:ext cx="233997" cy="234629"/>
      </dsp:txXfrm>
    </dsp:sp>
    <dsp:sp modelId="{AADAFE3C-64EE-4C3E-AE0E-4696331B6F95}">
      <dsp:nvSpPr>
        <dsp:cNvPr id="0" name=""/>
        <dsp:cNvSpPr/>
      </dsp:nvSpPr>
      <dsp:spPr>
        <a:xfrm>
          <a:off x="4425225" y="-19857"/>
          <a:ext cx="1576802" cy="44161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81%</a:t>
          </a:r>
        </a:p>
      </dsp:txBody>
      <dsp:txXfrm>
        <a:off x="4438159" y="-6923"/>
        <a:ext cx="1550934" cy="415747"/>
      </dsp:txXfrm>
    </dsp:sp>
    <dsp:sp modelId="{A5BF47E2-30C6-4E79-990B-BA56400A078C}">
      <dsp:nvSpPr>
        <dsp:cNvPr id="0" name=""/>
        <dsp:cNvSpPr/>
      </dsp:nvSpPr>
      <dsp:spPr>
        <a:xfrm>
          <a:off x="6159708" y="5426"/>
          <a:ext cx="334282" cy="3910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159708" y="83635"/>
        <a:ext cx="233997" cy="234629"/>
      </dsp:txXfrm>
    </dsp:sp>
    <dsp:sp modelId="{403CB83E-D6EE-4619-BEBC-944C84D788AF}">
      <dsp:nvSpPr>
        <dsp:cNvPr id="0" name=""/>
        <dsp:cNvSpPr/>
      </dsp:nvSpPr>
      <dsp:spPr>
        <a:xfrm>
          <a:off x="6632748" y="-19857"/>
          <a:ext cx="1576802" cy="44161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41%</a:t>
          </a:r>
        </a:p>
      </dsp:txBody>
      <dsp:txXfrm>
        <a:off x="6645682" y="-6923"/>
        <a:ext cx="1550934" cy="415747"/>
      </dsp:txXfrm>
    </dsp:sp>
    <dsp:sp modelId="{2814D7BA-EE36-455A-A5E5-C359FDF1B502}">
      <dsp:nvSpPr>
        <dsp:cNvPr id="0" name=""/>
        <dsp:cNvSpPr/>
      </dsp:nvSpPr>
      <dsp:spPr>
        <a:xfrm>
          <a:off x="8367231" y="5426"/>
          <a:ext cx="334282" cy="3910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367231" y="83635"/>
        <a:ext cx="233997" cy="234629"/>
      </dsp:txXfrm>
    </dsp:sp>
    <dsp:sp modelId="{C6D1727E-C9D7-4765-BA3F-3276DA8803A8}">
      <dsp:nvSpPr>
        <dsp:cNvPr id="0" name=""/>
        <dsp:cNvSpPr/>
      </dsp:nvSpPr>
      <dsp:spPr>
        <a:xfrm>
          <a:off x="8840272" y="-19857"/>
          <a:ext cx="1576802" cy="44161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38%</a:t>
          </a:r>
        </a:p>
      </dsp:txBody>
      <dsp:txXfrm>
        <a:off x="8853206" y="-6923"/>
        <a:ext cx="1550934" cy="4157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BB0499-BCEC-4342-8EB1-7AEFE8DC5129}">
      <dsp:nvSpPr>
        <dsp:cNvPr id="0" name=""/>
        <dsp:cNvSpPr/>
      </dsp:nvSpPr>
      <dsp:spPr>
        <a:xfrm rot="5400000">
          <a:off x="919416" y="907768"/>
          <a:ext cx="790017" cy="899407"/>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E03ED0-BDBA-46D5-867E-10411DEEE641}">
      <dsp:nvSpPr>
        <dsp:cNvPr id="0" name=""/>
        <dsp:cNvSpPr/>
      </dsp:nvSpPr>
      <dsp:spPr>
        <a:xfrm>
          <a:off x="710109" y="32018"/>
          <a:ext cx="1329924" cy="930904"/>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Business Value</a:t>
          </a:r>
        </a:p>
      </dsp:txBody>
      <dsp:txXfrm>
        <a:off x="755560" y="77469"/>
        <a:ext cx="1239022" cy="840002"/>
      </dsp:txXfrm>
    </dsp:sp>
    <dsp:sp modelId="{6DB5CAAF-D680-48F0-84AC-54D49965D652}">
      <dsp:nvSpPr>
        <dsp:cNvPr id="0" name=""/>
        <dsp:cNvSpPr/>
      </dsp:nvSpPr>
      <dsp:spPr>
        <a:xfrm>
          <a:off x="2040034" y="120801"/>
          <a:ext cx="967260" cy="752397"/>
        </a:xfrm>
        <a:prstGeom prst="rect">
          <a:avLst/>
        </a:prstGeom>
        <a:noFill/>
        <a:ln>
          <a:noFill/>
        </a:ln>
        <a:effectLst/>
      </dsp:spPr>
      <dsp:style>
        <a:lnRef idx="0">
          <a:scrgbClr r="0" g="0" b="0"/>
        </a:lnRef>
        <a:fillRef idx="0">
          <a:scrgbClr r="0" g="0" b="0"/>
        </a:fillRef>
        <a:effectRef idx="0">
          <a:scrgbClr r="0" g="0" b="0"/>
        </a:effectRef>
        <a:fontRef idx="minor"/>
      </dsp:style>
    </dsp:sp>
    <dsp:sp modelId="{37CF63D3-0B8D-46A0-A981-39F22CDE8ACD}">
      <dsp:nvSpPr>
        <dsp:cNvPr id="0" name=""/>
        <dsp:cNvSpPr/>
      </dsp:nvSpPr>
      <dsp:spPr>
        <a:xfrm rot="5400000">
          <a:off x="2022065" y="1953481"/>
          <a:ext cx="790017" cy="899407"/>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E28BEE-1D6D-412A-BC21-FA92FFE91F29}">
      <dsp:nvSpPr>
        <dsp:cNvPr id="0" name=""/>
        <dsp:cNvSpPr/>
      </dsp:nvSpPr>
      <dsp:spPr>
        <a:xfrm>
          <a:off x="1812758" y="1077730"/>
          <a:ext cx="1329924" cy="930904"/>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Innovation</a:t>
          </a:r>
        </a:p>
      </dsp:txBody>
      <dsp:txXfrm>
        <a:off x="1858209" y="1123181"/>
        <a:ext cx="1239022" cy="840002"/>
      </dsp:txXfrm>
    </dsp:sp>
    <dsp:sp modelId="{BC88342A-E7A9-4005-83B0-51DE90DE520C}">
      <dsp:nvSpPr>
        <dsp:cNvPr id="0" name=""/>
        <dsp:cNvSpPr/>
      </dsp:nvSpPr>
      <dsp:spPr>
        <a:xfrm>
          <a:off x="3142683" y="1166513"/>
          <a:ext cx="967260" cy="752397"/>
        </a:xfrm>
        <a:prstGeom prst="rect">
          <a:avLst/>
        </a:prstGeom>
        <a:noFill/>
        <a:ln>
          <a:noFill/>
        </a:ln>
        <a:effectLst/>
      </dsp:spPr>
      <dsp:style>
        <a:lnRef idx="0">
          <a:scrgbClr r="0" g="0" b="0"/>
        </a:lnRef>
        <a:fillRef idx="0">
          <a:scrgbClr r="0" g="0" b="0"/>
        </a:fillRef>
        <a:effectRef idx="0">
          <a:scrgbClr r="0" g="0" b="0"/>
        </a:effectRef>
        <a:fontRef idx="minor"/>
      </dsp:style>
    </dsp:sp>
    <dsp:sp modelId="{99DF013B-D298-42EC-968C-6760BD0FB6CB}">
      <dsp:nvSpPr>
        <dsp:cNvPr id="0" name=""/>
        <dsp:cNvSpPr/>
      </dsp:nvSpPr>
      <dsp:spPr>
        <a:xfrm rot="5400000">
          <a:off x="3124714" y="2999193"/>
          <a:ext cx="790017" cy="899407"/>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7A1CD2-0877-4200-A664-8F5D6E11ECFE}">
      <dsp:nvSpPr>
        <dsp:cNvPr id="0" name=""/>
        <dsp:cNvSpPr/>
      </dsp:nvSpPr>
      <dsp:spPr>
        <a:xfrm>
          <a:off x="2915407" y="2123443"/>
          <a:ext cx="1329924" cy="930904"/>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Ability to implement</a:t>
          </a:r>
        </a:p>
      </dsp:txBody>
      <dsp:txXfrm>
        <a:off x="2960858" y="2168894"/>
        <a:ext cx="1239022" cy="840002"/>
      </dsp:txXfrm>
    </dsp:sp>
    <dsp:sp modelId="{568AE931-407B-46EB-AF9C-283C52F1217A}">
      <dsp:nvSpPr>
        <dsp:cNvPr id="0" name=""/>
        <dsp:cNvSpPr/>
      </dsp:nvSpPr>
      <dsp:spPr>
        <a:xfrm>
          <a:off x="4245332" y="2212226"/>
          <a:ext cx="967260" cy="752397"/>
        </a:xfrm>
        <a:prstGeom prst="rect">
          <a:avLst/>
        </a:prstGeom>
        <a:noFill/>
        <a:ln>
          <a:noFill/>
        </a:ln>
        <a:effectLst/>
      </dsp:spPr>
      <dsp:style>
        <a:lnRef idx="0">
          <a:scrgbClr r="0" g="0" b="0"/>
        </a:lnRef>
        <a:fillRef idx="0">
          <a:scrgbClr r="0" g="0" b="0"/>
        </a:fillRef>
        <a:effectRef idx="0">
          <a:scrgbClr r="0" g="0" b="0"/>
        </a:effectRef>
        <a:fontRef idx="minor"/>
      </dsp:style>
    </dsp:sp>
    <dsp:sp modelId="{8FFFF973-6F95-4B0C-A086-8089D08416F1}">
      <dsp:nvSpPr>
        <dsp:cNvPr id="0" name=""/>
        <dsp:cNvSpPr/>
      </dsp:nvSpPr>
      <dsp:spPr>
        <a:xfrm rot="5400000">
          <a:off x="4227362" y="4044906"/>
          <a:ext cx="790017" cy="899407"/>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7ACF82-D2D5-42D3-A17E-96079E7F4DF3}">
      <dsp:nvSpPr>
        <dsp:cNvPr id="0" name=""/>
        <dsp:cNvSpPr/>
      </dsp:nvSpPr>
      <dsp:spPr>
        <a:xfrm>
          <a:off x="4018056" y="3169155"/>
          <a:ext cx="1329924" cy="930904"/>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Colleague Enabling</a:t>
          </a:r>
        </a:p>
      </dsp:txBody>
      <dsp:txXfrm>
        <a:off x="4063507" y="3214606"/>
        <a:ext cx="1239022" cy="840002"/>
      </dsp:txXfrm>
    </dsp:sp>
    <dsp:sp modelId="{8617F965-3267-44B6-8589-197AE1D341F6}">
      <dsp:nvSpPr>
        <dsp:cNvPr id="0" name=""/>
        <dsp:cNvSpPr/>
      </dsp:nvSpPr>
      <dsp:spPr>
        <a:xfrm>
          <a:off x="5347980" y="3257938"/>
          <a:ext cx="967260" cy="752397"/>
        </a:xfrm>
        <a:prstGeom prst="rect">
          <a:avLst/>
        </a:prstGeom>
        <a:noFill/>
        <a:ln>
          <a:noFill/>
        </a:ln>
        <a:effectLst/>
      </dsp:spPr>
      <dsp:style>
        <a:lnRef idx="0">
          <a:scrgbClr r="0" g="0" b="0"/>
        </a:lnRef>
        <a:fillRef idx="0">
          <a:scrgbClr r="0" g="0" b="0"/>
        </a:fillRef>
        <a:effectRef idx="0">
          <a:scrgbClr r="0" g="0" b="0"/>
        </a:effectRef>
        <a:fontRef idx="minor"/>
      </dsp:style>
    </dsp:sp>
    <dsp:sp modelId="{0F6C488E-69A5-4FF2-93AF-C0CDDF36CB1F}">
      <dsp:nvSpPr>
        <dsp:cNvPr id="0" name=""/>
        <dsp:cNvSpPr/>
      </dsp:nvSpPr>
      <dsp:spPr>
        <a:xfrm>
          <a:off x="5120705" y="4214868"/>
          <a:ext cx="1329924" cy="930904"/>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Risk and Control</a:t>
          </a:r>
        </a:p>
      </dsp:txBody>
      <dsp:txXfrm>
        <a:off x="5166156" y="4260319"/>
        <a:ext cx="1239022" cy="840002"/>
      </dsp:txXfrm>
    </dsp:sp>
    <dsp:sp modelId="{66734BC7-2202-44AF-8A3A-FF33710C25F1}">
      <dsp:nvSpPr>
        <dsp:cNvPr id="0" name=""/>
        <dsp:cNvSpPr/>
      </dsp:nvSpPr>
      <dsp:spPr>
        <a:xfrm>
          <a:off x="6450629" y="4303651"/>
          <a:ext cx="967260" cy="752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endParaRPr lang="en-US" sz="1600" kern="1200" dirty="0">
            <a:latin typeface="Times New Roman" panose="02020603050405020304" pitchFamily="18" charset="0"/>
            <a:cs typeface="Times New Roman" panose="02020603050405020304" pitchFamily="18" charset="0"/>
          </a:endParaRPr>
        </a:p>
      </dsp:txBody>
      <dsp:txXfrm>
        <a:off x="6450629" y="4303651"/>
        <a:ext cx="967260" cy="752397"/>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968187-AB63-4DA0-B62C-A21348D92001}" type="datetimeFigureOut">
              <a:rPr lang="en-US" smtClean="0"/>
              <a:t>11/14/2024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4C15D-2B0B-4294-AE0B-2A56501D32BD}" type="slidenum">
              <a:rPr lang="en-US" smtClean="0"/>
              <a:t>‹#›</a:t>
            </a:fld>
            <a:endParaRPr lang="en-US"/>
          </a:p>
        </p:txBody>
      </p:sp>
    </p:spTree>
    <p:extLst>
      <p:ext uri="{BB962C8B-B14F-4D97-AF65-F5344CB8AC3E}">
        <p14:creationId xmlns:p14="http://schemas.microsoft.com/office/powerpoint/2010/main" val="90105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E4C15D-2B0B-4294-AE0B-2A56501D32BD}" type="slidenum">
              <a:rPr lang="en-US" smtClean="0"/>
              <a:t>4</a:t>
            </a:fld>
            <a:endParaRPr lang="en-US"/>
          </a:p>
        </p:txBody>
      </p:sp>
    </p:spTree>
    <p:extLst>
      <p:ext uri="{BB962C8B-B14F-4D97-AF65-F5344CB8AC3E}">
        <p14:creationId xmlns:p14="http://schemas.microsoft.com/office/powerpoint/2010/main" val="1760105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915BBB0-A891-426F-BB23-7CCB2909C7F5}" type="datetimeFigureOut">
              <a:rPr lang="en-US" smtClean="0"/>
              <a:t>11/14/2024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21068573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15BBB0-A891-426F-BB23-7CCB2909C7F5}"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2751884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5BBB0-A891-426F-BB23-7CCB2909C7F5}"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1393222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5BBB0-A891-426F-BB23-7CCB2909C7F5}"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3188583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5BBB0-A891-426F-BB23-7CCB2909C7F5}"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3573633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5BBB0-A891-426F-BB23-7CCB2909C7F5}"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2646484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5BBB0-A891-426F-BB23-7CCB2909C7F5}"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3709052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5BBB0-A891-426F-BB23-7CCB2909C7F5}"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D9879-3919-40F8-8F78-2BA44E38B428}"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27678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5BBB0-A891-426F-BB23-7CCB2909C7F5}"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4080821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5BBB0-A891-426F-BB23-7CCB2909C7F5}"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59860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5BBB0-A891-426F-BB23-7CCB2909C7F5}"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704149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15BBB0-A891-426F-BB23-7CCB2909C7F5}"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2262949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15BBB0-A891-426F-BB23-7CCB2909C7F5}" type="datetimeFigureOut">
              <a:rPr lang="en-US" smtClean="0"/>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812382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15BBB0-A891-426F-BB23-7CCB2909C7F5}" type="datetimeFigureOut">
              <a:rPr lang="en-US" smtClean="0"/>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276803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915BBB0-A891-426F-BB23-7CCB2909C7F5}" type="datetimeFigureOut">
              <a:rPr lang="en-US" smtClean="0"/>
              <a:t>11/14/2024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817054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15BBB0-A891-426F-BB23-7CCB2909C7F5}"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80568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15BBB0-A891-426F-BB23-7CCB2909C7F5}"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D9879-3919-40F8-8F78-2BA44E38B428}" type="slidenum">
              <a:rPr lang="en-US" smtClean="0"/>
              <a:t>‹#›</a:t>
            </a:fld>
            <a:endParaRPr lang="en-US"/>
          </a:p>
        </p:txBody>
      </p:sp>
    </p:spTree>
    <p:extLst>
      <p:ext uri="{BB962C8B-B14F-4D97-AF65-F5344CB8AC3E}">
        <p14:creationId xmlns:p14="http://schemas.microsoft.com/office/powerpoint/2010/main" val="3668989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15BBB0-A891-426F-BB23-7CCB2909C7F5}" type="datetimeFigureOut">
              <a:rPr lang="en-US" smtClean="0"/>
              <a:t>11/14/2024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1ED9879-3919-40F8-8F78-2BA44E38B428}" type="slidenum">
              <a:rPr lang="en-US" smtClean="0"/>
              <a:t>‹#›</a:t>
            </a:fld>
            <a:endParaRPr lang="en-US"/>
          </a:p>
        </p:txBody>
      </p:sp>
      <p:sp>
        <p:nvSpPr>
          <p:cNvPr id="8" name="TextBox 7">
            <a:extLst>
              <a:ext uri="{FF2B5EF4-FFF2-40B4-BE49-F238E27FC236}">
                <a16:creationId xmlns:a16="http://schemas.microsoft.com/office/drawing/2014/main" id="{4777AC3A-F466-E987-5F1D-2A5A213FA067}"/>
              </a:ext>
            </a:extLst>
          </p:cNvPr>
          <p:cNvSpPr txBox="1"/>
          <p:nvPr userDrawn="1">
            <p:extLst>
              <p:ext uri="{1162E1C5-73C7-4A58-AE30-91384D911F3F}">
                <p184:classification xmlns:p184="http://schemas.microsoft.com/office/powerpoint/2018/4/main" val="ftr"/>
              </p:ext>
            </p:extLst>
          </p:nvPr>
        </p:nvSpPr>
        <p:spPr>
          <a:xfrm>
            <a:off x="5584000" y="6515100"/>
            <a:ext cx="1052512"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Restricted - Internal</a:t>
            </a:r>
          </a:p>
        </p:txBody>
      </p:sp>
    </p:spTree>
    <p:extLst>
      <p:ext uri="{BB962C8B-B14F-4D97-AF65-F5344CB8AC3E}">
        <p14:creationId xmlns:p14="http://schemas.microsoft.com/office/powerpoint/2010/main" val="3349104881"/>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microsoft.com/office/2007/relationships/hdphoto" Target="../media/hdphoto1.wdp"/><Relationship Id="rId7" Type="http://schemas.openxmlformats.org/officeDocument/2006/relationships/diagramColors" Target="../diagrams/colors4.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microsoft.com/office/2007/relationships/hdphoto" Target="../media/hdphoto1.wdp"/><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44BA-4E1F-F477-A8F4-DFFC4FD679D8}"/>
              </a:ext>
            </a:extLst>
          </p:cNvPr>
          <p:cNvSpPr txBox="1"/>
          <p:nvPr/>
        </p:nvSpPr>
        <p:spPr>
          <a:xfrm>
            <a:off x="661284" y="2633203"/>
            <a:ext cx="10869432" cy="584775"/>
          </a:xfrm>
          <a:prstGeom prst="rect">
            <a:avLst/>
          </a:prstGeom>
          <a:noFill/>
        </p:spPr>
        <p:txBody>
          <a:bodyPr wrap="square" rtlCol="0">
            <a:spAutoFit/>
          </a:bodyPr>
          <a:lstStyle/>
          <a:p>
            <a:pPr algn="ctr"/>
            <a:r>
              <a:rPr lang="en-US" sz="3200" dirty="0" err="1">
                <a:latin typeface="Times New Roman" panose="02020603050405020304" pitchFamily="18" charset="0"/>
                <a:cs typeface="Times New Roman" panose="02020603050405020304" pitchFamily="18" charset="0"/>
              </a:rPr>
              <a:t>GenAI</a:t>
            </a:r>
            <a:r>
              <a:rPr lang="en-US" sz="3200" dirty="0">
                <a:latin typeface="Times New Roman" panose="02020603050405020304" pitchFamily="18" charset="0"/>
                <a:cs typeface="Times New Roman" panose="02020603050405020304" pitchFamily="18" charset="0"/>
              </a:rPr>
              <a:t> Hackathon Nov 2024</a:t>
            </a:r>
          </a:p>
        </p:txBody>
      </p:sp>
      <p:sp>
        <p:nvSpPr>
          <p:cNvPr id="14" name="TextBox 13">
            <a:extLst>
              <a:ext uri="{FF2B5EF4-FFF2-40B4-BE49-F238E27FC236}">
                <a16:creationId xmlns:a16="http://schemas.microsoft.com/office/drawing/2014/main" id="{D6DCFCE6-0970-28CD-3E47-E36DFAC23615}"/>
              </a:ext>
            </a:extLst>
          </p:cNvPr>
          <p:cNvSpPr txBox="1"/>
          <p:nvPr/>
        </p:nvSpPr>
        <p:spPr>
          <a:xfrm>
            <a:off x="1232453" y="3366808"/>
            <a:ext cx="9422295" cy="1200329"/>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Team : Data Dynamos</a:t>
            </a:r>
          </a:p>
          <a:p>
            <a:pPr algn="ct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14-Nov-2024</a:t>
            </a:r>
          </a:p>
        </p:txBody>
      </p:sp>
    </p:spTree>
    <p:extLst>
      <p:ext uri="{BB962C8B-B14F-4D97-AF65-F5344CB8AC3E}">
        <p14:creationId xmlns:p14="http://schemas.microsoft.com/office/powerpoint/2010/main" val="386192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078FE3-9C2F-8AE5-E889-336C03C5FA2F}"/>
              </a:ext>
            </a:extLst>
          </p:cNvPr>
          <p:cNvSpPr txBox="1"/>
          <p:nvPr/>
        </p:nvSpPr>
        <p:spPr>
          <a:xfrm>
            <a:off x="1305407" y="437322"/>
            <a:ext cx="5398936" cy="52322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Dobbi</a:t>
            </a:r>
            <a:r>
              <a:rPr lang="en-US" sz="2800" dirty="0">
                <a:latin typeface="Times New Roman" panose="02020603050405020304" pitchFamily="18" charset="0"/>
                <a:cs typeface="Times New Roman" panose="02020603050405020304" pitchFamily="18" charset="0"/>
              </a:rPr>
              <a:t> –Benefits</a:t>
            </a:r>
          </a:p>
        </p:txBody>
      </p:sp>
      <p:pic>
        <p:nvPicPr>
          <p:cNvPr id="4" name="Picture 3" descr="A logo of a robot&#10;&#10;Description automatically generated">
            <a:extLst>
              <a:ext uri="{FF2B5EF4-FFF2-40B4-BE49-F238E27FC236}">
                <a16:creationId xmlns:a16="http://schemas.microsoft.com/office/drawing/2014/main" id="{7438C244-5131-E3B1-F699-2CFF4B4EAB33}"/>
              </a:ext>
            </a:extLst>
          </p:cNvPr>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backgroundRemoval t="10000" b="90000" l="10000" r="90000">
                        <a14:foregroundMark x1="45260" y1="38594" x2="45260" y2="38594"/>
                        <a14:foregroundMark x1="46667" y1="38385" x2="46667" y2="38385"/>
                        <a14:foregroundMark x1="43646" y1="38281" x2="43646" y2="38281"/>
                        <a14:foregroundMark x1="53646" y1="38125" x2="53646" y2="38125"/>
                        <a14:foregroundMark x1="55260" y1="38281" x2="55260" y2="38281"/>
                        <a14:foregroundMark x1="56875" y1="38125" x2="56875" y2="38125"/>
                      </a14:backgroundRemoval>
                    </a14:imgEffect>
                  </a14:imgLayer>
                </a14:imgProps>
              </a:ext>
              <a:ext uri="{28A0092B-C50C-407E-A947-70E740481C1C}">
                <a14:useLocalDpi xmlns:a14="http://schemas.microsoft.com/office/drawing/2010/main" val="0"/>
              </a:ext>
            </a:extLst>
          </a:blip>
          <a:srcRect t="17391" b="29044"/>
          <a:stretch/>
        </p:blipFill>
        <p:spPr>
          <a:xfrm>
            <a:off x="0" y="287452"/>
            <a:ext cx="1536368" cy="822960"/>
          </a:xfrm>
          <a:prstGeom prst="rect">
            <a:avLst/>
          </a:prstGeom>
        </p:spPr>
      </p:pic>
      <p:graphicFrame>
        <p:nvGraphicFramePr>
          <p:cNvPr id="5" name="Diagram 4">
            <a:extLst>
              <a:ext uri="{FF2B5EF4-FFF2-40B4-BE49-F238E27FC236}">
                <a16:creationId xmlns:a16="http://schemas.microsoft.com/office/drawing/2014/main" id="{542366A3-1FDC-D69A-8490-BAF378B1B49B}"/>
              </a:ext>
            </a:extLst>
          </p:cNvPr>
          <p:cNvGraphicFramePr/>
          <p:nvPr>
            <p:extLst>
              <p:ext uri="{D42A27DB-BD31-4B8C-83A1-F6EECF244321}">
                <p14:modId xmlns:p14="http://schemas.microsoft.com/office/powerpoint/2010/main" val="3819312787"/>
              </p:ext>
            </p:extLst>
          </p:nvPr>
        </p:nvGraphicFramePr>
        <p:xfrm>
          <a:off x="433787" y="1260282"/>
          <a:ext cx="8128000" cy="51777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a:extLst>
              <a:ext uri="{FF2B5EF4-FFF2-40B4-BE49-F238E27FC236}">
                <a16:creationId xmlns:a16="http://schemas.microsoft.com/office/drawing/2014/main" id="{30F047D6-E70D-D659-1930-402A2576ED62}"/>
              </a:ext>
            </a:extLst>
          </p:cNvPr>
          <p:cNvSpPr txBox="1"/>
          <p:nvPr/>
        </p:nvSpPr>
        <p:spPr>
          <a:xfrm>
            <a:off x="2448166" y="1345215"/>
            <a:ext cx="4713402" cy="892552"/>
          </a:xfrm>
          <a:prstGeom prst="rect">
            <a:avLst/>
          </a:prstGeom>
          <a:noFill/>
        </p:spPr>
        <p:txBody>
          <a:bodyPr wrap="square" rtlCol="0">
            <a:spAutoFit/>
          </a:bodyPr>
          <a:lstStyle/>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Personalized financial services</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Enhanced customer service</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Reduced costs</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Personalized marketing and lead generation</a:t>
            </a:r>
          </a:p>
        </p:txBody>
      </p:sp>
      <p:sp>
        <p:nvSpPr>
          <p:cNvPr id="7" name="TextBox 6">
            <a:extLst>
              <a:ext uri="{FF2B5EF4-FFF2-40B4-BE49-F238E27FC236}">
                <a16:creationId xmlns:a16="http://schemas.microsoft.com/office/drawing/2014/main" id="{90A63DD3-0A61-62A9-BC47-1CD8CFAAC80F}"/>
              </a:ext>
            </a:extLst>
          </p:cNvPr>
          <p:cNvSpPr txBox="1"/>
          <p:nvPr/>
        </p:nvSpPr>
        <p:spPr>
          <a:xfrm>
            <a:off x="5761348" y="4443418"/>
            <a:ext cx="4713402" cy="1292662"/>
          </a:xfrm>
          <a:prstGeom prst="rect">
            <a:avLst/>
          </a:prstGeom>
          <a:noFill/>
        </p:spPr>
        <p:txBody>
          <a:bodyPr wrap="square" rtlCol="0">
            <a:spAutoFit/>
          </a:bodyPr>
          <a:lstStyle/>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Accelerated loan processing</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Efficient operations</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Credit approval and loan underwriting</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Significantly improves operational efficiency</a:t>
            </a:r>
          </a:p>
          <a:p>
            <a:pPr marL="285750" indent="-285750">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5CB6914-699F-7432-6941-77F9F5015DA1}"/>
              </a:ext>
            </a:extLst>
          </p:cNvPr>
          <p:cNvSpPr txBox="1"/>
          <p:nvPr/>
        </p:nvSpPr>
        <p:spPr>
          <a:xfrm>
            <a:off x="6856429" y="5469137"/>
            <a:ext cx="4713402" cy="1292662"/>
          </a:xfrm>
          <a:prstGeom prst="rect">
            <a:avLst/>
          </a:prstGeom>
          <a:noFill/>
        </p:spPr>
        <p:txBody>
          <a:bodyPr wrap="square" rtlCol="0">
            <a:spAutoFit/>
          </a:bodyPr>
          <a:lstStyle/>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Proficient risk management</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Proactive fraud detection and prevention</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More accurate risk assessments, aiding banks in making more informed decisions regarding loan applications, investments and other financial operations</a:t>
            </a:r>
          </a:p>
          <a:p>
            <a:pPr marL="285750" indent="-285750">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38C16F8-67B5-4800-5FE9-362776E036F7}"/>
              </a:ext>
            </a:extLst>
          </p:cNvPr>
          <p:cNvSpPr txBox="1"/>
          <p:nvPr/>
        </p:nvSpPr>
        <p:spPr>
          <a:xfrm>
            <a:off x="4678837" y="3334773"/>
            <a:ext cx="4713402" cy="892552"/>
          </a:xfrm>
          <a:prstGeom prst="rect">
            <a:avLst/>
          </a:prstGeom>
          <a:noFill/>
        </p:spPr>
        <p:txBody>
          <a:bodyPr wrap="square" rtlCol="0">
            <a:spAutoFit/>
          </a:bodyPr>
          <a:lstStyle/>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Easy implementation solutions within existing or can be hosted on Azure / Capitol </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Easy fine tuning and upgrade of models </a:t>
            </a:r>
          </a:p>
          <a:p>
            <a:pPr marL="285750" indent="-285750">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3532235-6BBD-19D6-890F-A71E75469EE1}"/>
              </a:ext>
            </a:extLst>
          </p:cNvPr>
          <p:cNvSpPr txBox="1"/>
          <p:nvPr/>
        </p:nvSpPr>
        <p:spPr>
          <a:xfrm>
            <a:off x="3557047" y="2400884"/>
            <a:ext cx="5077906" cy="692497"/>
          </a:xfrm>
          <a:prstGeom prst="rect">
            <a:avLst/>
          </a:prstGeom>
          <a:noFill/>
        </p:spPr>
        <p:txBody>
          <a:bodyPr wrap="square" rtlCol="0">
            <a:spAutoFit/>
          </a:bodyPr>
          <a:lstStyle/>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Advanced Gen AI and LLM models enables innovation in servicing</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Usage of LLM models for feature engineering</a:t>
            </a:r>
          </a:p>
          <a:p>
            <a:pPr marL="285750" indent="-285750">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981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logo of a robot&#10;&#10;Description automatically generated">
            <a:extLst>
              <a:ext uri="{FF2B5EF4-FFF2-40B4-BE49-F238E27FC236}">
                <a16:creationId xmlns:a16="http://schemas.microsoft.com/office/drawing/2014/main" id="{FA76D3F8-1014-DCF8-7BA8-E4ED56A53778}"/>
              </a:ext>
            </a:extLst>
          </p:cNvPr>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backgroundRemoval t="10000" b="90000" l="10000" r="90000">
                        <a14:foregroundMark x1="45260" y1="38594" x2="45260" y2="38594"/>
                        <a14:foregroundMark x1="46667" y1="38385" x2="46667" y2="38385"/>
                        <a14:foregroundMark x1="43646" y1="38281" x2="43646" y2="38281"/>
                        <a14:foregroundMark x1="53646" y1="38125" x2="53646" y2="38125"/>
                        <a14:foregroundMark x1="55260" y1="38281" x2="55260" y2="38281"/>
                        <a14:foregroundMark x1="56875" y1="38125" x2="56875" y2="38125"/>
                      </a14:backgroundRemoval>
                    </a14:imgEffect>
                  </a14:imgLayer>
                </a14:imgProps>
              </a:ext>
              <a:ext uri="{28A0092B-C50C-407E-A947-70E740481C1C}">
                <a14:useLocalDpi xmlns:a14="http://schemas.microsoft.com/office/drawing/2010/main" val="0"/>
              </a:ext>
            </a:extLst>
          </a:blip>
          <a:srcRect t="17391" b="29044"/>
          <a:stretch/>
        </p:blipFill>
        <p:spPr>
          <a:xfrm>
            <a:off x="0" y="287452"/>
            <a:ext cx="1536368" cy="822960"/>
          </a:xfrm>
          <a:prstGeom prst="rect">
            <a:avLst/>
          </a:prstGeom>
        </p:spPr>
      </p:pic>
      <p:sp>
        <p:nvSpPr>
          <p:cNvPr id="3" name="TextBox 2">
            <a:extLst>
              <a:ext uri="{FF2B5EF4-FFF2-40B4-BE49-F238E27FC236}">
                <a16:creationId xmlns:a16="http://schemas.microsoft.com/office/drawing/2014/main" id="{BA6E8681-0816-3C3C-2A27-FA560CF81D1B}"/>
              </a:ext>
            </a:extLst>
          </p:cNvPr>
          <p:cNvSpPr txBox="1"/>
          <p:nvPr/>
        </p:nvSpPr>
        <p:spPr>
          <a:xfrm>
            <a:off x="1305407" y="437322"/>
            <a:ext cx="5398936" cy="52322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Dobbi</a:t>
            </a:r>
            <a:r>
              <a:rPr lang="en-US" sz="2800" dirty="0">
                <a:latin typeface="Times New Roman" panose="02020603050405020304" pitchFamily="18" charset="0"/>
                <a:cs typeface="Times New Roman" panose="02020603050405020304" pitchFamily="18" charset="0"/>
              </a:rPr>
              <a:t> – Future Enhancements</a:t>
            </a:r>
          </a:p>
        </p:txBody>
      </p:sp>
      <p:sp>
        <p:nvSpPr>
          <p:cNvPr id="6" name="Rectangle: Rounded Corners 5">
            <a:extLst>
              <a:ext uri="{FF2B5EF4-FFF2-40B4-BE49-F238E27FC236}">
                <a16:creationId xmlns:a16="http://schemas.microsoft.com/office/drawing/2014/main" id="{E1B837CD-1125-78D4-CD16-390472BC4744}"/>
              </a:ext>
            </a:extLst>
          </p:cNvPr>
          <p:cNvSpPr/>
          <p:nvPr/>
        </p:nvSpPr>
        <p:spPr>
          <a:xfrm>
            <a:off x="1169787" y="1340507"/>
            <a:ext cx="3720230" cy="1653436"/>
          </a:xfrm>
          <a:prstGeom prst="roundRect">
            <a:avLst/>
          </a:prstGeom>
          <a:no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48F371B-CFD0-F0F9-37FC-7E7728CA07B0}"/>
              </a:ext>
            </a:extLst>
          </p:cNvPr>
          <p:cNvSpPr txBox="1"/>
          <p:nvPr/>
        </p:nvSpPr>
        <p:spPr>
          <a:xfrm>
            <a:off x="1305406" y="1379647"/>
            <a:ext cx="3448991" cy="1569660"/>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Risk and Controls</a:t>
            </a:r>
          </a:p>
          <a:p>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Data privacy compliance</a:t>
            </a:r>
          </a:p>
          <a:p>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Data encryption and well defined policies on data retention</a:t>
            </a:r>
          </a:p>
          <a:p>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Ensuring access to customer data is restricted</a:t>
            </a:r>
            <a:endParaRPr lang="en-US" b="1"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EBE2ADD3-5F90-C33F-859D-FD7A110F0003}"/>
              </a:ext>
            </a:extLst>
          </p:cNvPr>
          <p:cNvSpPr/>
          <p:nvPr/>
        </p:nvSpPr>
        <p:spPr>
          <a:xfrm>
            <a:off x="3920647" y="3189103"/>
            <a:ext cx="3720230" cy="1653436"/>
          </a:xfrm>
          <a:prstGeom prst="roundRect">
            <a:avLst/>
          </a:prstGeom>
          <a:no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CE86A65-5950-6965-AFAB-9319992FC5A4}"/>
              </a:ext>
            </a:extLst>
          </p:cNvPr>
          <p:cNvSpPr/>
          <p:nvPr/>
        </p:nvSpPr>
        <p:spPr>
          <a:xfrm>
            <a:off x="7227518" y="5037699"/>
            <a:ext cx="3720230" cy="1653436"/>
          </a:xfrm>
          <a:prstGeom prst="roundRect">
            <a:avLst/>
          </a:prstGeom>
          <a:no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A642D39-C0A4-BB04-B022-5749CFE96F8E}"/>
              </a:ext>
            </a:extLst>
          </p:cNvPr>
          <p:cNvSpPr txBox="1"/>
          <p:nvPr/>
        </p:nvSpPr>
        <p:spPr>
          <a:xfrm>
            <a:off x="4114800" y="3224038"/>
            <a:ext cx="3331924" cy="1569660"/>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Continuous upgrades</a:t>
            </a:r>
          </a:p>
          <a:p>
            <a:r>
              <a:rPr lang="en-US" sz="1600" dirty="0">
                <a:latin typeface="Times New Roman" panose="02020603050405020304" pitchFamily="18" charset="0"/>
                <a:cs typeface="Times New Roman" panose="02020603050405020304" pitchFamily="18" charset="0"/>
              </a:rPr>
              <a:t>-Leveraging future releases of foundation models and their advanced capabilities</a:t>
            </a:r>
          </a:p>
          <a:p>
            <a:r>
              <a:rPr lang="en-US" sz="1600" dirty="0">
                <a:latin typeface="Times New Roman" panose="02020603050405020304" pitchFamily="18" charset="0"/>
                <a:cs typeface="Times New Roman" panose="02020603050405020304" pitchFamily="18" charset="0"/>
              </a:rPr>
              <a:t>-Enriching model with newer and bigger datasets</a:t>
            </a:r>
          </a:p>
        </p:txBody>
      </p:sp>
      <p:sp>
        <p:nvSpPr>
          <p:cNvPr id="12" name="TextBox 11">
            <a:extLst>
              <a:ext uri="{FF2B5EF4-FFF2-40B4-BE49-F238E27FC236}">
                <a16:creationId xmlns:a16="http://schemas.microsoft.com/office/drawing/2014/main" id="{6C2A8679-58F8-FD0D-65B3-DB1B6F50705B}"/>
              </a:ext>
            </a:extLst>
          </p:cNvPr>
          <p:cNvSpPr txBox="1"/>
          <p:nvPr/>
        </p:nvSpPr>
        <p:spPr>
          <a:xfrm>
            <a:off x="7434197" y="5121475"/>
            <a:ext cx="3306871" cy="1569660"/>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Enhancing chatbot capabilities</a:t>
            </a:r>
          </a:p>
          <a:p>
            <a:r>
              <a:rPr lang="en-US" sz="1600" dirty="0">
                <a:latin typeface="Times New Roman" panose="02020603050405020304" pitchFamily="18" charset="0"/>
                <a:cs typeface="Times New Roman" panose="02020603050405020304" pitchFamily="18" charset="0"/>
              </a:rPr>
              <a:t>-Analyze past interactions: FAQs, customer behavior, find failures and gaps.</a:t>
            </a:r>
          </a:p>
          <a:p>
            <a:r>
              <a:rPr lang="en-US" sz="1600" dirty="0">
                <a:latin typeface="Times New Roman" panose="02020603050405020304" pitchFamily="18" charset="0"/>
                <a:cs typeface="Times New Roman" panose="02020603050405020304" pitchFamily="18" charset="0"/>
              </a:rPr>
              <a:t>-Retraining model: better dialogue management etc.</a:t>
            </a:r>
          </a:p>
        </p:txBody>
      </p:sp>
    </p:spTree>
    <p:extLst>
      <p:ext uri="{BB962C8B-B14F-4D97-AF65-F5344CB8AC3E}">
        <p14:creationId xmlns:p14="http://schemas.microsoft.com/office/powerpoint/2010/main" val="4288174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078FE3-9C2F-8AE5-E889-336C03C5FA2F}"/>
              </a:ext>
            </a:extLst>
          </p:cNvPr>
          <p:cNvSpPr txBox="1"/>
          <p:nvPr/>
        </p:nvSpPr>
        <p:spPr>
          <a:xfrm>
            <a:off x="612742" y="437322"/>
            <a:ext cx="11330117"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From manual to digital and now Gen AI based servicing</a:t>
            </a:r>
          </a:p>
        </p:txBody>
      </p:sp>
      <p:sp>
        <p:nvSpPr>
          <p:cNvPr id="27" name="TextBox 26">
            <a:extLst>
              <a:ext uri="{FF2B5EF4-FFF2-40B4-BE49-F238E27FC236}">
                <a16:creationId xmlns:a16="http://schemas.microsoft.com/office/drawing/2014/main" id="{8BE39604-7947-624D-30FB-655189F86C5B}"/>
              </a:ext>
            </a:extLst>
          </p:cNvPr>
          <p:cNvSpPr txBox="1"/>
          <p:nvPr/>
        </p:nvSpPr>
        <p:spPr>
          <a:xfrm>
            <a:off x="612742" y="1158614"/>
            <a:ext cx="10887959"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Banks face increasing pressure to provide quality financial services with the best rates to remain attractive in the market. Achieving this balance can be challenging when bogged down by inefficient bank servicing processes</a:t>
            </a:r>
          </a:p>
          <a:p>
            <a:endParaRPr lang="en-US" dirty="0">
              <a:latin typeface="Times New Roman" panose="02020603050405020304" pitchFamily="18"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FB009E58-F383-29FC-9876-38986F1F8DEC}"/>
              </a:ext>
            </a:extLst>
          </p:cNvPr>
          <p:cNvGraphicFramePr/>
          <p:nvPr>
            <p:extLst>
              <p:ext uri="{D42A27DB-BD31-4B8C-83A1-F6EECF244321}">
                <p14:modId xmlns:p14="http://schemas.microsoft.com/office/powerpoint/2010/main" val="2660257396"/>
              </p:ext>
            </p:extLst>
          </p:nvPr>
        </p:nvGraphicFramePr>
        <p:xfrm>
          <a:off x="2032000" y="1995779"/>
          <a:ext cx="8128000" cy="4301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7230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44BA-4E1F-F477-A8F4-DFFC4FD679D8}"/>
              </a:ext>
            </a:extLst>
          </p:cNvPr>
          <p:cNvSpPr txBox="1"/>
          <p:nvPr/>
        </p:nvSpPr>
        <p:spPr>
          <a:xfrm>
            <a:off x="652008" y="850798"/>
            <a:ext cx="10869432"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Introducing </a:t>
            </a:r>
            <a:r>
              <a:rPr lang="en-US" sz="3600" dirty="0" err="1">
                <a:latin typeface="Times New Roman" panose="02020603050405020304" pitchFamily="18" charset="0"/>
                <a:cs typeface="Times New Roman" panose="02020603050405020304" pitchFamily="18" charset="0"/>
              </a:rPr>
              <a:t>Dobbi</a:t>
            </a:r>
            <a:r>
              <a:rPr lang="en-US" sz="3600" dirty="0">
                <a:latin typeface="Times New Roman" panose="02020603050405020304" pitchFamily="18" charset="0"/>
                <a:cs typeface="Times New Roman" panose="02020603050405020304" pitchFamily="18" charset="0"/>
              </a:rPr>
              <a:t> - Instant Consumer Lending Officer</a:t>
            </a:r>
          </a:p>
        </p:txBody>
      </p:sp>
      <p:pic>
        <p:nvPicPr>
          <p:cNvPr id="9" name="Picture 8" descr="A logo of a robot&#10;&#10;Description automatically generated">
            <a:extLst>
              <a:ext uri="{FF2B5EF4-FFF2-40B4-BE49-F238E27FC236}">
                <a16:creationId xmlns:a16="http://schemas.microsoft.com/office/drawing/2014/main" id="{04E8F900-FCF5-FC60-92C2-ED3FCD0E9978}"/>
              </a:ext>
            </a:extLst>
          </p:cNvPr>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backgroundRemoval t="10000" b="90000" l="10000" r="90000">
                        <a14:foregroundMark x1="45260" y1="38594" x2="45260" y2="38594"/>
                        <a14:foregroundMark x1="46667" y1="38385" x2="46667" y2="38385"/>
                        <a14:foregroundMark x1="43646" y1="38281" x2="43646" y2="38281"/>
                        <a14:foregroundMark x1="53646" y1="38125" x2="53646" y2="38125"/>
                        <a14:foregroundMark x1="55260" y1="38281" x2="55260" y2="38281"/>
                        <a14:foregroundMark x1="56875" y1="38125" x2="56875" y2="38125"/>
                      </a14:backgroundRemoval>
                    </a14:imgEffect>
                  </a14:imgLayer>
                </a14:imgProps>
              </a:ext>
              <a:ext uri="{28A0092B-C50C-407E-A947-70E740481C1C}">
                <a14:useLocalDpi xmlns:a14="http://schemas.microsoft.com/office/drawing/2010/main" val="0"/>
              </a:ext>
            </a:extLst>
          </a:blip>
          <a:srcRect t="17391" b="29044"/>
          <a:stretch/>
        </p:blipFill>
        <p:spPr>
          <a:xfrm>
            <a:off x="2667000" y="1717490"/>
            <a:ext cx="6858000" cy="3673502"/>
          </a:xfrm>
          <a:prstGeom prst="rect">
            <a:avLst/>
          </a:prstGeom>
        </p:spPr>
      </p:pic>
      <p:sp>
        <p:nvSpPr>
          <p:cNvPr id="15" name="TextBox 14">
            <a:extLst>
              <a:ext uri="{FF2B5EF4-FFF2-40B4-BE49-F238E27FC236}">
                <a16:creationId xmlns:a16="http://schemas.microsoft.com/office/drawing/2014/main" id="{0E8E8CA2-2F08-C7EE-9E91-1F866CCE53EB}"/>
              </a:ext>
            </a:extLst>
          </p:cNvPr>
          <p:cNvSpPr txBox="1"/>
          <p:nvPr/>
        </p:nvSpPr>
        <p:spPr>
          <a:xfrm>
            <a:off x="736372" y="5242021"/>
            <a:ext cx="10700702"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Provide world class service to customers, leveraging innovative and implementable tools, incorporating precision at pace in our operations, and enhanced risk management and control</a:t>
            </a:r>
          </a:p>
        </p:txBody>
      </p:sp>
    </p:spTree>
    <p:extLst>
      <p:ext uri="{BB962C8B-B14F-4D97-AF65-F5344CB8AC3E}">
        <p14:creationId xmlns:p14="http://schemas.microsoft.com/office/powerpoint/2010/main" val="1177167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46071C88-1A50-19A6-E4DC-AD3FC37434CB}"/>
              </a:ext>
            </a:extLst>
          </p:cNvPr>
          <p:cNvGrpSpPr/>
          <p:nvPr/>
        </p:nvGrpSpPr>
        <p:grpSpPr>
          <a:xfrm>
            <a:off x="2918002" y="5112359"/>
            <a:ext cx="7227861" cy="723898"/>
            <a:chOff x="2918003" y="5112359"/>
            <a:chExt cx="2552500" cy="723898"/>
          </a:xfrm>
        </p:grpSpPr>
        <p:sp>
          <p:nvSpPr>
            <p:cNvPr id="72" name="Arrow: Bent 71">
              <a:extLst>
                <a:ext uri="{FF2B5EF4-FFF2-40B4-BE49-F238E27FC236}">
                  <a16:creationId xmlns:a16="http://schemas.microsoft.com/office/drawing/2014/main" id="{704F8883-5BD4-0ECB-88F2-F5FC6485A672}"/>
                </a:ext>
              </a:extLst>
            </p:cNvPr>
            <p:cNvSpPr/>
            <p:nvPr/>
          </p:nvSpPr>
          <p:spPr>
            <a:xfrm rot="16200000">
              <a:off x="3374504" y="4655858"/>
              <a:ext cx="723898" cy="1636900"/>
            </a:xfrm>
            <a:prstGeom prst="bentArrow">
              <a:avLst>
                <a:gd name="adj1" fmla="val 25000"/>
                <a:gd name="adj2" fmla="val 20057"/>
                <a:gd name="adj3" fmla="val 40262"/>
                <a:gd name="adj4" fmla="val 3606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L-Shape 72">
              <a:extLst>
                <a:ext uri="{FF2B5EF4-FFF2-40B4-BE49-F238E27FC236}">
                  <a16:creationId xmlns:a16="http://schemas.microsoft.com/office/drawing/2014/main" id="{C0AF0CE0-1439-FB94-69F3-7EC453382A69}"/>
                </a:ext>
              </a:extLst>
            </p:cNvPr>
            <p:cNvSpPr/>
            <p:nvPr/>
          </p:nvSpPr>
          <p:spPr>
            <a:xfrm rot="16200000">
              <a:off x="4664227" y="5019275"/>
              <a:ext cx="633350" cy="979203"/>
            </a:xfrm>
            <a:prstGeom prst="corner">
              <a:avLst>
                <a:gd name="adj1" fmla="val 27497"/>
                <a:gd name="adj2" fmla="val 27745"/>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C6E44E7C-5423-8E68-E73A-7CB409C1F893}"/>
              </a:ext>
            </a:extLst>
          </p:cNvPr>
          <p:cNvGrpSpPr/>
          <p:nvPr/>
        </p:nvGrpSpPr>
        <p:grpSpPr>
          <a:xfrm>
            <a:off x="2918004" y="5127435"/>
            <a:ext cx="4921982" cy="723898"/>
            <a:chOff x="2918003" y="5112359"/>
            <a:chExt cx="2552500" cy="723898"/>
          </a:xfrm>
        </p:grpSpPr>
        <p:sp>
          <p:nvSpPr>
            <p:cNvPr id="60" name="Arrow: Bent 59">
              <a:extLst>
                <a:ext uri="{FF2B5EF4-FFF2-40B4-BE49-F238E27FC236}">
                  <a16:creationId xmlns:a16="http://schemas.microsoft.com/office/drawing/2014/main" id="{1D6F4CB1-B176-B926-F40A-54A3A6EEABCF}"/>
                </a:ext>
              </a:extLst>
            </p:cNvPr>
            <p:cNvSpPr/>
            <p:nvPr/>
          </p:nvSpPr>
          <p:spPr>
            <a:xfrm rot="16200000">
              <a:off x="3374504" y="4655858"/>
              <a:ext cx="723898" cy="1636900"/>
            </a:xfrm>
            <a:prstGeom prst="bentArrow">
              <a:avLst>
                <a:gd name="adj1" fmla="val 25000"/>
                <a:gd name="adj2" fmla="val 20057"/>
                <a:gd name="adj3" fmla="val 40262"/>
                <a:gd name="adj4" fmla="val 3606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L-Shape 60">
              <a:extLst>
                <a:ext uri="{FF2B5EF4-FFF2-40B4-BE49-F238E27FC236}">
                  <a16:creationId xmlns:a16="http://schemas.microsoft.com/office/drawing/2014/main" id="{9DD77886-4923-9926-76AB-272119648EA2}"/>
                </a:ext>
              </a:extLst>
            </p:cNvPr>
            <p:cNvSpPr/>
            <p:nvPr/>
          </p:nvSpPr>
          <p:spPr>
            <a:xfrm rot="16200000">
              <a:off x="4664227" y="5019275"/>
              <a:ext cx="633350" cy="979203"/>
            </a:xfrm>
            <a:prstGeom prst="corner">
              <a:avLst>
                <a:gd name="adj1" fmla="val 27497"/>
                <a:gd name="adj2" fmla="val 2649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B0C6D850-2647-42F7-45F5-7829AF12D2E7}"/>
              </a:ext>
            </a:extLst>
          </p:cNvPr>
          <p:cNvGrpSpPr/>
          <p:nvPr/>
        </p:nvGrpSpPr>
        <p:grpSpPr>
          <a:xfrm>
            <a:off x="2086201" y="1083212"/>
            <a:ext cx="1982525" cy="3969211"/>
            <a:chOff x="2067339" y="2332409"/>
            <a:chExt cx="1982525" cy="3969211"/>
          </a:xfrm>
        </p:grpSpPr>
        <p:sp>
          <p:nvSpPr>
            <p:cNvPr id="39" name="Rectangle: Rounded Corners 38">
              <a:extLst>
                <a:ext uri="{FF2B5EF4-FFF2-40B4-BE49-F238E27FC236}">
                  <a16:creationId xmlns:a16="http://schemas.microsoft.com/office/drawing/2014/main" id="{D3D86B05-3348-C7A1-ED2A-DD5AD9AFB805}"/>
                </a:ext>
              </a:extLst>
            </p:cNvPr>
            <p:cNvSpPr/>
            <p:nvPr/>
          </p:nvSpPr>
          <p:spPr>
            <a:xfrm>
              <a:off x="2067339" y="2332409"/>
              <a:ext cx="1982525" cy="3969211"/>
            </a:xfrm>
            <a:prstGeom prst="roundRect">
              <a:avLst>
                <a:gd name="adj" fmla="val 8646"/>
              </a:avLst>
            </a:prstGeom>
            <a:solidFill>
              <a:schemeClr val="accent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200" dirty="0">
                  <a:latin typeface="Times New Roman" panose="02020603050405020304" pitchFamily="18" charset="0"/>
                  <a:cs typeface="Times New Roman" panose="02020603050405020304" pitchFamily="18" charset="0"/>
                </a:rPr>
                <a:t>Chat GPT4o, Text embedding model, Copilot studio</a:t>
              </a:r>
            </a:p>
          </p:txBody>
        </p:sp>
        <p:pic>
          <p:nvPicPr>
            <p:cNvPr id="13" name="Picture 12" descr="A logo of a robot&#10;&#10;Description automatically generated">
              <a:extLst>
                <a:ext uri="{FF2B5EF4-FFF2-40B4-BE49-F238E27FC236}">
                  <a16:creationId xmlns:a16="http://schemas.microsoft.com/office/drawing/2014/main" id="{032D1D59-BC10-ED99-48AD-4AE02B383863}"/>
                </a:ext>
              </a:extLst>
            </p:cNvPr>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backgroundRemoval t="10000" b="90000" l="10000" r="90000">
                          <a14:foregroundMark x1="45260" y1="38594" x2="45260" y2="38594"/>
                          <a14:foregroundMark x1="46667" y1="38385" x2="46667" y2="38385"/>
                          <a14:foregroundMark x1="43646" y1="38281" x2="43646" y2="38281"/>
                          <a14:foregroundMark x1="53646" y1="38125" x2="53646" y2="38125"/>
                          <a14:foregroundMark x1="55260" y1="38281" x2="55260" y2="38281"/>
                          <a14:foregroundMark x1="56875" y1="38125" x2="56875" y2="38125"/>
                        </a14:backgroundRemoval>
                      </a14:imgEffect>
                    </a14:imgLayer>
                  </a14:imgProps>
                </a:ext>
                <a:ext uri="{28A0092B-C50C-407E-A947-70E740481C1C}">
                  <a14:useLocalDpi xmlns:a14="http://schemas.microsoft.com/office/drawing/2010/main" val="0"/>
                </a:ext>
              </a:extLst>
            </a:blip>
            <a:srcRect t="17391" b="29044"/>
            <a:stretch/>
          </p:blipFill>
          <p:spPr>
            <a:xfrm>
              <a:off x="2302947" y="2583511"/>
              <a:ext cx="1536368" cy="822960"/>
            </a:xfrm>
            <a:prstGeom prst="rect">
              <a:avLst/>
            </a:prstGeom>
            <a:ln>
              <a:noFill/>
            </a:ln>
          </p:spPr>
        </p:pic>
        <p:sp>
          <p:nvSpPr>
            <p:cNvPr id="14" name="Rectangle: Rounded Corners 13">
              <a:extLst>
                <a:ext uri="{FF2B5EF4-FFF2-40B4-BE49-F238E27FC236}">
                  <a16:creationId xmlns:a16="http://schemas.microsoft.com/office/drawing/2014/main" id="{87615F73-8079-90C4-7BDA-498E4F7CF884}"/>
                </a:ext>
              </a:extLst>
            </p:cNvPr>
            <p:cNvSpPr/>
            <p:nvPr/>
          </p:nvSpPr>
          <p:spPr>
            <a:xfrm>
              <a:off x="2254195" y="3400748"/>
              <a:ext cx="1608814" cy="258177"/>
            </a:xfrm>
            <a:prstGeom prst="roundRect">
              <a:avLst/>
            </a:prstGeom>
            <a:solidFill>
              <a:schemeClr val="tx1">
                <a:lumMod val="6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latin typeface="Times New Roman" panose="02020603050405020304" pitchFamily="18" charset="0"/>
                  <a:cs typeface="Times New Roman" panose="02020603050405020304" pitchFamily="18" charset="0"/>
                </a:rPr>
                <a:t>Dobbi</a:t>
              </a:r>
              <a:endParaRPr lang="en-US" sz="12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B445A730-2956-89B7-53AE-5B8438E33956}"/>
                </a:ext>
              </a:extLst>
            </p:cNvPr>
            <p:cNvSpPr/>
            <p:nvPr/>
          </p:nvSpPr>
          <p:spPr>
            <a:xfrm>
              <a:off x="2254195" y="3857392"/>
              <a:ext cx="1608814" cy="981749"/>
            </a:xfrm>
            <a:prstGeom prst="rect">
              <a:avLst/>
            </a:prstGeom>
            <a:solidFill>
              <a:schemeClr val="bg2">
                <a:lumMod val="60000"/>
                <a:lumOff val="40000"/>
              </a:schemeClr>
            </a:solidFill>
            <a:ln>
              <a:noFill/>
            </a:ln>
            <a:effectLst/>
            <a:scene3d>
              <a:camera prst="orthographicFront">
                <a:rot lat="0" lon="0" rev="0"/>
              </a:camera>
              <a:lightRig rig="contrasting" dir="tl">
                <a:rot lat="0" lon="0" rev="7800000"/>
              </a:lightRig>
            </a:scene3d>
            <a:sp3d>
              <a:bevelT w="139700" h="1397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Trained to answer product related information such as loan, insurance, investment etc.</a:t>
              </a:r>
            </a:p>
          </p:txBody>
        </p:sp>
        <p:sp>
          <p:nvSpPr>
            <p:cNvPr id="25" name="Rectangle 24">
              <a:extLst>
                <a:ext uri="{FF2B5EF4-FFF2-40B4-BE49-F238E27FC236}">
                  <a16:creationId xmlns:a16="http://schemas.microsoft.com/office/drawing/2014/main" id="{3399C755-D446-96FC-E30E-B71F87B9D653}"/>
                </a:ext>
              </a:extLst>
            </p:cNvPr>
            <p:cNvSpPr/>
            <p:nvPr/>
          </p:nvSpPr>
          <p:spPr>
            <a:xfrm>
              <a:off x="2254195" y="4899077"/>
              <a:ext cx="1608814" cy="699167"/>
            </a:xfrm>
            <a:prstGeom prst="rect">
              <a:avLst/>
            </a:prstGeom>
            <a:solidFill>
              <a:schemeClr val="bg2">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Trained to collate all information required applying for any product</a:t>
              </a:r>
            </a:p>
          </p:txBody>
        </p:sp>
      </p:grpSp>
      <p:sp>
        <p:nvSpPr>
          <p:cNvPr id="2" name="TextBox 1">
            <a:extLst>
              <a:ext uri="{FF2B5EF4-FFF2-40B4-BE49-F238E27FC236}">
                <a16:creationId xmlns:a16="http://schemas.microsoft.com/office/drawing/2014/main" id="{3E078FE3-9C2F-8AE5-E889-336C03C5FA2F}"/>
              </a:ext>
            </a:extLst>
          </p:cNvPr>
          <p:cNvSpPr txBox="1"/>
          <p:nvPr/>
        </p:nvSpPr>
        <p:spPr>
          <a:xfrm>
            <a:off x="1305407" y="437322"/>
            <a:ext cx="5398936" cy="52322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Dobbi</a:t>
            </a:r>
            <a:r>
              <a:rPr lang="en-US" sz="2800" dirty="0">
                <a:latin typeface="Times New Roman" panose="02020603050405020304" pitchFamily="18" charset="0"/>
                <a:cs typeface="Times New Roman" panose="02020603050405020304" pitchFamily="18" charset="0"/>
              </a:rPr>
              <a:t> – Workflow</a:t>
            </a:r>
          </a:p>
        </p:txBody>
      </p:sp>
      <p:pic>
        <p:nvPicPr>
          <p:cNvPr id="4" name="Picture 3" descr="A logo of a robot&#10;&#10;Description automatically generated">
            <a:extLst>
              <a:ext uri="{FF2B5EF4-FFF2-40B4-BE49-F238E27FC236}">
                <a16:creationId xmlns:a16="http://schemas.microsoft.com/office/drawing/2014/main" id="{7438C244-5131-E3B1-F699-2CFF4B4EAB33}"/>
              </a:ext>
            </a:extLst>
          </p:cNvPr>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backgroundRemoval t="10000" b="90000" l="10000" r="90000">
                        <a14:foregroundMark x1="45260" y1="38594" x2="45260" y2="38594"/>
                        <a14:foregroundMark x1="46667" y1="38385" x2="46667" y2="38385"/>
                        <a14:foregroundMark x1="43646" y1="38281" x2="43646" y2="38281"/>
                        <a14:foregroundMark x1="53646" y1="38125" x2="53646" y2="38125"/>
                        <a14:foregroundMark x1="55260" y1="38281" x2="55260" y2="38281"/>
                        <a14:foregroundMark x1="56875" y1="38125" x2="56875" y2="38125"/>
                      </a14:backgroundRemoval>
                    </a14:imgEffect>
                  </a14:imgLayer>
                </a14:imgProps>
              </a:ext>
              <a:ext uri="{28A0092B-C50C-407E-A947-70E740481C1C}">
                <a14:useLocalDpi xmlns:a14="http://schemas.microsoft.com/office/drawing/2010/main" val="0"/>
              </a:ext>
            </a:extLst>
          </a:blip>
          <a:srcRect t="17391" b="29044"/>
          <a:stretch/>
        </p:blipFill>
        <p:spPr>
          <a:xfrm>
            <a:off x="0" y="287452"/>
            <a:ext cx="1536368" cy="822960"/>
          </a:xfrm>
          <a:prstGeom prst="rect">
            <a:avLst/>
          </a:prstGeom>
        </p:spPr>
      </p:pic>
      <p:pic>
        <p:nvPicPr>
          <p:cNvPr id="6" name="Graphic 5" descr="Female Profile outline">
            <a:extLst>
              <a:ext uri="{FF2B5EF4-FFF2-40B4-BE49-F238E27FC236}">
                <a16:creationId xmlns:a16="http://schemas.microsoft.com/office/drawing/2014/main" id="{108E01D3-0668-A714-B570-8964A92950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3801" y="1373587"/>
            <a:ext cx="690438" cy="690438"/>
          </a:xfrm>
          <a:prstGeom prst="rect">
            <a:avLst/>
          </a:prstGeom>
        </p:spPr>
      </p:pic>
      <p:sp>
        <p:nvSpPr>
          <p:cNvPr id="7" name="Rectangle: Rounded Corners 6">
            <a:extLst>
              <a:ext uri="{FF2B5EF4-FFF2-40B4-BE49-F238E27FC236}">
                <a16:creationId xmlns:a16="http://schemas.microsoft.com/office/drawing/2014/main" id="{761AEC5C-1657-1189-5AE4-E023DF7B8828}"/>
              </a:ext>
            </a:extLst>
          </p:cNvPr>
          <p:cNvSpPr/>
          <p:nvPr/>
        </p:nvSpPr>
        <p:spPr>
          <a:xfrm>
            <a:off x="214613" y="1992040"/>
            <a:ext cx="1608814" cy="401301"/>
          </a:xfrm>
          <a:prstGeom prst="roundRect">
            <a:avLst/>
          </a:prstGeom>
          <a:solidFill>
            <a:schemeClr val="tx1">
              <a:lumMod val="65000"/>
            </a:schemeClr>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Customer connects via web or mobile app</a:t>
            </a:r>
          </a:p>
        </p:txBody>
      </p:sp>
      <p:sp>
        <p:nvSpPr>
          <p:cNvPr id="8" name="Arrow: Notched Right 7">
            <a:extLst>
              <a:ext uri="{FF2B5EF4-FFF2-40B4-BE49-F238E27FC236}">
                <a16:creationId xmlns:a16="http://schemas.microsoft.com/office/drawing/2014/main" id="{4094DAA6-5C26-1FE6-46B9-222BD96098EC}"/>
              </a:ext>
            </a:extLst>
          </p:cNvPr>
          <p:cNvSpPr/>
          <p:nvPr/>
        </p:nvSpPr>
        <p:spPr>
          <a:xfrm>
            <a:off x="1815473" y="1578995"/>
            <a:ext cx="235891" cy="312633"/>
          </a:xfrm>
          <a:prstGeom prst="notchedRightArrow">
            <a:avLst>
              <a:gd name="adj1" fmla="val 50000"/>
              <a:gd name="adj2" fmla="val 5000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Notched Right 25">
            <a:extLst>
              <a:ext uri="{FF2B5EF4-FFF2-40B4-BE49-F238E27FC236}">
                <a16:creationId xmlns:a16="http://schemas.microsoft.com/office/drawing/2014/main" id="{2EEEF6ED-6A16-2151-161A-8C8558BE7E19}"/>
              </a:ext>
            </a:extLst>
          </p:cNvPr>
          <p:cNvSpPr/>
          <p:nvPr/>
        </p:nvSpPr>
        <p:spPr>
          <a:xfrm>
            <a:off x="4117478" y="1562489"/>
            <a:ext cx="235891" cy="312633"/>
          </a:xfrm>
          <a:prstGeom prst="notchedRightArrow">
            <a:avLst>
              <a:gd name="adj1" fmla="val 50000"/>
              <a:gd name="adj2" fmla="val 5000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96087A94-0D54-6BC9-690B-EF144D5B0A74}"/>
              </a:ext>
            </a:extLst>
          </p:cNvPr>
          <p:cNvGrpSpPr/>
          <p:nvPr/>
        </p:nvGrpSpPr>
        <p:grpSpPr>
          <a:xfrm>
            <a:off x="4402121" y="1083211"/>
            <a:ext cx="1982525" cy="3969211"/>
            <a:chOff x="6096000" y="1110412"/>
            <a:chExt cx="1982525" cy="3969211"/>
          </a:xfrm>
        </p:grpSpPr>
        <p:sp>
          <p:nvSpPr>
            <p:cNvPr id="38" name="Rectangle: Rounded Corners 37">
              <a:extLst>
                <a:ext uri="{FF2B5EF4-FFF2-40B4-BE49-F238E27FC236}">
                  <a16:creationId xmlns:a16="http://schemas.microsoft.com/office/drawing/2014/main" id="{C78B8C35-B236-4414-EAA2-1B55021B3219}"/>
                </a:ext>
              </a:extLst>
            </p:cNvPr>
            <p:cNvSpPr/>
            <p:nvPr/>
          </p:nvSpPr>
          <p:spPr>
            <a:xfrm>
              <a:off x="6096000" y="1110412"/>
              <a:ext cx="1982525" cy="3969211"/>
            </a:xfrm>
            <a:prstGeom prst="roundRect">
              <a:avLst>
                <a:gd name="adj" fmla="val 8646"/>
              </a:avLst>
            </a:prstGeom>
            <a:solidFill>
              <a:schemeClr val="accent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200" dirty="0">
                  <a:latin typeface="Times New Roman" panose="02020603050405020304" pitchFamily="18" charset="0"/>
                  <a:cs typeface="Times New Roman" panose="02020603050405020304" pitchFamily="18" charset="0"/>
                </a:rPr>
                <a:t>Algorithm such as document intelligence, Chat-GPT4o, text embedding used for feature generation</a:t>
              </a:r>
            </a:p>
          </p:txBody>
        </p:sp>
        <p:sp>
          <p:nvSpPr>
            <p:cNvPr id="36" name="Rectangle 35">
              <a:extLst>
                <a:ext uri="{FF2B5EF4-FFF2-40B4-BE49-F238E27FC236}">
                  <a16:creationId xmlns:a16="http://schemas.microsoft.com/office/drawing/2014/main" id="{055B670C-B5B3-4C7D-2FCA-8B12904283E8}"/>
                </a:ext>
              </a:extLst>
            </p:cNvPr>
            <p:cNvSpPr/>
            <p:nvPr/>
          </p:nvSpPr>
          <p:spPr>
            <a:xfrm>
              <a:off x="6248782" y="2580882"/>
              <a:ext cx="1689773" cy="363503"/>
            </a:xfrm>
            <a:prstGeom prst="rect">
              <a:avLst/>
            </a:prstGeom>
            <a:solidFill>
              <a:schemeClr val="bg2">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Documents collected in pdf / jpg format</a:t>
              </a:r>
            </a:p>
          </p:txBody>
        </p:sp>
        <p:sp>
          <p:nvSpPr>
            <p:cNvPr id="37" name="Rectangle 36">
              <a:extLst>
                <a:ext uri="{FF2B5EF4-FFF2-40B4-BE49-F238E27FC236}">
                  <a16:creationId xmlns:a16="http://schemas.microsoft.com/office/drawing/2014/main" id="{6D8AA6FA-46DE-1D94-5CDC-9C757E563C95}"/>
                </a:ext>
              </a:extLst>
            </p:cNvPr>
            <p:cNvSpPr/>
            <p:nvPr/>
          </p:nvSpPr>
          <p:spPr>
            <a:xfrm>
              <a:off x="6255190" y="2976769"/>
              <a:ext cx="1689773" cy="923758"/>
            </a:xfrm>
            <a:prstGeom prst="rect">
              <a:avLst/>
            </a:prstGeom>
            <a:solidFill>
              <a:schemeClr val="bg2">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Alternate data sources such as open banking API, social media, mobile device data are captured through API</a:t>
              </a:r>
            </a:p>
          </p:txBody>
        </p:sp>
      </p:grpSp>
      <p:sp>
        <p:nvSpPr>
          <p:cNvPr id="41" name="Arrow: Notched Right 40">
            <a:extLst>
              <a:ext uri="{FF2B5EF4-FFF2-40B4-BE49-F238E27FC236}">
                <a16:creationId xmlns:a16="http://schemas.microsoft.com/office/drawing/2014/main" id="{EA30C804-FBBA-31FF-FBFE-66FD22CE65AA}"/>
              </a:ext>
            </a:extLst>
          </p:cNvPr>
          <p:cNvSpPr/>
          <p:nvPr/>
        </p:nvSpPr>
        <p:spPr>
          <a:xfrm>
            <a:off x="6433398" y="1562488"/>
            <a:ext cx="235891" cy="312633"/>
          </a:xfrm>
          <a:prstGeom prst="notchedRightArrow">
            <a:avLst>
              <a:gd name="adj1" fmla="val 50000"/>
              <a:gd name="adj2" fmla="val 5000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A0BD20FF-B310-D2DA-0940-ECEE61417AD5}"/>
              </a:ext>
            </a:extLst>
          </p:cNvPr>
          <p:cNvGrpSpPr/>
          <p:nvPr/>
        </p:nvGrpSpPr>
        <p:grpSpPr>
          <a:xfrm>
            <a:off x="6718041" y="1083211"/>
            <a:ext cx="1982525" cy="3969211"/>
            <a:chOff x="6096000" y="1110412"/>
            <a:chExt cx="1982525" cy="3969211"/>
          </a:xfrm>
        </p:grpSpPr>
        <p:sp>
          <p:nvSpPr>
            <p:cNvPr id="44" name="Rectangle: Rounded Corners 43">
              <a:extLst>
                <a:ext uri="{FF2B5EF4-FFF2-40B4-BE49-F238E27FC236}">
                  <a16:creationId xmlns:a16="http://schemas.microsoft.com/office/drawing/2014/main" id="{5058813C-0BE1-FE30-39D4-0B5F9634F952}"/>
                </a:ext>
              </a:extLst>
            </p:cNvPr>
            <p:cNvSpPr/>
            <p:nvPr/>
          </p:nvSpPr>
          <p:spPr>
            <a:xfrm>
              <a:off x="6096000" y="1110412"/>
              <a:ext cx="1982525" cy="3969211"/>
            </a:xfrm>
            <a:prstGeom prst="roundRect">
              <a:avLst>
                <a:gd name="adj" fmla="val 8646"/>
              </a:avLst>
            </a:prstGeom>
            <a:solidFill>
              <a:schemeClr val="accent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200" dirty="0">
                  <a:latin typeface="Times New Roman" panose="02020603050405020304" pitchFamily="18" charset="0"/>
                  <a:cs typeface="Times New Roman" panose="02020603050405020304" pitchFamily="18" charset="0"/>
                </a:rPr>
                <a:t>Algorithm such as Gen Ai Chat-GPT4, &amp; advance AI algorithm used for risk evaluation</a:t>
              </a:r>
            </a:p>
          </p:txBody>
        </p:sp>
        <p:sp>
          <p:nvSpPr>
            <p:cNvPr id="45" name="Rectangle 44">
              <a:extLst>
                <a:ext uri="{FF2B5EF4-FFF2-40B4-BE49-F238E27FC236}">
                  <a16:creationId xmlns:a16="http://schemas.microsoft.com/office/drawing/2014/main" id="{2A2C0446-B974-8343-3B88-FE7A694A9752}"/>
                </a:ext>
              </a:extLst>
            </p:cNvPr>
            <p:cNvSpPr/>
            <p:nvPr/>
          </p:nvSpPr>
          <p:spPr>
            <a:xfrm>
              <a:off x="6248782" y="1644489"/>
              <a:ext cx="1689773" cy="749504"/>
            </a:xfrm>
            <a:prstGeom prst="rect">
              <a:avLst/>
            </a:prstGeom>
            <a:solidFill>
              <a:schemeClr val="bg2">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KYC, fraud and credit policy check</a:t>
              </a:r>
            </a:p>
          </p:txBody>
        </p:sp>
        <p:sp>
          <p:nvSpPr>
            <p:cNvPr id="46" name="Rectangle 45">
              <a:extLst>
                <a:ext uri="{FF2B5EF4-FFF2-40B4-BE49-F238E27FC236}">
                  <a16:creationId xmlns:a16="http://schemas.microsoft.com/office/drawing/2014/main" id="{5FE45831-6386-974F-DBAF-A6B690D17913}"/>
                </a:ext>
              </a:extLst>
            </p:cNvPr>
            <p:cNvSpPr/>
            <p:nvPr/>
          </p:nvSpPr>
          <p:spPr>
            <a:xfrm>
              <a:off x="6248781" y="2509191"/>
              <a:ext cx="1689773" cy="749504"/>
            </a:xfrm>
            <a:prstGeom prst="rect">
              <a:avLst/>
            </a:prstGeom>
            <a:solidFill>
              <a:schemeClr val="bg2">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Risk evaluation and affordability check using advance algorithm models</a:t>
              </a:r>
            </a:p>
          </p:txBody>
        </p:sp>
        <p:sp>
          <p:nvSpPr>
            <p:cNvPr id="47" name="Rectangle 46">
              <a:extLst>
                <a:ext uri="{FF2B5EF4-FFF2-40B4-BE49-F238E27FC236}">
                  <a16:creationId xmlns:a16="http://schemas.microsoft.com/office/drawing/2014/main" id="{6793F29F-9552-5B36-3A4E-0AEE8FDD3974}"/>
                </a:ext>
              </a:extLst>
            </p:cNvPr>
            <p:cNvSpPr/>
            <p:nvPr/>
          </p:nvSpPr>
          <p:spPr>
            <a:xfrm>
              <a:off x="6248781" y="3348387"/>
              <a:ext cx="1689773" cy="749504"/>
            </a:xfrm>
            <a:prstGeom prst="rect">
              <a:avLst/>
            </a:prstGeom>
            <a:solidFill>
              <a:schemeClr val="bg2">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Final decisioning for approval and limit estimation</a:t>
              </a:r>
            </a:p>
          </p:txBody>
        </p:sp>
      </p:grpSp>
      <p:grpSp>
        <p:nvGrpSpPr>
          <p:cNvPr id="52" name="Group 51">
            <a:extLst>
              <a:ext uri="{FF2B5EF4-FFF2-40B4-BE49-F238E27FC236}">
                <a16:creationId xmlns:a16="http://schemas.microsoft.com/office/drawing/2014/main" id="{7D9FDDA0-E3DF-BF1E-0377-0465300059FD}"/>
              </a:ext>
            </a:extLst>
          </p:cNvPr>
          <p:cNvGrpSpPr/>
          <p:nvPr/>
        </p:nvGrpSpPr>
        <p:grpSpPr>
          <a:xfrm>
            <a:off x="2918003" y="5112359"/>
            <a:ext cx="2552500" cy="723898"/>
            <a:chOff x="2918003" y="5112359"/>
            <a:chExt cx="2552500" cy="723898"/>
          </a:xfrm>
        </p:grpSpPr>
        <p:sp>
          <p:nvSpPr>
            <p:cNvPr id="48" name="Arrow: Bent 47">
              <a:extLst>
                <a:ext uri="{FF2B5EF4-FFF2-40B4-BE49-F238E27FC236}">
                  <a16:creationId xmlns:a16="http://schemas.microsoft.com/office/drawing/2014/main" id="{6DF95BC6-9687-B3C1-0F74-4584771BD3C5}"/>
                </a:ext>
              </a:extLst>
            </p:cNvPr>
            <p:cNvSpPr/>
            <p:nvPr/>
          </p:nvSpPr>
          <p:spPr>
            <a:xfrm rot="16200000">
              <a:off x="3374504" y="4655858"/>
              <a:ext cx="723898" cy="1636900"/>
            </a:xfrm>
            <a:prstGeom prst="bentArrow">
              <a:avLst>
                <a:gd name="adj1" fmla="val 25000"/>
                <a:gd name="adj2" fmla="val 20057"/>
                <a:gd name="adj3" fmla="val 40262"/>
                <a:gd name="adj4" fmla="val 3606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L-Shape 50">
              <a:extLst>
                <a:ext uri="{FF2B5EF4-FFF2-40B4-BE49-F238E27FC236}">
                  <a16:creationId xmlns:a16="http://schemas.microsoft.com/office/drawing/2014/main" id="{B5B2EE4C-1910-5773-A3EF-CEF75EA4F962}"/>
                </a:ext>
              </a:extLst>
            </p:cNvPr>
            <p:cNvSpPr/>
            <p:nvPr/>
          </p:nvSpPr>
          <p:spPr>
            <a:xfrm rot="16200000">
              <a:off x="4664227" y="5019275"/>
              <a:ext cx="633350" cy="979203"/>
            </a:xfrm>
            <a:prstGeom prst="corner">
              <a:avLst>
                <a:gd name="adj1" fmla="val 27497"/>
                <a:gd name="adj2" fmla="val 2649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TextBox 52">
            <a:extLst>
              <a:ext uri="{FF2B5EF4-FFF2-40B4-BE49-F238E27FC236}">
                <a16:creationId xmlns:a16="http://schemas.microsoft.com/office/drawing/2014/main" id="{D3280516-08A5-1280-2CEB-C5ABE8FA9E92}"/>
              </a:ext>
            </a:extLst>
          </p:cNvPr>
          <p:cNvSpPr txBox="1"/>
          <p:nvPr/>
        </p:nvSpPr>
        <p:spPr>
          <a:xfrm>
            <a:off x="3305099" y="5394510"/>
            <a:ext cx="1982524" cy="646331"/>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Data captured will be sign-off by customer before processing</a:t>
            </a:r>
          </a:p>
        </p:txBody>
      </p:sp>
      <p:sp>
        <p:nvSpPr>
          <p:cNvPr id="54" name="TextBox 53">
            <a:extLst>
              <a:ext uri="{FF2B5EF4-FFF2-40B4-BE49-F238E27FC236}">
                <a16:creationId xmlns:a16="http://schemas.microsoft.com/office/drawing/2014/main" id="{AB6A2CF6-5799-5389-9C52-F28A2084A06A}"/>
              </a:ext>
            </a:extLst>
          </p:cNvPr>
          <p:cNvSpPr txBox="1"/>
          <p:nvPr/>
        </p:nvSpPr>
        <p:spPr>
          <a:xfrm>
            <a:off x="4618559" y="1110412"/>
            <a:ext cx="1604290" cy="461665"/>
          </a:xfrm>
          <a:prstGeom prst="rect">
            <a:avLst/>
          </a:prstGeom>
          <a:noFill/>
          <a:ln>
            <a:noFill/>
          </a:ln>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Data Extraction and enrichment</a:t>
            </a:r>
          </a:p>
        </p:txBody>
      </p:sp>
      <p:sp>
        <p:nvSpPr>
          <p:cNvPr id="55" name="TextBox 54">
            <a:extLst>
              <a:ext uri="{FF2B5EF4-FFF2-40B4-BE49-F238E27FC236}">
                <a16:creationId xmlns:a16="http://schemas.microsoft.com/office/drawing/2014/main" id="{98858C9D-F113-D72C-489C-E3E1F800058C}"/>
              </a:ext>
            </a:extLst>
          </p:cNvPr>
          <p:cNvSpPr txBox="1"/>
          <p:nvPr/>
        </p:nvSpPr>
        <p:spPr>
          <a:xfrm>
            <a:off x="6934479" y="1190460"/>
            <a:ext cx="1604290"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Risk Evaluation</a:t>
            </a:r>
          </a:p>
        </p:txBody>
      </p:sp>
      <p:sp>
        <p:nvSpPr>
          <p:cNvPr id="62" name="TextBox 61">
            <a:extLst>
              <a:ext uri="{FF2B5EF4-FFF2-40B4-BE49-F238E27FC236}">
                <a16:creationId xmlns:a16="http://schemas.microsoft.com/office/drawing/2014/main" id="{3CA8E08E-0ADC-757C-2712-E2E43D04563D}"/>
              </a:ext>
            </a:extLst>
          </p:cNvPr>
          <p:cNvSpPr txBox="1"/>
          <p:nvPr/>
        </p:nvSpPr>
        <p:spPr>
          <a:xfrm>
            <a:off x="5560081" y="5412510"/>
            <a:ext cx="1982524" cy="830997"/>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Final decision is communicated to customer or additional information required for credit appraisal</a:t>
            </a:r>
          </a:p>
        </p:txBody>
      </p:sp>
      <p:sp>
        <p:nvSpPr>
          <p:cNvPr id="63" name="Arrow: Notched Right 62">
            <a:extLst>
              <a:ext uri="{FF2B5EF4-FFF2-40B4-BE49-F238E27FC236}">
                <a16:creationId xmlns:a16="http://schemas.microsoft.com/office/drawing/2014/main" id="{D1BE8C13-2A86-BC3E-DA19-1625F5F4F21E}"/>
              </a:ext>
            </a:extLst>
          </p:cNvPr>
          <p:cNvSpPr/>
          <p:nvPr/>
        </p:nvSpPr>
        <p:spPr>
          <a:xfrm>
            <a:off x="8749318" y="1562488"/>
            <a:ext cx="235891" cy="312633"/>
          </a:xfrm>
          <a:prstGeom prst="notchedRightArrow">
            <a:avLst>
              <a:gd name="adj1" fmla="val 50000"/>
              <a:gd name="adj2" fmla="val 5000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662169C9-9665-487C-AF31-25228216665B}"/>
              </a:ext>
            </a:extLst>
          </p:cNvPr>
          <p:cNvGrpSpPr/>
          <p:nvPr/>
        </p:nvGrpSpPr>
        <p:grpSpPr>
          <a:xfrm>
            <a:off x="9033961" y="1083211"/>
            <a:ext cx="1982525" cy="3969211"/>
            <a:chOff x="6096000" y="1110412"/>
            <a:chExt cx="1982525" cy="3969211"/>
          </a:xfrm>
        </p:grpSpPr>
        <p:sp>
          <p:nvSpPr>
            <p:cNvPr id="65" name="Rectangle: Rounded Corners 64">
              <a:extLst>
                <a:ext uri="{FF2B5EF4-FFF2-40B4-BE49-F238E27FC236}">
                  <a16:creationId xmlns:a16="http://schemas.microsoft.com/office/drawing/2014/main" id="{5B685534-6AA0-A916-17B7-ED4AFE4C24C5}"/>
                </a:ext>
              </a:extLst>
            </p:cNvPr>
            <p:cNvSpPr/>
            <p:nvPr/>
          </p:nvSpPr>
          <p:spPr>
            <a:xfrm>
              <a:off x="6096000" y="1110412"/>
              <a:ext cx="1982525" cy="3969211"/>
            </a:xfrm>
            <a:prstGeom prst="roundRect">
              <a:avLst>
                <a:gd name="adj" fmla="val 8646"/>
              </a:avLst>
            </a:prstGeom>
            <a:solidFill>
              <a:schemeClr val="accent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en-US" sz="1200" dirty="0">
                  <a:latin typeface="Times New Roman" panose="02020603050405020304" pitchFamily="18" charset="0"/>
                  <a:cs typeface="Times New Roman" panose="02020603050405020304" pitchFamily="18" charset="0"/>
                </a:rPr>
                <a:t>Algorithm such as Gen Ai Chat-GPT4, &amp; LLM used for feature generation</a:t>
              </a:r>
            </a:p>
          </p:txBody>
        </p:sp>
        <p:sp>
          <p:nvSpPr>
            <p:cNvPr id="66" name="Rectangle 65">
              <a:extLst>
                <a:ext uri="{FF2B5EF4-FFF2-40B4-BE49-F238E27FC236}">
                  <a16:creationId xmlns:a16="http://schemas.microsoft.com/office/drawing/2014/main" id="{DD688565-7FC3-64EB-6D45-1CF504601150}"/>
                </a:ext>
              </a:extLst>
            </p:cNvPr>
            <p:cNvSpPr/>
            <p:nvPr/>
          </p:nvSpPr>
          <p:spPr>
            <a:xfrm>
              <a:off x="6248782" y="1644489"/>
              <a:ext cx="1689773" cy="749504"/>
            </a:xfrm>
            <a:prstGeom prst="rect">
              <a:avLst/>
            </a:prstGeom>
            <a:solidFill>
              <a:schemeClr val="bg2">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Sentiment analysis based on chat from customers</a:t>
              </a:r>
            </a:p>
          </p:txBody>
        </p:sp>
        <p:sp>
          <p:nvSpPr>
            <p:cNvPr id="67" name="Rectangle 66">
              <a:extLst>
                <a:ext uri="{FF2B5EF4-FFF2-40B4-BE49-F238E27FC236}">
                  <a16:creationId xmlns:a16="http://schemas.microsoft.com/office/drawing/2014/main" id="{19C1324D-40E0-1196-D6E3-5C42B9C2788A}"/>
                </a:ext>
              </a:extLst>
            </p:cNvPr>
            <p:cNvSpPr/>
            <p:nvPr/>
          </p:nvSpPr>
          <p:spPr>
            <a:xfrm>
              <a:off x="6248781" y="2509191"/>
              <a:ext cx="1689773" cy="749504"/>
            </a:xfrm>
            <a:prstGeom prst="rect">
              <a:avLst/>
            </a:prstGeom>
            <a:solidFill>
              <a:schemeClr val="bg2">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Profiling of customers based on the features captured</a:t>
              </a:r>
            </a:p>
          </p:txBody>
        </p:sp>
        <p:sp>
          <p:nvSpPr>
            <p:cNvPr id="68" name="Rectangle 67">
              <a:extLst>
                <a:ext uri="{FF2B5EF4-FFF2-40B4-BE49-F238E27FC236}">
                  <a16:creationId xmlns:a16="http://schemas.microsoft.com/office/drawing/2014/main" id="{A75A68AC-5D67-C4CF-1692-5C898AE7E6C8}"/>
                </a:ext>
              </a:extLst>
            </p:cNvPr>
            <p:cNvSpPr/>
            <p:nvPr/>
          </p:nvSpPr>
          <p:spPr>
            <a:xfrm>
              <a:off x="6248781" y="3348387"/>
              <a:ext cx="1689773" cy="749504"/>
            </a:xfrm>
            <a:prstGeom prst="rect">
              <a:avLst/>
            </a:prstGeom>
            <a:solidFill>
              <a:schemeClr val="bg2">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Recommendation engine for offering next best product</a:t>
              </a:r>
            </a:p>
          </p:txBody>
        </p:sp>
      </p:grpSp>
      <p:sp>
        <p:nvSpPr>
          <p:cNvPr id="69" name="TextBox 68">
            <a:extLst>
              <a:ext uri="{FF2B5EF4-FFF2-40B4-BE49-F238E27FC236}">
                <a16:creationId xmlns:a16="http://schemas.microsoft.com/office/drawing/2014/main" id="{3C0CC51B-AB07-7203-4AC7-CDE8967C48F5}"/>
              </a:ext>
            </a:extLst>
          </p:cNvPr>
          <p:cNvSpPr txBox="1"/>
          <p:nvPr/>
        </p:nvSpPr>
        <p:spPr>
          <a:xfrm>
            <a:off x="9229483" y="1126852"/>
            <a:ext cx="1604290" cy="461665"/>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Profiling and Next best product</a:t>
            </a:r>
          </a:p>
        </p:txBody>
      </p:sp>
      <p:sp>
        <p:nvSpPr>
          <p:cNvPr id="70" name="Rectangle 69">
            <a:extLst>
              <a:ext uri="{FF2B5EF4-FFF2-40B4-BE49-F238E27FC236}">
                <a16:creationId xmlns:a16="http://schemas.microsoft.com/office/drawing/2014/main" id="{276F345A-6F78-0999-4321-9CB960F41814}"/>
              </a:ext>
            </a:extLst>
          </p:cNvPr>
          <p:cNvSpPr/>
          <p:nvPr/>
        </p:nvSpPr>
        <p:spPr>
          <a:xfrm>
            <a:off x="4554903" y="1647841"/>
            <a:ext cx="1689773" cy="807610"/>
          </a:xfrm>
          <a:prstGeom prst="rect">
            <a:avLst/>
          </a:prstGeom>
          <a:solidFill>
            <a:schemeClr val="bg2">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latin typeface="Times New Roman" panose="02020603050405020304" pitchFamily="18" charset="0"/>
                <a:cs typeface="Times New Roman" panose="02020603050405020304" pitchFamily="18" charset="0"/>
              </a:rPr>
              <a:t>Dobbi</a:t>
            </a:r>
            <a:r>
              <a:rPr lang="en-US" sz="1200" dirty="0">
                <a:latin typeface="Times New Roman" panose="02020603050405020304" pitchFamily="18" charset="0"/>
                <a:cs typeface="Times New Roman" panose="02020603050405020304" pitchFamily="18" charset="0"/>
              </a:rPr>
              <a:t> will ask questions to collate information and request for required documents</a:t>
            </a:r>
          </a:p>
        </p:txBody>
      </p:sp>
      <p:sp>
        <p:nvSpPr>
          <p:cNvPr id="74" name="TextBox 73">
            <a:extLst>
              <a:ext uri="{FF2B5EF4-FFF2-40B4-BE49-F238E27FC236}">
                <a16:creationId xmlns:a16="http://schemas.microsoft.com/office/drawing/2014/main" id="{9D29AE2E-E635-01BA-C75A-90AE35F4541F}"/>
              </a:ext>
            </a:extLst>
          </p:cNvPr>
          <p:cNvSpPr txBox="1"/>
          <p:nvPr/>
        </p:nvSpPr>
        <p:spPr>
          <a:xfrm>
            <a:off x="7876001" y="5403555"/>
            <a:ext cx="1982524" cy="646331"/>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Cross sell products are offered to customers for cross-sell</a:t>
            </a:r>
          </a:p>
        </p:txBody>
      </p:sp>
    </p:spTree>
    <p:extLst>
      <p:ext uri="{BB962C8B-B14F-4D97-AF65-F5344CB8AC3E}">
        <p14:creationId xmlns:p14="http://schemas.microsoft.com/office/powerpoint/2010/main" val="2868452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078FE3-9C2F-8AE5-E889-336C03C5FA2F}"/>
              </a:ext>
            </a:extLst>
          </p:cNvPr>
          <p:cNvSpPr txBox="1"/>
          <p:nvPr/>
        </p:nvSpPr>
        <p:spPr>
          <a:xfrm>
            <a:off x="1305406" y="437322"/>
            <a:ext cx="9548123" cy="954107"/>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Dobbi</a:t>
            </a:r>
            <a:r>
              <a:rPr lang="en-US" sz="2800" dirty="0">
                <a:latin typeface="Times New Roman" panose="02020603050405020304" pitchFamily="18" charset="0"/>
                <a:cs typeface="Times New Roman" panose="02020603050405020304" pitchFamily="18" charset="0"/>
              </a:rPr>
              <a:t> – Following document are collated from customer and alternate sources</a:t>
            </a:r>
          </a:p>
        </p:txBody>
      </p:sp>
      <p:pic>
        <p:nvPicPr>
          <p:cNvPr id="4" name="Picture 3" descr="A logo of a robot&#10;&#10;Description automatically generated">
            <a:extLst>
              <a:ext uri="{FF2B5EF4-FFF2-40B4-BE49-F238E27FC236}">
                <a16:creationId xmlns:a16="http://schemas.microsoft.com/office/drawing/2014/main" id="{7438C244-5131-E3B1-F699-2CFF4B4EAB33}"/>
              </a:ext>
            </a:extLst>
          </p:cNvPr>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backgroundRemoval t="10000" b="90000" l="10000" r="90000">
                        <a14:foregroundMark x1="45260" y1="38594" x2="45260" y2="38594"/>
                        <a14:foregroundMark x1="46667" y1="38385" x2="46667" y2="38385"/>
                        <a14:foregroundMark x1="43646" y1="38281" x2="43646" y2="38281"/>
                        <a14:foregroundMark x1="53646" y1="38125" x2="53646" y2="38125"/>
                        <a14:foregroundMark x1="55260" y1="38281" x2="55260" y2="38281"/>
                        <a14:foregroundMark x1="56875" y1="38125" x2="56875" y2="38125"/>
                      </a14:backgroundRemoval>
                    </a14:imgEffect>
                  </a14:imgLayer>
                </a14:imgProps>
              </a:ext>
              <a:ext uri="{28A0092B-C50C-407E-A947-70E740481C1C}">
                <a14:useLocalDpi xmlns:a14="http://schemas.microsoft.com/office/drawing/2010/main" val="0"/>
              </a:ext>
            </a:extLst>
          </a:blip>
          <a:srcRect t="17391" b="29044"/>
          <a:stretch/>
        </p:blipFill>
        <p:spPr>
          <a:xfrm>
            <a:off x="0" y="287452"/>
            <a:ext cx="1536368" cy="822960"/>
          </a:xfrm>
          <a:prstGeom prst="rect">
            <a:avLst/>
          </a:prstGeom>
        </p:spPr>
      </p:pic>
      <p:sp>
        <p:nvSpPr>
          <p:cNvPr id="23" name="Rectangle 22">
            <a:extLst>
              <a:ext uri="{FF2B5EF4-FFF2-40B4-BE49-F238E27FC236}">
                <a16:creationId xmlns:a16="http://schemas.microsoft.com/office/drawing/2014/main" id="{B445A730-2956-89B7-53AE-5B8438E33956}"/>
              </a:ext>
            </a:extLst>
          </p:cNvPr>
          <p:cNvSpPr/>
          <p:nvPr/>
        </p:nvSpPr>
        <p:spPr>
          <a:xfrm>
            <a:off x="1057523" y="1836753"/>
            <a:ext cx="4937760" cy="4691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Documents submitted by customers</a:t>
            </a:r>
          </a:p>
        </p:txBody>
      </p:sp>
      <p:sp>
        <p:nvSpPr>
          <p:cNvPr id="24" name="Rectangle 23">
            <a:extLst>
              <a:ext uri="{FF2B5EF4-FFF2-40B4-BE49-F238E27FC236}">
                <a16:creationId xmlns:a16="http://schemas.microsoft.com/office/drawing/2014/main" id="{39BC4D0E-EBAE-D408-1977-C746EB25A620}"/>
              </a:ext>
            </a:extLst>
          </p:cNvPr>
          <p:cNvSpPr/>
          <p:nvPr/>
        </p:nvSpPr>
        <p:spPr>
          <a:xfrm>
            <a:off x="6196719" y="1836753"/>
            <a:ext cx="4937758" cy="4691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Alternate Data sources – 3</a:t>
            </a:r>
            <a:r>
              <a:rPr lang="en-US" sz="1200" baseline="30000" dirty="0">
                <a:latin typeface="Times New Roman" panose="02020603050405020304" pitchFamily="18" charset="0"/>
                <a:cs typeface="Times New Roman" panose="02020603050405020304" pitchFamily="18" charset="0"/>
              </a:rPr>
              <a:t>rd</a:t>
            </a:r>
            <a:r>
              <a:rPr lang="en-US" sz="1200" dirty="0">
                <a:latin typeface="Times New Roman" panose="02020603050405020304" pitchFamily="18" charset="0"/>
                <a:cs typeface="Times New Roman" panose="02020603050405020304" pitchFamily="18" charset="0"/>
              </a:rPr>
              <a:t> Party API </a:t>
            </a:r>
          </a:p>
        </p:txBody>
      </p:sp>
      <p:sp>
        <p:nvSpPr>
          <p:cNvPr id="3" name="Rectangle: Rounded Corners 2">
            <a:extLst>
              <a:ext uri="{FF2B5EF4-FFF2-40B4-BE49-F238E27FC236}">
                <a16:creationId xmlns:a16="http://schemas.microsoft.com/office/drawing/2014/main" id="{555D19BC-53EF-DE37-5E53-49EED7B19175}"/>
              </a:ext>
            </a:extLst>
          </p:cNvPr>
          <p:cNvSpPr/>
          <p:nvPr/>
        </p:nvSpPr>
        <p:spPr>
          <a:xfrm>
            <a:off x="1057523" y="1836753"/>
            <a:ext cx="4937758" cy="397565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ID Cards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Bank Statement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Salary Slip</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Income Statement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Income tax filings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Financial Statement in case of self-employed</a:t>
            </a:r>
          </a:p>
        </p:txBody>
      </p:sp>
      <p:sp>
        <p:nvSpPr>
          <p:cNvPr id="5" name="Rectangle: Rounded Corners 4">
            <a:extLst>
              <a:ext uri="{FF2B5EF4-FFF2-40B4-BE49-F238E27FC236}">
                <a16:creationId xmlns:a16="http://schemas.microsoft.com/office/drawing/2014/main" id="{8758DC9D-3463-3A63-21F0-88244BFD79CC}"/>
              </a:ext>
            </a:extLst>
          </p:cNvPr>
          <p:cNvSpPr/>
          <p:nvPr/>
        </p:nvSpPr>
        <p:spPr>
          <a:xfrm>
            <a:off x="6196719" y="1836753"/>
            <a:ext cx="4937758" cy="397565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Bureau </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87B637B4-B395-702B-5FA4-D62E9150D773}"/>
              </a:ext>
            </a:extLst>
          </p:cNvPr>
          <p:cNvGrpSpPr/>
          <p:nvPr/>
        </p:nvGrpSpPr>
        <p:grpSpPr>
          <a:xfrm>
            <a:off x="5443742" y="63143"/>
            <a:ext cx="6614365" cy="448617"/>
            <a:chOff x="4402121" y="4603805"/>
            <a:chExt cx="6614365" cy="448617"/>
          </a:xfrm>
        </p:grpSpPr>
        <p:sp>
          <p:nvSpPr>
            <p:cNvPr id="7" name="Rectangle: Rounded Corners 6">
              <a:extLst>
                <a:ext uri="{FF2B5EF4-FFF2-40B4-BE49-F238E27FC236}">
                  <a16:creationId xmlns:a16="http://schemas.microsoft.com/office/drawing/2014/main" id="{73CABEE6-3DA3-8B93-3236-F56CBCE923F0}"/>
                </a:ext>
              </a:extLst>
            </p:cNvPr>
            <p:cNvSpPr/>
            <p:nvPr/>
          </p:nvSpPr>
          <p:spPr>
            <a:xfrm>
              <a:off x="4402121" y="4603805"/>
              <a:ext cx="1982525" cy="448617"/>
            </a:xfrm>
            <a:prstGeom prst="roundRect">
              <a:avLst>
                <a:gd name="adj" fmla="val 8646"/>
              </a:avLst>
            </a:prstGeom>
            <a:solidFill>
              <a:schemeClr val="accent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1200" dirty="0">
                  <a:latin typeface="Times New Roman" panose="02020603050405020304" pitchFamily="18" charset="0"/>
                  <a:cs typeface="Times New Roman" panose="02020603050405020304" pitchFamily="18" charset="0"/>
                </a:rPr>
                <a:t>Data Extraction and enrichment</a:t>
              </a:r>
            </a:p>
          </p:txBody>
        </p:sp>
        <p:sp>
          <p:nvSpPr>
            <p:cNvPr id="9" name="Rectangle: Rounded Corners 8">
              <a:extLst>
                <a:ext uri="{FF2B5EF4-FFF2-40B4-BE49-F238E27FC236}">
                  <a16:creationId xmlns:a16="http://schemas.microsoft.com/office/drawing/2014/main" id="{F627766F-B96F-E36E-D912-A3A351C62A04}"/>
                </a:ext>
              </a:extLst>
            </p:cNvPr>
            <p:cNvSpPr/>
            <p:nvPr/>
          </p:nvSpPr>
          <p:spPr>
            <a:xfrm>
              <a:off x="6718041" y="4603805"/>
              <a:ext cx="1982525" cy="448617"/>
            </a:xfrm>
            <a:prstGeom prst="roundRect">
              <a:avLst>
                <a:gd name="adj" fmla="val 8646"/>
              </a:avLst>
            </a:prstGeom>
            <a:solidFill>
              <a:schemeClr val="accent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1200" dirty="0">
                  <a:latin typeface="Times New Roman" panose="02020603050405020304" pitchFamily="18" charset="0"/>
                  <a:cs typeface="Times New Roman" panose="02020603050405020304" pitchFamily="18" charset="0"/>
                </a:rPr>
                <a:t>Risk Evaluation</a:t>
              </a:r>
            </a:p>
          </p:txBody>
        </p:sp>
        <p:sp>
          <p:nvSpPr>
            <p:cNvPr id="16" name="Rectangle: Rounded Corners 15">
              <a:extLst>
                <a:ext uri="{FF2B5EF4-FFF2-40B4-BE49-F238E27FC236}">
                  <a16:creationId xmlns:a16="http://schemas.microsoft.com/office/drawing/2014/main" id="{774DE83B-EFDA-FAC9-CAB6-806271CFAFD5}"/>
                </a:ext>
              </a:extLst>
            </p:cNvPr>
            <p:cNvSpPr/>
            <p:nvPr/>
          </p:nvSpPr>
          <p:spPr>
            <a:xfrm>
              <a:off x="9033961" y="4603805"/>
              <a:ext cx="1982525" cy="448617"/>
            </a:xfrm>
            <a:prstGeom prst="roundRect">
              <a:avLst>
                <a:gd name="adj" fmla="val 8646"/>
              </a:avLst>
            </a:prstGeom>
            <a:solidFill>
              <a:schemeClr val="accent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1200" dirty="0">
                  <a:latin typeface="Times New Roman" panose="02020603050405020304" pitchFamily="18" charset="0"/>
                  <a:cs typeface="Times New Roman" panose="02020603050405020304" pitchFamily="18" charset="0"/>
                </a:rPr>
                <a:t>Profiling and Next best product</a:t>
              </a:r>
            </a:p>
          </p:txBody>
        </p:sp>
        <p:sp>
          <p:nvSpPr>
            <p:cNvPr id="21" name="Arrow: Notched Right 20">
              <a:extLst>
                <a:ext uri="{FF2B5EF4-FFF2-40B4-BE49-F238E27FC236}">
                  <a16:creationId xmlns:a16="http://schemas.microsoft.com/office/drawing/2014/main" id="{1A1E31D2-7946-2484-448B-27FBE730928F}"/>
                </a:ext>
              </a:extLst>
            </p:cNvPr>
            <p:cNvSpPr/>
            <p:nvPr/>
          </p:nvSpPr>
          <p:spPr>
            <a:xfrm>
              <a:off x="6432352" y="4663497"/>
              <a:ext cx="235891" cy="312633"/>
            </a:xfrm>
            <a:prstGeom prst="notchedRightArrow">
              <a:avLst>
                <a:gd name="adj1" fmla="val 50000"/>
                <a:gd name="adj2" fmla="val 5000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Notched Right 21">
              <a:extLst>
                <a:ext uri="{FF2B5EF4-FFF2-40B4-BE49-F238E27FC236}">
                  <a16:creationId xmlns:a16="http://schemas.microsoft.com/office/drawing/2014/main" id="{3BAC183C-C196-6156-68F8-34ED82751030}"/>
                </a:ext>
              </a:extLst>
            </p:cNvPr>
            <p:cNvSpPr/>
            <p:nvPr/>
          </p:nvSpPr>
          <p:spPr>
            <a:xfrm>
              <a:off x="8748272" y="4663497"/>
              <a:ext cx="235891" cy="312633"/>
            </a:xfrm>
            <a:prstGeom prst="notchedRightArrow">
              <a:avLst>
                <a:gd name="adj1" fmla="val 50000"/>
                <a:gd name="adj2" fmla="val 5000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4B3E5EEF-F6D2-99E2-5BE9-20646DA0ECDF}"/>
              </a:ext>
            </a:extLst>
          </p:cNvPr>
          <p:cNvSpPr/>
          <p:nvPr/>
        </p:nvSpPr>
        <p:spPr>
          <a:xfrm>
            <a:off x="7709864" y="42634"/>
            <a:ext cx="4348243" cy="469126"/>
          </a:xfrm>
          <a:prstGeom prst="rect">
            <a:avLst/>
          </a:prstGeom>
          <a:solidFill>
            <a:schemeClr val="tx1">
              <a:lumMod val="85000"/>
              <a:alpha val="6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942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078FE3-9C2F-8AE5-E889-336C03C5FA2F}"/>
              </a:ext>
            </a:extLst>
          </p:cNvPr>
          <p:cNvSpPr txBox="1"/>
          <p:nvPr/>
        </p:nvSpPr>
        <p:spPr>
          <a:xfrm>
            <a:off x="1305406" y="437322"/>
            <a:ext cx="9548123" cy="52322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Dobbi</a:t>
            </a:r>
            <a:r>
              <a:rPr lang="en-US" sz="2800" dirty="0">
                <a:latin typeface="Times New Roman" panose="02020603050405020304" pitchFamily="18" charset="0"/>
                <a:cs typeface="Times New Roman" panose="02020603050405020304" pitchFamily="18" charset="0"/>
              </a:rPr>
              <a:t> – Risk evaluation </a:t>
            </a:r>
          </a:p>
        </p:txBody>
      </p:sp>
      <p:pic>
        <p:nvPicPr>
          <p:cNvPr id="4" name="Picture 3" descr="A logo of a robot&#10;&#10;Description automatically generated">
            <a:extLst>
              <a:ext uri="{FF2B5EF4-FFF2-40B4-BE49-F238E27FC236}">
                <a16:creationId xmlns:a16="http://schemas.microsoft.com/office/drawing/2014/main" id="{7438C244-5131-E3B1-F699-2CFF4B4EAB33}"/>
              </a:ext>
            </a:extLst>
          </p:cNvPr>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backgroundRemoval t="10000" b="90000" l="10000" r="90000">
                        <a14:foregroundMark x1="45260" y1="38594" x2="45260" y2="38594"/>
                        <a14:foregroundMark x1="46667" y1="38385" x2="46667" y2="38385"/>
                        <a14:foregroundMark x1="43646" y1="38281" x2="43646" y2="38281"/>
                        <a14:foregroundMark x1="53646" y1="38125" x2="53646" y2="38125"/>
                        <a14:foregroundMark x1="55260" y1="38281" x2="55260" y2="38281"/>
                        <a14:foregroundMark x1="56875" y1="38125" x2="56875" y2="38125"/>
                      </a14:backgroundRemoval>
                    </a14:imgEffect>
                  </a14:imgLayer>
                </a14:imgProps>
              </a:ext>
              <a:ext uri="{28A0092B-C50C-407E-A947-70E740481C1C}">
                <a14:useLocalDpi xmlns:a14="http://schemas.microsoft.com/office/drawing/2010/main" val="0"/>
              </a:ext>
            </a:extLst>
          </a:blip>
          <a:srcRect t="17391" b="29044"/>
          <a:stretch/>
        </p:blipFill>
        <p:spPr>
          <a:xfrm>
            <a:off x="0" y="287452"/>
            <a:ext cx="1536368" cy="822960"/>
          </a:xfrm>
          <a:prstGeom prst="rect">
            <a:avLst/>
          </a:prstGeom>
        </p:spPr>
      </p:pic>
      <p:graphicFrame>
        <p:nvGraphicFramePr>
          <p:cNvPr id="6" name="Diagram 5">
            <a:extLst>
              <a:ext uri="{FF2B5EF4-FFF2-40B4-BE49-F238E27FC236}">
                <a16:creationId xmlns:a16="http://schemas.microsoft.com/office/drawing/2014/main" id="{931B9345-E430-59B9-5D53-5A505A61AC5B}"/>
              </a:ext>
            </a:extLst>
          </p:cNvPr>
          <p:cNvGraphicFramePr/>
          <p:nvPr>
            <p:extLst>
              <p:ext uri="{D42A27DB-BD31-4B8C-83A1-F6EECF244321}">
                <p14:modId xmlns:p14="http://schemas.microsoft.com/office/powerpoint/2010/main" val="1243516016"/>
              </p:ext>
            </p:extLst>
          </p:nvPr>
        </p:nvGraphicFramePr>
        <p:xfrm>
          <a:off x="768183" y="960542"/>
          <a:ext cx="10427253" cy="36296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Flowchart: Alternate Process 6">
            <a:extLst>
              <a:ext uri="{FF2B5EF4-FFF2-40B4-BE49-F238E27FC236}">
                <a16:creationId xmlns:a16="http://schemas.microsoft.com/office/drawing/2014/main" id="{4145368E-E66F-52CC-51B3-BB8EC5799B23}"/>
              </a:ext>
            </a:extLst>
          </p:cNvPr>
          <p:cNvSpPr/>
          <p:nvPr/>
        </p:nvSpPr>
        <p:spPr>
          <a:xfrm>
            <a:off x="842838" y="4946481"/>
            <a:ext cx="10352598" cy="333955"/>
          </a:xfrm>
          <a:prstGeom prst="flowChartAlternateProcess">
            <a:avLst/>
          </a:prstGeom>
          <a:solidFill>
            <a:schemeClr val="bg2">
              <a:lumMod val="60000"/>
              <a:lumOff val="4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Overall Efficiency</a:t>
            </a:r>
          </a:p>
        </p:txBody>
      </p:sp>
      <p:sp>
        <p:nvSpPr>
          <p:cNvPr id="8" name="Flowchart: Alternate Process 7">
            <a:extLst>
              <a:ext uri="{FF2B5EF4-FFF2-40B4-BE49-F238E27FC236}">
                <a16:creationId xmlns:a16="http://schemas.microsoft.com/office/drawing/2014/main" id="{E11248B5-0960-521A-1DF7-22428044E4FA}"/>
              </a:ext>
            </a:extLst>
          </p:cNvPr>
          <p:cNvSpPr/>
          <p:nvPr/>
        </p:nvSpPr>
        <p:spPr>
          <a:xfrm>
            <a:off x="842838" y="5349661"/>
            <a:ext cx="10352598" cy="333955"/>
          </a:xfrm>
          <a:prstGeom prst="flowChartAlternateProcess">
            <a:avLst/>
          </a:prstGeom>
          <a:solidFill>
            <a:schemeClr val="bg2">
              <a:lumMod val="60000"/>
              <a:lumOff val="4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Reduced TCO</a:t>
            </a:r>
          </a:p>
        </p:txBody>
      </p:sp>
      <p:sp>
        <p:nvSpPr>
          <p:cNvPr id="9" name="Flowchart: Alternate Process 8">
            <a:extLst>
              <a:ext uri="{FF2B5EF4-FFF2-40B4-BE49-F238E27FC236}">
                <a16:creationId xmlns:a16="http://schemas.microsoft.com/office/drawing/2014/main" id="{944EB48B-5D94-B56C-94C8-76EBDD2C15A8}"/>
              </a:ext>
            </a:extLst>
          </p:cNvPr>
          <p:cNvSpPr/>
          <p:nvPr/>
        </p:nvSpPr>
        <p:spPr>
          <a:xfrm>
            <a:off x="842838" y="5752841"/>
            <a:ext cx="10352598" cy="333955"/>
          </a:xfrm>
          <a:prstGeom prst="flowChartAlternateProcess">
            <a:avLst/>
          </a:prstGeom>
          <a:solidFill>
            <a:schemeClr val="bg2">
              <a:lumMod val="60000"/>
              <a:lumOff val="4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Improved customer experience</a:t>
            </a:r>
          </a:p>
        </p:txBody>
      </p:sp>
      <p:graphicFrame>
        <p:nvGraphicFramePr>
          <p:cNvPr id="10" name="Diagram 9">
            <a:extLst>
              <a:ext uri="{FF2B5EF4-FFF2-40B4-BE49-F238E27FC236}">
                <a16:creationId xmlns:a16="http://schemas.microsoft.com/office/drawing/2014/main" id="{26382BEE-C107-1406-416C-8B9DF0D6EC0C}"/>
              </a:ext>
            </a:extLst>
          </p:cNvPr>
          <p:cNvGraphicFramePr/>
          <p:nvPr>
            <p:extLst>
              <p:ext uri="{D42A27DB-BD31-4B8C-83A1-F6EECF244321}">
                <p14:modId xmlns:p14="http://schemas.microsoft.com/office/powerpoint/2010/main" val="296580812"/>
              </p:ext>
            </p:extLst>
          </p:nvPr>
        </p:nvGraphicFramePr>
        <p:xfrm>
          <a:off x="842837" y="4389288"/>
          <a:ext cx="10427253" cy="40190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nvGrpSpPr>
          <p:cNvPr id="11" name="Group 10">
            <a:extLst>
              <a:ext uri="{FF2B5EF4-FFF2-40B4-BE49-F238E27FC236}">
                <a16:creationId xmlns:a16="http://schemas.microsoft.com/office/drawing/2014/main" id="{F36A3AC2-C570-8F71-EE45-F5621C758F35}"/>
              </a:ext>
            </a:extLst>
          </p:cNvPr>
          <p:cNvGrpSpPr/>
          <p:nvPr/>
        </p:nvGrpSpPr>
        <p:grpSpPr>
          <a:xfrm>
            <a:off x="5443742" y="63143"/>
            <a:ext cx="6614365" cy="448617"/>
            <a:chOff x="4402121" y="4603805"/>
            <a:chExt cx="6614365" cy="448617"/>
          </a:xfrm>
        </p:grpSpPr>
        <p:sp>
          <p:nvSpPr>
            <p:cNvPr id="12" name="Rectangle: Rounded Corners 11">
              <a:extLst>
                <a:ext uri="{FF2B5EF4-FFF2-40B4-BE49-F238E27FC236}">
                  <a16:creationId xmlns:a16="http://schemas.microsoft.com/office/drawing/2014/main" id="{63C8363D-28E6-628E-669A-9545849F7D16}"/>
                </a:ext>
              </a:extLst>
            </p:cNvPr>
            <p:cNvSpPr/>
            <p:nvPr/>
          </p:nvSpPr>
          <p:spPr>
            <a:xfrm>
              <a:off x="4402121" y="4603805"/>
              <a:ext cx="1982525" cy="448617"/>
            </a:xfrm>
            <a:prstGeom prst="roundRect">
              <a:avLst>
                <a:gd name="adj" fmla="val 8646"/>
              </a:avLst>
            </a:prstGeom>
            <a:solidFill>
              <a:schemeClr val="accent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1200" dirty="0">
                  <a:latin typeface="Times New Roman" panose="02020603050405020304" pitchFamily="18" charset="0"/>
                  <a:cs typeface="Times New Roman" panose="02020603050405020304" pitchFamily="18" charset="0"/>
                </a:rPr>
                <a:t>Data Extraction and enrichment</a:t>
              </a:r>
            </a:p>
          </p:txBody>
        </p:sp>
        <p:sp>
          <p:nvSpPr>
            <p:cNvPr id="13" name="Rectangle: Rounded Corners 12">
              <a:extLst>
                <a:ext uri="{FF2B5EF4-FFF2-40B4-BE49-F238E27FC236}">
                  <a16:creationId xmlns:a16="http://schemas.microsoft.com/office/drawing/2014/main" id="{1AD74E31-2320-19EB-BA3E-4DC2B83D9922}"/>
                </a:ext>
              </a:extLst>
            </p:cNvPr>
            <p:cNvSpPr/>
            <p:nvPr/>
          </p:nvSpPr>
          <p:spPr>
            <a:xfrm>
              <a:off x="6718041" y="4603805"/>
              <a:ext cx="1982525" cy="448617"/>
            </a:xfrm>
            <a:prstGeom prst="roundRect">
              <a:avLst>
                <a:gd name="adj" fmla="val 8646"/>
              </a:avLst>
            </a:prstGeom>
            <a:solidFill>
              <a:schemeClr val="accent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1200" dirty="0">
                  <a:latin typeface="Times New Roman" panose="02020603050405020304" pitchFamily="18" charset="0"/>
                  <a:cs typeface="Times New Roman" panose="02020603050405020304" pitchFamily="18" charset="0"/>
                </a:rPr>
                <a:t>Risk Evaluation</a:t>
              </a:r>
            </a:p>
          </p:txBody>
        </p:sp>
        <p:sp>
          <p:nvSpPr>
            <p:cNvPr id="14" name="Rectangle: Rounded Corners 13">
              <a:extLst>
                <a:ext uri="{FF2B5EF4-FFF2-40B4-BE49-F238E27FC236}">
                  <a16:creationId xmlns:a16="http://schemas.microsoft.com/office/drawing/2014/main" id="{59D24080-6C5E-E3C2-3596-B56A6F9DEE35}"/>
                </a:ext>
              </a:extLst>
            </p:cNvPr>
            <p:cNvSpPr/>
            <p:nvPr/>
          </p:nvSpPr>
          <p:spPr>
            <a:xfrm>
              <a:off x="9033961" y="4603805"/>
              <a:ext cx="1982525" cy="448617"/>
            </a:xfrm>
            <a:prstGeom prst="roundRect">
              <a:avLst>
                <a:gd name="adj" fmla="val 8646"/>
              </a:avLst>
            </a:prstGeom>
            <a:solidFill>
              <a:schemeClr val="accent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1200" dirty="0">
                  <a:latin typeface="Times New Roman" panose="02020603050405020304" pitchFamily="18" charset="0"/>
                  <a:cs typeface="Times New Roman" panose="02020603050405020304" pitchFamily="18" charset="0"/>
                </a:rPr>
                <a:t>Profiling and Next best product</a:t>
              </a:r>
            </a:p>
          </p:txBody>
        </p:sp>
        <p:sp>
          <p:nvSpPr>
            <p:cNvPr id="15" name="Arrow: Notched Right 14">
              <a:extLst>
                <a:ext uri="{FF2B5EF4-FFF2-40B4-BE49-F238E27FC236}">
                  <a16:creationId xmlns:a16="http://schemas.microsoft.com/office/drawing/2014/main" id="{E6A59BC1-ED79-0936-EDAD-E14DEAA5B168}"/>
                </a:ext>
              </a:extLst>
            </p:cNvPr>
            <p:cNvSpPr/>
            <p:nvPr/>
          </p:nvSpPr>
          <p:spPr>
            <a:xfrm>
              <a:off x="6432352" y="4663497"/>
              <a:ext cx="235891" cy="312633"/>
            </a:xfrm>
            <a:prstGeom prst="notchedRightArrow">
              <a:avLst>
                <a:gd name="adj1" fmla="val 50000"/>
                <a:gd name="adj2" fmla="val 5000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Notched Right 15">
              <a:extLst>
                <a:ext uri="{FF2B5EF4-FFF2-40B4-BE49-F238E27FC236}">
                  <a16:creationId xmlns:a16="http://schemas.microsoft.com/office/drawing/2014/main" id="{F373DDEC-D432-2015-5EBC-BF799F421424}"/>
                </a:ext>
              </a:extLst>
            </p:cNvPr>
            <p:cNvSpPr/>
            <p:nvPr/>
          </p:nvSpPr>
          <p:spPr>
            <a:xfrm>
              <a:off x="8748272" y="4663497"/>
              <a:ext cx="235891" cy="312633"/>
            </a:xfrm>
            <a:prstGeom prst="notchedRightArrow">
              <a:avLst>
                <a:gd name="adj1" fmla="val 50000"/>
                <a:gd name="adj2" fmla="val 5000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A639F32-49D7-666A-6687-15573AB8C897}"/>
              </a:ext>
            </a:extLst>
          </p:cNvPr>
          <p:cNvSpPr/>
          <p:nvPr/>
        </p:nvSpPr>
        <p:spPr>
          <a:xfrm>
            <a:off x="10073490" y="42634"/>
            <a:ext cx="1984617" cy="469126"/>
          </a:xfrm>
          <a:prstGeom prst="rect">
            <a:avLst/>
          </a:prstGeom>
          <a:solidFill>
            <a:schemeClr val="tx1">
              <a:lumMod val="85000"/>
              <a:alpha val="6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C022349-3822-E9D7-0E4E-97195420A905}"/>
              </a:ext>
            </a:extLst>
          </p:cNvPr>
          <p:cNvSpPr/>
          <p:nvPr/>
        </p:nvSpPr>
        <p:spPr>
          <a:xfrm>
            <a:off x="5383340" y="42634"/>
            <a:ext cx="2090633" cy="469126"/>
          </a:xfrm>
          <a:prstGeom prst="rect">
            <a:avLst/>
          </a:prstGeom>
          <a:solidFill>
            <a:schemeClr val="tx1">
              <a:lumMod val="85000"/>
              <a:alpha val="6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2254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078FE3-9C2F-8AE5-E889-336C03C5FA2F}"/>
              </a:ext>
            </a:extLst>
          </p:cNvPr>
          <p:cNvSpPr txBox="1"/>
          <p:nvPr/>
        </p:nvSpPr>
        <p:spPr>
          <a:xfrm>
            <a:off x="1305406" y="437322"/>
            <a:ext cx="9548123" cy="52322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Dobbi</a:t>
            </a:r>
            <a:r>
              <a:rPr lang="en-US" sz="2800" dirty="0">
                <a:latin typeface="Times New Roman" panose="02020603050405020304" pitchFamily="18" charset="0"/>
                <a:cs typeface="Times New Roman" panose="02020603050405020304" pitchFamily="18" charset="0"/>
              </a:rPr>
              <a:t> – Profiling and Next best product</a:t>
            </a:r>
          </a:p>
        </p:txBody>
      </p:sp>
      <p:pic>
        <p:nvPicPr>
          <p:cNvPr id="4" name="Picture 3" descr="A logo of a robot&#10;&#10;Description automatically generated">
            <a:extLst>
              <a:ext uri="{FF2B5EF4-FFF2-40B4-BE49-F238E27FC236}">
                <a16:creationId xmlns:a16="http://schemas.microsoft.com/office/drawing/2014/main" id="{7438C244-5131-E3B1-F699-2CFF4B4EAB33}"/>
              </a:ext>
            </a:extLst>
          </p:cNvPr>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backgroundRemoval t="10000" b="90000" l="10000" r="90000">
                        <a14:foregroundMark x1="45260" y1="38594" x2="45260" y2="38594"/>
                        <a14:foregroundMark x1="46667" y1="38385" x2="46667" y2="38385"/>
                        <a14:foregroundMark x1="43646" y1="38281" x2="43646" y2="38281"/>
                        <a14:foregroundMark x1="53646" y1="38125" x2="53646" y2="38125"/>
                        <a14:foregroundMark x1="55260" y1="38281" x2="55260" y2="38281"/>
                        <a14:foregroundMark x1="56875" y1="38125" x2="56875" y2="38125"/>
                      </a14:backgroundRemoval>
                    </a14:imgEffect>
                  </a14:imgLayer>
                </a14:imgProps>
              </a:ext>
              <a:ext uri="{28A0092B-C50C-407E-A947-70E740481C1C}">
                <a14:useLocalDpi xmlns:a14="http://schemas.microsoft.com/office/drawing/2010/main" val="0"/>
              </a:ext>
            </a:extLst>
          </a:blip>
          <a:srcRect t="17391" b="29044"/>
          <a:stretch/>
        </p:blipFill>
        <p:spPr>
          <a:xfrm>
            <a:off x="0" y="287452"/>
            <a:ext cx="1536368" cy="822960"/>
          </a:xfrm>
          <a:prstGeom prst="rect">
            <a:avLst/>
          </a:prstGeom>
        </p:spPr>
      </p:pic>
      <p:grpSp>
        <p:nvGrpSpPr>
          <p:cNvPr id="25" name="Group 24">
            <a:extLst>
              <a:ext uri="{FF2B5EF4-FFF2-40B4-BE49-F238E27FC236}">
                <a16:creationId xmlns:a16="http://schemas.microsoft.com/office/drawing/2014/main" id="{2F2649B8-F26F-5517-63F6-02ABF9057860}"/>
              </a:ext>
            </a:extLst>
          </p:cNvPr>
          <p:cNvGrpSpPr/>
          <p:nvPr/>
        </p:nvGrpSpPr>
        <p:grpSpPr>
          <a:xfrm>
            <a:off x="5443742" y="63143"/>
            <a:ext cx="6614365" cy="448617"/>
            <a:chOff x="4402121" y="4603805"/>
            <a:chExt cx="6614365" cy="448617"/>
          </a:xfrm>
        </p:grpSpPr>
        <p:sp>
          <p:nvSpPr>
            <p:cNvPr id="26" name="Rectangle: Rounded Corners 25">
              <a:extLst>
                <a:ext uri="{FF2B5EF4-FFF2-40B4-BE49-F238E27FC236}">
                  <a16:creationId xmlns:a16="http://schemas.microsoft.com/office/drawing/2014/main" id="{2FC5330E-59B8-8E9B-ECD3-FED266F99FA8}"/>
                </a:ext>
              </a:extLst>
            </p:cNvPr>
            <p:cNvSpPr/>
            <p:nvPr/>
          </p:nvSpPr>
          <p:spPr>
            <a:xfrm>
              <a:off x="4402121" y="4603805"/>
              <a:ext cx="1982525" cy="448617"/>
            </a:xfrm>
            <a:prstGeom prst="roundRect">
              <a:avLst>
                <a:gd name="adj" fmla="val 8646"/>
              </a:avLst>
            </a:prstGeom>
            <a:solidFill>
              <a:schemeClr val="accent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1200" dirty="0">
                  <a:latin typeface="Times New Roman" panose="02020603050405020304" pitchFamily="18" charset="0"/>
                  <a:cs typeface="Times New Roman" panose="02020603050405020304" pitchFamily="18" charset="0"/>
                </a:rPr>
                <a:t>Data Extraction and enrichment</a:t>
              </a:r>
            </a:p>
          </p:txBody>
        </p:sp>
        <p:sp>
          <p:nvSpPr>
            <p:cNvPr id="27" name="Rectangle: Rounded Corners 26">
              <a:extLst>
                <a:ext uri="{FF2B5EF4-FFF2-40B4-BE49-F238E27FC236}">
                  <a16:creationId xmlns:a16="http://schemas.microsoft.com/office/drawing/2014/main" id="{6EDD7D82-0D25-9B52-4F0C-B78AEB287ADA}"/>
                </a:ext>
              </a:extLst>
            </p:cNvPr>
            <p:cNvSpPr/>
            <p:nvPr/>
          </p:nvSpPr>
          <p:spPr>
            <a:xfrm>
              <a:off x="6718041" y="4603805"/>
              <a:ext cx="1982525" cy="448617"/>
            </a:xfrm>
            <a:prstGeom prst="roundRect">
              <a:avLst>
                <a:gd name="adj" fmla="val 8646"/>
              </a:avLst>
            </a:prstGeom>
            <a:solidFill>
              <a:schemeClr val="accent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1200" dirty="0">
                  <a:latin typeface="Times New Roman" panose="02020603050405020304" pitchFamily="18" charset="0"/>
                  <a:cs typeface="Times New Roman" panose="02020603050405020304" pitchFamily="18" charset="0"/>
                </a:rPr>
                <a:t>Risk Evaluation</a:t>
              </a:r>
            </a:p>
          </p:txBody>
        </p:sp>
        <p:sp>
          <p:nvSpPr>
            <p:cNvPr id="28" name="Rectangle: Rounded Corners 27">
              <a:extLst>
                <a:ext uri="{FF2B5EF4-FFF2-40B4-BE49-F238E27FC236}">
                  <a16:creationId xmlns:a16="http://schemas.microsoft.com/office/drawing/2014/main" id="{12DA67F1-3F73-A7B2-9AC0-185D64F10BE4}"/>
                </a:ext>
              </a:extLst>
            </p:cNvPr>
            <p:cNvSpPr/>
            <p:nvPr/>
          </p:nvSpPr>
          <p:spPr>
            <a:xfrm>
              <a:off x="9033961" y="4603805"/>
              <a:ext cx="1982525" cy="448617"/>
            </a:xfrm>
            <a:prstGeom prst="roundRect">
              <a:avLst>
                <a:gd name="adj" fmla="val 8646"/>
              </a:avLst>
            </a:prstGeom>
            <a:solidFill>
              <a:schemeClr val="accent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1200" dirty="0">
                  <a:latin typeface="Times New Roman" panose="02020603050405020304" pitchFamily="18" charset="0"/>
                  <a:cs typeface="Times New Roman" panose="02020603050405020304" pitchFamily="18" charset="0"/>
                </a:rPr>
                <a:t>Profiling and Next best product</a:t>
              </a:r>
            </a:p>
          </p:txBody>
        </p:sp>
        <p:sp>
          <p:nvSpPr>
            <p:cNvPr id="29" name="Arrow: Notched Right 28">
              <a:extLst>
                <a:ext uri="{FF2B5EF4-FFF2-40B4-BE49-F238E27FC236}">
                  <a16:creationId xmlns:a16="http://schemas.microsoft.com/office/drawing/2014/main" id="{B4A9B008-F240-3068-7E50-48E27DABD2D2}"/>
                </a:ext>
              </a:extLst>
            </p:cNvPr>
            <p:cNvSpPr/>
            <p:nvPr/>
          </p:nvSpPr>
          <p:spPr>
            <a:xfrm>
              <a:off x="6432352" y="4663497"/>
              <a:ext cx="235891" cy="312633"/>
            </a:xfrm>
            <a:prstGeom prst="notchedRightArrow">
              <a:avLst>
                <a:gd name="adj1" fmla="val 50000"/>
                <a:gd name="adj2" fmla="val 5000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Notched Right 29">
              <a:extLst>
                <a:ext uri="{FF2B5EF4-FFF2-40B4-BE49-F238E27FC236}">
                  <a16:creationId xmlns:a16="http://schemas.microsoft.com/office/drawing/2014/main" id="{D0CE306D-B793-75BE-9197-1B27A53F6373}"/>
                </a:ext>
              </a:extLst>
            </p:cNvPr>
            <p:cNvSpPr/>
            <p:nvPr/>
          </p:nvSpPr>
          <p:spPr>
            <a:xfrm>
              <a:off x="8748272" y="4663497"/>
              <a:ext cx="235891" cy="312633"/>
            </a:xfrm>
            <a:prstGeom prst="notchedRightArrow">
              <a:avLst>
                <a:gd name="adj1" fmla="val 50000"/>
                <a:gd name="adj2" fmla="val 5000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8832596C-7287-CE06-2CE9-0898885F0967}"/>
              </a:ext>
            </a:extLst>
          </p:cNvPr>
          <p:cNvSpPr/>
          <p:nvPr/>
        </p:nvSpPr>
        <p:spPr>
          <a:xfrm>
            <a:off x="5441650" y="54724"/>
            <a:ext cx="4348243" cy="469126"/>
          </a:xfrm>
          <a:prstGeom prst="rect">
            <a:avLst/>
          </a:prstGeom>
          <a:solidFill>
            <a:schemeClr val="tx1">
              <a:lumMod val="85000"/>
              <a:alpha val="6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6717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078FE3-9C2F-8AE5-E889-336C03C5FA2F}"/>
              </a:ext>
            </a:extLst>
          </p:cNvPr>
          <p:cNvSpPr txBox="1"/>
          <p:nvPr/>
        </p:nvSpPr>
        <p:spPr>
          <a:xfrm>
            <a:off x="1305407" y="437322"/>
            <a:ext cx="5398936" cy="52322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Dobbi</a:t>
            </a:r>
            <a:r>
              <a:rPr lang="en-US" sz="2800" dirty="0">
                <a:latin typeface="Times New Roman" panose="02020603050405020304" pitchFamily="18" charset="0"/>
                <a:cs typeface="Times New Roman" panose="02020603050405020304" pitchFamily="18" charset="0"/>
              </a:rPr>
              <a:t> – Architecture</a:t>
            </a:r>
          </a:p>
        </p:txBody>
      </p:sp>
      <p:pic>
        <p:nvPicPr>
          <p:cNvPr id="4" name="Picture 3" descr="A logo of a robot&#10;&#10;Description automatically generated">
            <a:extLst>
              <a:ext uri="{FF2B5EF4-FFF2-40B4-BE49-F238E27FC236}">
                <a16:creationId xmlns:a16="http://schemas.microsoft.com/office/drawing/2014/main" id="{7438C244-5131-E3B1-F699-2CFF4B4EAB33}"/>
              </a:ext>
            </a:extLst>
          </p:cNvPr>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backgroundRemoval t="10000" b="90000" l="10000" r="90000">
                        <a14:foregroundMark x1="45260" y1="38594" x2="45260" y2="38594"/>
                        <a14:foregroundMark x1="46667" y1="38385" x2="46667" y2="38385"/>
                        <a14:foregroundMark x1="43646" y1="38281" x2="43646" y2="38281"/>
                        <a14:foregroundMark x1="53646" y1="38125" x2="53646" y2="38125"/>
                        <a14:foregroundMark x1="55260" y1="38281" x2="55260" y2="38281"/>
                        <a14:foregroundMark x1="56875" y1="38125" x2="56875" y2="38125"/>
                      </a14:backgroundRemoval>
                    </a14:imgEffect>
                  </a14:imgLayer>
                </a14:imgProps>
              </a:ext>
              <a:ext uri="{28A0092B-C50C-407E-A947-70E740481C1C}">
                <a14:useLocalDpi xmlns:a14="http://schemas.microsoft.com/office/drawing/2010/main" val="0"/>
              </a:ext>
            </a:extLst>
          </a:blip>
          <a:srcRect t="17391" b="29044"/>
          <a:stretch/>
        </p:blipFill>
        <p:spPr>
          <a:xfrm>
            <a:off x="0" y="287452"/>
            <a:ext cx="1536368" cy="822960"/>
          </a:xfrm>
          <a:prstGeom prst="rect">
            <a:avLst/>
          </a:prstGeom>
        </p:spPr>
      </p:pic>
    </p:spTree>
    <p:extLst>
      <p:ext uri="{BB962C8B-B14F-4D97-AF65-F5344CB8AC3E}">
        <p14:creationId xmlns:p14="http://schemas.microsoft.com/office/powerpoint/2010/main" val="1949105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078FE3-9C2F-8AE5-E889-336C03C5FA2F}"/>
              </a:ext>
            </a:extLst>
          </p:cNvPr>
          <p:cNvSpPr txBox="1"/>
          <p:nvPr/>
        </p:nvSpPr>
        <p:spPr>
          <a:xfrm>
            <a:off x="1305407" y="437322"/>
            <a:ext cx="5398936" cy="52322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Dobbi</a:t>
            </a:r>
            <a:r>
              <a:rPr lang="en-US" sz="2800" dirty="0">
                <a:latin typeface="Times New Roman" panose="02020603050405020304" pitchFamily="18" charset="0"/>
                <a:cs typeface="Times New Roman" panose="02020603050405020304" pitchFamily="18" charset="0"/>
              </a:rPr>
              <a:t> – Major Features</a:t>
            </a:r>
          </a:p>
        </p:txBody>
      </p:sp>
      <p:pic>
        <p:nvPicPr>
          <p:cNvPr id="4" name="Picture 3" descr="A logo of a robot&#10;&#10;Description automatically generated">
            <a:extLst>
              <a:ext uri="{FF2B5EF4-FFF2-40B4-BE49-F238E27FC236}">
                <a16:creationId xmlns:a16="http://schemas.microsoft.com/office/drawing/2014/main" id="{7438C244-5131-E3B1-F699-2CFF4B4EAB33}"/>
              </a:ext>
            </a:extLst>
          </p:cNvPr>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backgroundRemoval t="10000" b="90000" l="10000" r="90000">
                        <a14:foregroundMark x1="45260" y1="38594" x2="45260" y2="38594"/>
                        <a14:foregroundMark x1="46667" y1="38385" x2="46667" y2="38385"/>
                        <a14:foregroundMark x1="43646" y1="38281" x2="43646" y2="38281"/>
                        <a14:foregroundMark x1="53646" y1="38125" x2="53646" y2="38125"/>
                        <a14:foregroundMark x1="55260" y1="38281" x2="55260" y2="38281"/>
                        <a14:foregroundMark x1="56875" y1="38125" x2="56875" y2="38125"/>
                      </a14:backgroundRemoval>
                    </a14:imgEffect>
                  </a14:imgLayer>
                </a14:imgProps>
              </a:ext>
              <a:ext uri="{28A0092B-C50C-407E-A947-70E740481C1C}">
                <a14:useLocalDpi xmlns:a14="http://schemas.microsoft.com/office/drawing/2010/main" val="0"/>
              </a:ext>
            </a:extLst>
          </a:blip>
          <a:srcRect t="17391" b="29044"/>
          <a:stretch/>
        </p:blipFill>
        <p:spPr>
          <a:xfrm>
            <a:off x="0" y="287452"/>
            <a:ext cx="1536368" cy="822960"/>
          </a:xfrm>
          <a:prstGeom prst="rect">
            <a:avLst/>
          </a:prstGeom>
        </p:spPr>
      </p:pic>
      <p:sp>
        <p:nvSpPr>
          <p:cNvPr id="5" name="TextBox 4">
            <a:extLst>
              <a:ext uri="{FF2B5EF4-FFF2-40B4-BE49-F238E27FC236}">
                <a16:creationId xmlns:a16="http://schemas.microsoft.com/office/drawing/2014/main" id="{838D9018-6D6A-8453-4F76-484808ED3B84}"/>
              </a:ext>
            </a:extLst>
          </p:cNvPr>
          <p:cNvSpPr txBox="1"/>
          <p:nvPr/>
        </p:nvSpPr>
        <p:spPr>
          <a:xfrm>
            <a:off x="612742" y="1291472"/>
            <a:ext cx="10887959"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One of the critical aspects of consumer lending is to provide a seamless experience with accelerated time to market. </a:t>
            </a:r>
            <a:r>
              <a:rPr lang="en-US" sz="1800" dirty="0" err="1">
                <a:latin typeface="Times New Roman" panose="02020603050405020304" pitchFamily="18" charset="0"/>
                <a:cs typeface="Times New Roman" panose="02020603050405020304" pitchFamily="18" charset="0"/>
              </a:rPr>
              <a:t>Dobbi</a:t>
            </a:r>
            <a:r>
              <a:rPr lang="en-US" dirty="0">
                <a:latin typeface="Times New Roman" panose="02020603050405020304" pitchFamily="18" charset="0"/>
                <a:cs typeface="Times New Roman" panose="02020603050405020304" pitchFamily="18" charset="0"/>
              </a:rPr>
              <a:t> aims of providing instant decisioning of consumer loan; leveraging next generation chatbot and Gen AI driven processes across lending value chain</a:t>
            </a:r>
          </a:p>
        </p:txBody>
      </p:sp>
      <p:pic>
        <p:nvPicPr>
          <p:cNvPr id="9" name="Graphic 8" descr="3d Glasses outline">
            <a:extLst>
              <a:ext uri="{FF2B5EF4-FFF2-40B4-BE49-F238E27FC236}">
                <a16:creationId xmlns:a16="http://schemas.microsoft.com/office/drawing/2014/main" id="{2175F82A-C48B-B4F5-8912-FB64A432361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5407" y="2745884"/>
            <a:ext cx="571101" cy="461503"/>
          </a:xfrm>
          <a:prstGeom prst="rect">
            <a:avLst/>
          </a:prstGeom>
        </p:spPr>
      </p:pic>
      <p:sp>
        <p:nvSpPr>
          <p:cNvPr id="10" name="Rectangle: Rounded Corners 9">
            <a:extLst>
              <a:ext uri="{FF2B5EF4-FFF2-40B4-BE49-F238E27FC236}">
                <a16:creationId xmlns:a16="http://schemas.microsoft.com/office/drawing/2014/main" id="{16F9A7B2-8324-AA8A-E705-4AB3DC099B14}"/>
              </a:ext>
            </a:extLst>
          </p:cNvPr>
          <p:cNvSpPr/>
          <p:nvPr/>
        </p:nvSpPr>
        <p:spPr>
          <a:xfrm>
            <a:off x="1089329" y="2455958"/>
            <a:ext cx="3156667" cy="1000185"/>
          </a:xfrm>
          <a:prstGeom prst="roundRect">
            <a:avLst/>
          </a:prstGeom>
          <a:no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822960" rtlCol="0" anchor="ctr"/>
          <a:lstStyle/>
          <a:p>
            <a:pPr algn="ctr"/>
            <a:r>
              <a:rPr lang="en-US" sz="1600" dirty="0">
                <a:latin typeface="Times New Roman" panose="02020603050405020304" pitchFamily="18" charset="0"/>
                <a:cs typeface="Times New Roman" panose="02020603050405020304" pitchFamily="18" charset="0"/>
              </a:rPr>
              <a:t>Chatbot-led solution for omnichannel experience</a:t>
            </a:r>
          </a:p>
        </p:txBody>
      </p:sp>
      <p:pic>
        <p:nvPicPr>
          <p:cNvPr id="11" name="Graphic 10" descr="3d Glasses outline">
            <a:extLst>
              <a:ext uri="{FF2B5EF4-FFF2-40B4-BE49-F238E27FC236}">
                <a16:creationId xmlns:a16="http://schemas.microsoft.com/office/drawing/2014/main" id="{26B07F41-1D8B-A196-4BA7-7C5EAABD31D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32603" y="2745884"/>
            <a:ext cx="571101" cy="461503"/>
          </a:xfrm>
          <a:prstGeom prst="rect">
            <a:avLst/>
          </a:prstGeom>
        </p:spPr>
      </p:pic>
      <p:sp>
        <p:nvSpPr>
          <p:cNvPr id="12" name="Rectangle: Rounded Corners 11">
            <a:extLst>
              <a:ext uri="{FF2B5EF4-FFF2-40B4-BE49-F238E27FC236}">
                <a16:creationId xmlns:a16="http://schemas.microsoft.com/office/drawing/2014/main" id="{3BF11206-25FD-FAF6-0E0B-5161ED467B0C}"/>
              </a:ext>
            </a:extLst>
          </p:cNvPr>
          <p:cNvSpPr/>
          <p:nvPr/>
        </p:nvSpPr>
        <p:spPr>
          <a:xfrm>
            <a:off x="4616525" y="2455958"/>
            <a:ext cx="3156667" cy="1000185"/>
          </a:xfrm>
          <a:prstGeom prst="roundRect">
            <a:avLst/>
          </a:prstGeom>
          <a:no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822960" rtlCol="0" anchor="ctr"/>
          <a:lstStyle/>
          <a:p>
            <a:pPr algn="ctr"/>
            <a:r>
              <a:rPr lang="en-US" sz="1600" dirty="0">
                <a:latin typeface="Times New Roman" panose="02020603050405020304" pitchFamily="18" charset="0"/>
                <a:cs typeface="Times New Roman" panose="02020603050405020304" pitchFamily="18" charset="0"/>
              </a:rPr>
              <a:t>Custom-built workflow management</a:t>
            </a:r>
          </a:p>
        </p:txBody>
      </p:sp>
      <p:pic>
        <p:nvPicPr>
          <p:cNvPr id="15" name="Graphic 14" descr="3d Glasses outline">
            <a:extLst>
              <a:ext uri="{FF2B5EF4-FFF2-40B4-BE49-F238E27FC236}">
                <a16:creationId xmlns:a16="http://schemas.microsoft.com/office/drawing/2014/main" id="{166869C1-7321-625F-ED42-2678273540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9799" y="2745884"/>
            <a:ext cx="571101" cy="461503"/>
          </a:xfrm>
          <a:prstGeom prst="rect">
            <a:avLst/>
          </a:prstGeom>
        </p:spPr>
      </p:pic>
      <p:sp>
        <p:nvSpPr>
          <p:cNvPr id="16" name="Rectangle: Rounded Corners 15">
            <a:extLst>
              <a:ext uri="{FF2B5EF4-FFF2-40B4-BE49-F238E27FC236}">
                <a16:creationId xmlns:a16="http://schemas.microsoft.com/office/drawing/2014/main" id="{2D69BC9F-1C3D-7CC5-5B76-AB73D94A5F10}"/>
              </a:ext>
            </a:extLst>
          </p:cNvPr>
          <p:cNvSpPr/>
          <p:nvPr/>
        </p:nvSpPr>
        <p:spPr>
          <a:xfrm>
            <a:off x="8143721" y="2455958"/>
            <a:ext cx="3156667" cy="1000185"/>
          </a:xfrm>
          <a:prstGeom prst="roundRect">
            <a:avLst/>
          </a:prstGeom>
          <a:no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822960" rtlCol="0" anchor="ctr"/>
          <a:lstStyle/>
          <a:p>
            <a:pPr algn="ctr"/>
            <a:r>
              <a:rPr lang="en-US" sz="1600" dirty="0">
                <a:latin typeface="Times New Roman" panose="02020603050405020304" pitchFamily="18" charset="0"/>
                <a:cs typeface="Times New Roman" panose="02020603050405020304" pitchFamily="18" charset="0"/>
              </a:rPr>
              <a:t>Advanced 3</a:t>
            </a:r>
            <a:r>
              <a:rPr lang="en-US" sz="1600" baseline="30000" dirty="0">
                <a:latin typeface="Times New Roman" panose="02020603050405020304" pitchFamily="18" charset="0"/>
                <a:cs typeface="Times New Roman" panose="02020603050405020304" pitchFamily="18" charset="0"/>
              </a:rPr>
              <a:t>rd</a:t>
            </a:r>
            <a:r>
              <a:rPr lang="en-US" sz="1600" dirty="0">
                <a:latin typeface="Times New Roman" panose="02020603050405020304" pitchFamily="18" charset="0"/>
                <a:cs typeface="Times New Roman" panose="02020603050405020304" pitchFamily="18" charset="0"/>
              </a:rPr>
              <a:t> party API driven architecture enabling accelerated information</a:t>
            </a:r>
          </a:p>
        </p:txBody>
      </p:sp>
      <p:grpSp>
        <p:nvGrpSpPr>
          <p:cNvPr id="28" name="Group 27">
            <a:extLst>
              <a:ext uri="{FF2B5EF4-FFF2-40B4-BE49-F238E27FC236}">
                <a16:creationId xmlns:a16="http://schemas.microsoft.com/office/drawing/2014/main" id="{9DDDB381-6955-66C4-44D6-AB239772FBEC}"/>
              </a:ext>
            </a:extLst>
          </p:cNvPr>
          <p:cNvGrpSpPr/>
          <p:nvPr/>
        </p:nvGrpSpPr>
        <p:grpSpPr>
          <a:xfrm>
            <a:off x="1089329" y="3697601"/>
            <a:ext cx="10211059" cy="1000185"/>
            <a:chOff x="1089329" y="4245634"/>
            <a:chExt cx="10211059" cy="1237710"/>
          </a:xfrm>
        </p:grpSpPr>
        <p:pic>
          <p:nvPicPr>
            <p:cNvPr id="17" name="Graphic 16" descr="3d Glasses outline">
              <a:extLst>
                <a:ext uri="{FF2B5EF4-FFF2-40B4-BE49-F238E27FC236}">
                  <a16:creationId xmlns:a16="http://schemas.microsoft.com/office/drawing/2014/main" id="{D66A9503-AA27-EDC4-8884-54EFC477A3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5407" y="4535560"/>
              <a:ext cx="571101" cy="571101"/>
            </a:xfrm>
            <a:prstGeom prst="rect">
              <a:avLst/>
            </a:prstGeom>
          </p:spPr>
        </p:pic>
        <p:sp>
          <p:nvSpPr>
            <p:cNvPr id="18" name="Rectangle: Rounded Corners 17">
              <a:extLst>
                <a:ext uri="{FF2B5EF4-FFF2-40B4-BE49-F238E27FC236}">
                  <a16:creationId xmlns:a16="http://schemas.microsoft.com/office/drawing/2014/main" id="{17582880-A437-C6A7-BF2A-506EDC0214EA}"/>
                </a:ext>
              </a:extLst>
            </p:cNvPr>
            <p:cNvSpPr/>
            <p:nvPr/>
          </p:nvSpPr>
          <p:spPr>
            <a:xfrm>
              <a:off x="1089329" y="4245634"/>
              <a:ext cx="3156667" cy="1237710"/>
            </a:xfrm>
            <a:prstGeom prst="roundRect">
              <a:avLst/>
            </a:prstGeom>
            <a:no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822960" rtlCol="0" anchor="ctr"/>
            <a:lstStyle/>
            <a:p>
              <a:pPr algn="ctr"/>
              <a:r>
                <a:rPr lang="en-US" sz="1600" dirty="0">
                  <a:latin typeface="Times New Roman" panose="02020603050405020304" pitchFamily="18" charset="0"/>
                  <a:cs typeface="Times New Roman" panose="02020603050405020304" pitchFamily="18" charset="0"/>
                </a:rPr>
                <a:t>Guided Conversation Engine (GCE) to</a:t>
              </a:r>
            </a:p>
            <a:p>
              <a:pPr algn="ctr"/>
              <a:r>
                <a:rPr lang="en-US" sz="1600" dirty="0">
                  <a:latin typeface="Times New Roman" panose="02020603050405020304" pitchFamily="18" charset="0"/>
                  <a:cs typeface="Times New Roman" panose="02020603050405020304" pitchFamily="18" charset="0"/>
                </a:rPr>
                <a:t>manage Chatbot interactions</a:t>
              </a:r>
            </a:p>
          </p:txBody>
        </p:sp>
        <p:pic>
          <p:nvPicPr>
            <p:cNvPr id="19" name="Graphic 18" descr="3d Glasses outline">
              <a:extLst>
                <a:ext uri="{FF2B5EF4-FFF2-40B4-BE49-F238E27FC236}">
                  <a16:creationId xmlns:a16="http://schemas.microsoft.com/office/drawing/2014/main" id="{97298D0D-DB11-B50E-80E2-1ADC6E25DB4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32603" y="4535560"/>
              <a:ext cx="571101" cy="571101"/>
            </a:xfrm>
            <a:prstGeom prst="rect">
              <a:avLst/>
            </a:prstGeom>
          </p:spPr>
        </p:pic>
        <p:sp>
          <p:nvSpPr>
            <p:cNvPr id="20" name="Rectangle: Rounded Corners 19">
              <a:extLst>
                <a:ext uri="{FF2B5EF4-FFF2-40B4-BE49-F238E27FC236}">
                  <a16:creationId xmlns:a16="http://schemas.microsoft.com/office/drawing/2014/main" id="{F394B563-E8F4-F266-2E5E-3BAA4E0A5D6D}"/>
                </a:ext>
              </a:extLst>
            </p:cNvPr>
            <p:cNvSpPr/>
            <p:nvPr/>
          </p:nvSpPr>
          <p:spPr>
            <a:xfrm>
              <a:off x="4616525" y="4245634"/>
              <a:ext cx="3156667" cy="1237710"/>
            </a:xfrm>
            <a:prstGeom prst="roundRect">
              <a:avLst/>
            </a:prstGeom>
            <a:no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822960" rtlCol="0" anchor="ctr"/>
            <a:lstStyle/>
            <a:p>
              <a:pPr algn="ctr"/>
              <a:r>
                <a:rPr lang="en-US" sz="1600" dirty="0">
                  <a:latin typeface="Times New Roman" panose="02020603050405020304" pitchFamily="18" charset="0"/>
                  <a:cs typeface="Times New Roman" panose="02020603050405020304" pitchFamily="18" charset="0"/>
                </a:rPr>
                <a:t>Mitigate</a:t>
              </a:r>
            </a:p>
            <a:p>
              <a:pPr algn="ctr"/>
              <a:r>
                <a:rPr lang="en-US" sz="1600" dirty="0">
                  <a:latin typeface="Times New Roman" panose="02020603050405020304" pitchFamily="18" charset="0"/>
                  <a:cs typeface="Times New Roman" panose="02020603050405020304" pitchFamily="18" charset="0"/>
                </a:rPr>
                <a:t>operational risk via digitally-driven application process</a:t>
              </a:r>
            </a:p>
          </p:txBody>
        </p:sp>
        <p:pic>
          <p:nvPicPr>
            <p:cNvPr id="21" name="Graphic 20" descr="3d Glasses outline">
              <a:extLst>
                <a:ext uri="{FF2B5EF4-FFF2-40B4-BE49-F238E27FC236}">
                  <a16:creationId xmlns:a16="http://schemas.microsoft.com/office/drawing/2014/main" id="{D2383EF8-F035-1EB9-D8A5-88C3EA7F1A4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9799" y="4535560"/>
              <a:ext cx="571101" cy="571101"/>
            </a:xfrm>
            <a:prstGeom prst="rect">
              <a:avLst/>
            </a:prstGeom>
          </p:spPr>
        </p:pic>
        <p:sp>
          <p:nvSpPr>
            <p:cNvPr id="22" name="Rectangle: Rounded Corners 21">
              <a:extLst>
                <a:ext uri="{FF2B5EF4-FFF2-40B4-BE49-F238E27FC236}">
                  <a16:creationId xmlns:a16="http://schemas.microsoft.com/office/drawing/2014/main" id="{7652161F-C68B-F027-F633-6D9D2779E652}"/>
                </a:ext>
              </a:extLst>
            </p:cNvPr>
            <p:cNvSpPr/>
            <p:nvPr/>
          </p:nvSpPr>
          <p:spPr>
            <a:xfrm>
              <a:off x="8143721" y="4245634"/>
              <a:ext cx="3156667" cy="1237710"/>
            </a:xfrm>
            <a:prstGeom prst="roundRect">
              <a:avLst/>
            </a:prstGeom>
            <a:no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822960" rtlCol="0" anchor="ctr"/>
            <a:lstStyle/>
            <a:p>
              <a:pPr algn="ctr"/>
              <a:r>
                <a:rPr lang="en-US" sz="1600" dirty="0">
                  <a:latin typeface="Times New Roman" panose="02020603050405020304" pitchFamily="18" charset="0"/>
                  <a:cs typeface="Times New Roman" panose="02020603050405020304" pitchFamily="18" charset="0"/>
                </a:rPr>
                <a:t>Using traditional and non </a:t>
              </a:r>
              <a:r>
                <a:rPr lang="en-US" sz="1600" dirty="0" err="1">
                  <a:latin typeface="Times New Roman" panose="02020603050405020304" pitchFamily="18" charset="0"/>
                  <a:cs typeface="Times New Roman" panose="02020603050405020304" pitchFamily="18" charset="0"/>
                </a:rPr>
                <a:t>tradtitional</a:t>
              </a:r>
              <a:r>
                <a:rPr lang="en-US" sz="1600" dirty="0">
                  <a:latin typeface="Times New Roman" panose="02020603050405020304" pitchFamily="18" charset="0"/>
                  <a:cs typeface="Times New Roman" panose="02020603050405020304" pitchFamily="18" charset="0"/>
                </a:rPr>
                <a:t> data sources for profiling and risk assessment</a:t>
              </a:r>
            </a:p>
          </p:txBody>
        </p:sp>
      </p:grpSp>
      <p:grpSp>
        <p:nvGrpSpPr>
          <p:cNvPr id="29" name="Group 28">
            <a:extLst>
              <a:ext uri="{FF2B5EF4-FFF2-40B4-BE49-F238E27FC236}">
                <a16:creationId xmlns:a16="http://schemas.microsoft.com/office/drawing/2014/main" id="{387FDE14-0DA5-E83E-5995-701E57F7B1EA}"/>
              </a:ext>
            </a:extLst>
          </p:cNvPr>
          <p:cNvGrpSpPr/>
          <p:nvPr/>
        </p:nvGrpSpPr>
        <p:grpSpPr>
          <a:xfrm>
            <a:off x="1118647" y="4939244"/>
            <a:ext cx="10211059" cy="1000185"/>
            <a:chOff x="1089329" y="4245634"/>
            <a:chExt cx="10211059" cy="1237710"/>
          </a:xfrm>
        </p:grpSpPr>
        <p:pic>
          <p:nvPicPr>
            <p:cNvPr id="30" name="Graphic 29" descr="3d Glasses outline">
              <a:extLst>
                <a:ext uri="{FF2B5EF4-FFF2-40B4-BE49-F238E27FC236}">
                  <a16:creationId xmlns:a16="http://schemas.microsoft.com/office/drawing/2014/main" id="{4D86183B-EA25-3C0E-3DFD-11DB16FFC4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5407" y="4535560"/>
              <a:ext cx="571101" cy="571101"/>
            </a:xfrm>
            <a:prstGeom prst="rect">
              <a:avLst/>
            </a:prstGeom>
          </p:spPr>
        </p:pic>
        <p:sp>
          <p:nvSpPr>
            <p:cNvPr id="31" name="Rectangle: Rounded Corners 30">
              <a:extLst>
                <a:ext uri="{FF2B5EF4-FFF2-40B4-BE49-F238E27FC236}">
                  <a16:creationId xmlns:a16="http://schemas.microsoft.com/office/drawing/2014/main" id="{4EBF8ACB-28E0-0968-5394-2CF05046ACB8}"/>
                </a:ext>
              </a:extLst>
            </p:cNvPr>
            <p:cNvSpPr/>
            <p:nvPr/>
          </p:nvSpPr>
          <p:spPr>
            <a:xfrm>
              <a:off x="1089329" y="4245634"/>
              <a:ext cx="3156667" cy="1237710"/>
            </a:xfrm>
            <a:prstGeom prst="roundRect">
              <a:avLst/>
            </a:prstGeom>
            <a:no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822960" rtlCol="0" anchor="ctr"/>
            <a:lstStyle/>
            <a:p>
              <a:pPr algn="ctr"/>
              <a:r>
                <a:rPr lang="en-US" sz="1600" dirty="0">
                  <a:latin typeface="Times New Roman" panose="02020603050405020304" pitchFamily="18" charset="0"/>
                  <a:cs typeface="Times New Roman" panose="02020603050405020304" pitchFamily="18" charset="0"/>
                </a:rPr>
                <a:t>Leveraging Gen AI &amp; LLM for feature generation</a:t>
              </a:r>
            </a:p>
          </p:txBody>
        </p:sp>
        <p:pic>
          <p:nvPicPr>
            <p:cNvPr id="32" name="Graphic 31" descr="3d Glasses outline">
              <a:extLst>
                <a:ext uri="{FF2B5EF4-FFF2-40B4-BE49-F238E27FC236}">
                  <a16:creationId xmlns:a16="http://schemas.microsoft.com/office/drawing/2014/main" id="{B935E171-BC9E-0142-C150-29AC2716712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32603" y="4535560"/>
              <a:ext cx="571101" cy="571101"/>
            </a:xfrm>
            <a:prstGeom prst="rect">
              <a:avLst/>
            </a:prstGeom>
          </p:spPr>
        </p:pic>
        <p:sp>
          <p:nvSpPr>
            <p:cNvPr id="33" name="Rectangle: Rounded Corners 32">
              <a:extLst>
                <a:ext uri="{FF2B5EF4-FFF2-40B4-BE49-F238E27FC236}">
                  <a16:creationId xmlns:a16="http://schemas.microsoft.com/office/drawing/2014/main" id="{C21A47AD-8044-E62C-4B88-B836F645542A}"/>
                </a:ext>
              </a:extLst>
            </p:cNvPr>
            <p:cNvSpPr/>
            <p:nvPr/>
          </p:nvSpPr>
          <p:spPr>
            <a:xfrm>
              <a:off x="4616525" y="4245634"/>
              <a:ext cx="3156667" cy="1237710"/>
            </a:xfrm>
            <a:prstGeom prst="roundRect">
              <a:avLst/>
            </a:prstGeom>
            <a:no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822960" rtlCol="0" anchor="ctr"/>
            <a:lstStyle/>
            <a:p>
              <a:pPr algn="ctr"/>
              <a:r>
                <a:rPr lang="en-US" sz="1600" dirty="0">
                  <a:latin typeface="Times New Roman" panose="02020603050405020304" pitchFamily="18" charset="0"/>
                  <a:cs typeface="Times New Roman" panose="02020603050405020304" pitchFamily="18" charset="0"/>
                </a:rPr>
                <a:t>Controlling credit risk using advance AI models for decisioning</a:t>
              </a:r>
            </a:p>
          </p:txBody>
        </p:sp>
        <p:pic>
          <p:nvPicPr>
            <p:cNvPr id="34" name="Graphic 33" descr="3d Glasses outline">
              <a:extLst>
                <a:ext uri="{FF2B5EF4-FFF2-40B4-BE49-F238E27FC236}">
                  <a16:creationId xmlns:a16="http://schemas.microsoft.com/office/drawing/2014/main" id="{81826075-B9F8-8E3B-F87B-FCEA2AFC7C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9799" y="4535560"/>
              <a:ext cx="571101" cy="571101"/>
            </a:xfrm>
            <a:prstGeom prst="rect">
              <a:avLst/>
            </a:prstGeom>
          </p:spPr>
        </p:pic>
        <p:sp>
          <p:nvSpPr>
            <p:cNvPr id="35" name="Rectangle: Rounded Corners 34">
              <a:extLst>
                <a:ext uri="{FF2B5EF4-FFF2-40B4-BE49-F238E27FC236}">
                  <a16:creationId xmlns:a16="http://schemas.microsoft.com/office/drawing/2014/main" id="{33C18DFF-D947-F879-EDAA-4AC8C5DB02BA}"/>
                </a:ext>
              </a:extLst>
            </p:cNvPr>
            <p:cNvSpPr/>
            <p:nvPr/>
          </p:nvSpPr>
          <p:spPr>
            <a:xfrm>
              <a:off x="8143721" y="4245634"/>
              <a:ext cx="3156667" cy="1237710"/>
            </a:xfrm>
            <a:prstGeom prst="roundRect">
              <a:avLst/>
            </a:prstGeom>
            <a:no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822960" rtlCol="0" anchor="ctr"/>
            <a:lstStyle/>
            <a:p>
              <a:pPr algn="ctr"/>
              <a:r>
                <a:rPr lang="en-US" sz="1600" dirty="0">
                  <a:latin typeface="Times New Roman" panose="02020603050405020304" pitchFamily="18" charset="0"/>
                  <a:cs typeface="Times New Roman" panose="02020603050405020304" pitchFamily="18" charset="0"/>
                </a:rPr>
                <a:t>Develop the</a:t>
              </a:r>
            </a:p>
            <a:p>
              <a:pPr algn="ctr"/>
              <a:r>
                <a:rPr lang="en-US" sz="1600" dirty="0">
                  <a:latin typeface="Times New Roman" panose="02020603050405020304" pitchFamily="18" charset="0"/>
                  <a:cs typeface="Times New Roman" panose="02020603050405020304" pitchFamily="18" charset="0"/>
                </a:rPr>
                <a:t>capability to</a:t>
              </a:r>
            </a:p>
            <a:p>
              <a:pPr algn="ctr"/>
              <a:r>
                <a:rPr lang="en-US" sz="1600" dirty="0">
                  <a:latin typeface="Times New Roman" panose="02020603050405020304" pitchFamily="18" charset="0"/>
                  <a:cs typeface="Times New Roman" panose="02020603050405020304" pitchFamily="18" charset="0"/>
                </a:rPr>
                <a:t>launch customized product offers</a:t>
              </a:r>
            </a:p>
          </p:txBody>
        </p:sp>
      </p:grpSp>
    </p:spTree>
    <p:extLst>
      <p:ext uri="{BB962C8B-B14F-4D97-AF65-F5344CB8AC3E}">
        <p14:creationId xmlns:p14="http://schemas.microsoft.com/office/powerpoint/2010/main" val="1046489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TM03457452[[fn=Celestial]]</Template>
  <TotalTime>869</TotalTime>
  <Words>770</Words>
  <Application>Microsoft Office PowerPoint</Application>
  <PresentationFormat>Widescreen</PresentationFormat>
  <Paragraphs>136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Calibri</vt:lpstr>
      <vt:lpstr>Calibri Light</vt:lpstr>
      <vt:lpstr>Times New Roman</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 Basandani</dc:creator>
  <cp:lastModifiedBy>N Mathew</cp:lastModifiedBy>
  <cp:revision>10</cp:revision>
  <dcterms:created xsi:type="dcterms:W3CDTF">2024-11-13T06:40:59Z</dcterms:created>
  <dcterms:modified xsi:type="dcterms:W3CDTF">2024-11-14T05:21:36Z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5eed2d-f507-487d-9ff3-0d2509888e6d_Enabled">
    <vt:lpwstr>true</vt:lpwstr>
  </property>
  <property fmtid="{D5CDD505-2E9C-101B-9397-08002B2CF9AE}" pid="3" name="MSIP_Label_6a5eed2d-f507-487d-9ff3-0d2509888e6d_SetDate">
    <vt:lpwstr>2024-11-14T05:11:49Z</vt:lpwstr>
  </property>
  <property fmtid="{D5CDD505-2E9C-101B-9397-08002B2CF9AE}" pid="4" name="MSIP_Label_6a5eed2d-f507-487d-9ff3-0d2509888e6d_Method">
    <vt:lpwstr>Standard</vt:lpwstr>
  </property>
  <property fmtid="{D5CDD505-2E9C-101B-9397-08002B2CF9AE}" pid="5" name="MSIP_Label_6a5eed2d-f507-487d-9ff3-0d2509888e6d_Name">
    <vt:lpwstr>Restricted - Internal</vt:lpwstr>
  </property>
  <property fmtid="{D5CDD505-2E9C-101B-9397-08002B2CF9AE}" pid="6" name="MSIP_Label_6a5eed2d-f507-487d-9ff3-0d2509888e6d_SiteId">
    <vt:lpwstr>9ff87383-ae93-4e4b-85fd-e21685c0431c</vt:lpwstr>
  </property>
  <property fmtid="{D5CDD505-2E9C-101B-9397-08002B2CF9AE}" pid="7" name="MSIP_Label_6a5eed2d-f507-487d-9ff3-0d2509888e6d_ActionId">
    <vt:lpwstr>3a763571-5b09-481b-9254-8690ae486e2f</vt:lpwstr>
  </property>
  <property fmtid="{D5CDD505-2E9C-101B-9397-08002B2CF9AE}" pid="8" name="MSIP_Label_6a5eed2d-f507-487d-9ff3-0d2509888e6d_ContentBits">
    <vt:lpwstr>2</vt:lpwstr>
  </property>
  <property fmtid="{D5CDD505-2E9C-101B-9397-08002B2CF9AE}" pid="9" name="ClassificationContentMarkingFooterLocations">
    <vt:lpwstr>Celestial:8</vt:lpwstr>
  </property>
  <property fmtid="{D5CDD505-2E9C-101B-9397-08002B2CF9AE}" pid="10" name="ClassificationContentMarkingFooterText">
    <vt:lpwstr>Restricted - Internal</vt:lpwstr>
  </property>
</Properties>
</file>