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3" r:id="rId5"/>
    <p:sldId id="266" r:id="rId6"/>
    <p:sldId id="267" r:id="rId7"/>
    <p:sldId id="257" r:id="rId8"/>
    <p:sldId id="258" r:id="rId9"/>
    <p:sldId id="259" r:id="rId10"/>
    <p:sldId id="260" r:id="rId11"/>
    <p:sldId id="261" r:id="rId12"/>
    <p:sldId id="262" r:id="rId13"/>
    <p:sldId id="263" r:id="rId14"/>
    <p:sldId id="265" r:id="rId15"/>
    <p:sldId id="268" r:id="rId16"/>
    <p:sldId id="269" r:id="rId17"/>
    <p:sldId id="272" r:id="rId18"/>
    <p:sldId id="281" r:id="rId19"/>
    <p:sldId id="276"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7B174-3250-4E07-A745-75831C48768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E5B00953-36B0-4FDB-81CC-A5FA0648BBA6}">
      <dgm:prSet custT="1"/>
      <dgm:spPr/>
      <dgm:t>
        <a:bodyPr/>
        <a:lstStyle/>
        <a:p>
          <a:r>
            <a:rPr lang="en-US" sz="3200" b="1" dirty="0">
              <a:latin typeface="Times New Roman" panose="02020603050405020304" pitchFamily="18" charset="0"/>
              <a:cs typeface="Times New Roman" panose="02020603050405020304" pitchFamily="18" charset="0"/>
            </a:rPr>
            <a:t>What is STOCK ? </a:t>
          </a:r>
          <a:endParaRPr lang="en-US" sz="3200" dirty="0">
            <a:latin typeface="Times New Roman" panose="02020603050405020304" pitchFamily="18" charset="0"/>
            <a:cs typeface="Times New Roman" panose="02020603050405020304" pitchFamily="18" charset="0"/>
          </a:endParaRPr>
        </a:p>
      </dgm:t>
    </dgm:pt>
    <dgm:pt modelId="{BEC1276C-3987-4346-A9CB-ADACD4D510DE}" type="parTrans" cxnId="{09D57CDE-3938-4850-BA4F-C058D368B33E}">
      <dgm:prSet/>
      <dgm:spPr/>
      <dgm:t>
        <a:bodyPr/>
        <a:lstStyle/>
        <a:p>
          <a:endParaRPr lang="en-US"/>
        </a:p>
      </dgm:t>
    </dgm:pt>
    <dgm:pt modelId="{B3B67444-77E1-44FE-A555-F54ACEDB2BD9}" type="sibTrans" cxnId="{09D57CDE-3938-4850-BA4F-C058D368B33E}">
      <dgm:prSet/>
      <dgm:spPr/>
      <dgm:t>
        <a:bodyPr/>
        <a:lstStyle/>
        <a:p>
          <a:endParaRPr lang="en-US"/>
        </a:p>
      </dgm:t>
    </dgm:pt>
    <dgm:pt modelId="{98E783C9-5163-4937-BEA9-126014BF1F96}" type="pres">
      <dgm:prSet presAssocID="{28E7B174-3250-4E07-A745-75831C48768B}" presName="linear" presStyleCnt="0">
        <dgm:presLayoutVars>
          <dgm:animLvl val="lvl"/>
          <dgm:resizeHandles val="exact"/>
        </dgm:presLayoutVars>
      </dgm:prSet>
      <dgm:spPr/>
      <dgm:t>
        <a:bodyPr/>
        <a:lstStyle/>
        <a:p>
          <a:endParaRPr lang="en-US"/>
        </a:p>
      </dgm:t>
    </dgm:pt>
    <dgm:pt modelId="{37CEE198-D4F7-42F1-930F-E46059B77492}" type="pres">
      <dgm:prSet presAssocID="{E5B00953-36B0-4FDB-81CC-A5FA0648BBA6}" presName="parentText" presStyleLbl="node1" presStyleIdx="0" presStyleCnt="1" custLinFactNeighborY="-4145">
        <dgm:presLayoutVars>
          <dgm:chMax val="0"/>
          <dgm:bulletEnabled val="1"/>
        </dgm:presLayoutVars>
      </dgm:prSet>
      <dgm:spPr/>
      <dgm:t>
        <a:bodyPr/>
        <a:lstStyle/>
        <a:p>
          <a:endParaRPr lang="en-US"/>
        </a:p>
      </dgm:t>
    </dgm:pt>
  </dgm:ptLst>
  <dgm:cxnLst>
    <dgm:cxn modelId="{9D5FDB00-2314-450B-8EB9-290383B44FB4}" type="presOf" srcId="{28E7B174-3250-4E07-A745-75831C48768B}" destId="{98E783C9-5163-4937-BEA9-126014BF1F96}" srcOrd="0" destOrd="0" presId="urn:microsoft.com/office/officeart/2005/8/layout/vList2"/>
    <dgm:cxn modelId="{09D57CDE-3938-4850-BA4F-C058D368B33E}" srcId="{28E7B174-3250-4E07-A745-75831C48768B}" destId="{E5B00953-36B0-4FDB-81CC-A5FA0648BBA6}" srcOrd="0" destOrd="0" parTransId="{BEC1276C-3987-4346-A9CB-ADACD4D510DE}" sibTransId="{B3B67444-77E1-44FE-A555-F54ACEDB2BD9}"/>
    <dgm:cxn modelId="{12FDB176-5884-4617-AFD0-51F91BEAA57C}" type="presOf" srcId="{E5B00953-36B0-4FDB-81CC-A5FA0648BBA6}" destId="{37CEE198-D4F7-42F1-930F-E46059B77492}" srcOrd="0" destOrd="0" presId="urn:microsoft.com/office/officeart/2005/8/layout/vList2"/>
    <dgm:cxn modelId="{55138A28-A4F6-493F-B86B-BAFD1B61B174}" type="presParOf" srcId="{98E783C9-5163-4937-BEA9-126014BF1F96}" destId="{37CEE198-D4F7-42F1-930F-E46059B774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7658F-E17E-46DF-A3C2-4957484E8C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4EC072-FE00-41C3-8B9A-4D7520036B37}">
      <dgm:prSet/>
      <dgm:spPr/>
      <dgm:t>
        <a:bodyPr/>
        <a:lstStyle/>
        <a:p>
          <a:pPr rtl="0"/>
          <a:r>
            <a:rPr lang="en-US" dirty="0" smtClean="0"/>
            <a:t>STATISTICAL MODELS USED</a:t>
          </a:r>
          <a:endParaRPr lang="en-US" dirty="0"/>
        </a:p>
      </dgm:t>
    </dgm:pt>
    <dgm:pt modelId="{E9ADCA27-B6F0-4EDB-B38A-64258974A72B}" type="parTrans" cxnId="{2B57004B-DBF3-4E7C-BFB0-29AD4A2FC9C7}">
      <dgm:prSet/>
      <dgm:spPr/>
      <dgm:t>
        <a:bodyPr/>
        <a:lstStyle/>
        <a:p>
          <a:endParaRPr lang="en-US"/>
        </a:p>
      </dgm:t>
    </dgm:pt>
    <dgm:pt modelId="{9DA26F21-9039-452F-B19F-98AEF93467C9}" type="sibTrans" cxnId="{2B57004B-DBF3-4E7C-BFB0-29AD4A2FC9C7}">
      <dgm:prSet/>
      <dgm:spPr/>
      <dgm:t>
        <a:bodyPr/>
        <a:lstStyle/>
        <a:p>
          <a:endParaRPr lang="en-US"/>
        </a:p>
      </dgm:t>
    </dgm:pt>
    <dgm:pt modelId="{32BB5102-6EA4-49FF-9A61-6D3AA3C74599}" type="pres">
      <dgm:prSet presAssocID="{2397658F-E17E-46DF-A3C2-4957484E8CAA}" presName="linear" presStyleCnt="0">
        <dgm:presLayoutVars>
          <dgm:animLvl val="lvl"/>
          <dgm:resizeHandles val="exact"/>
        </dgm:presLayoutVars>
      </dgm:prSet>
      <dgm:spPr/>
      <dgm:t>
        <a:bodyPr/>
        <a:lstStyle/>
        <a:p>
          <a:endParaRPr lang="en-US"/>
        </a:p>
      </dgm:t>
    </dgm:pt>
    <dgm:pt modelId="{8200C0D4-ADD1-447C-BEDC-C0BD205C6E81}" type="pres">
      <dgm:prSet presAssocID="{1B4EC072-FE00-41C3-8B9A-4D7520036B37}" presName="parentText" presStyleLbl="node1" presStyleIdx="0" presStyleCnt="1">
        <dgm:presLayoutVars>
          <dgm:chMax val="0"/>
          <dgm:bulletEnabled val="1"/>
        </dgm:presLayoutVars>
      </dgm:prSet>
      <dgm:spPr/>
      <dgm:t>
        <a:bodyPr/>
        <a:lstStyle/>
        <a:p>
          <a:endParaRPr lang="en-US"/>
        </a:p>
      </dgm:t>
    </dgm:pt>
  </dgm:ptLst>
  <dgm:cxnLst>
    <dgm:cxn modelId="{E4E1D62A-EF2D-461D-B750-6991BF8A6D71}" type="presOf" srcId="{1B4EC072-FE00-41C3-8B9A-4D7520036B37}" destId="{8200C0D4-ADD1-447C-BEDC-C0BD205C6E81}" srcOrd="0" destOrd="0" presId="urn:microsoft.com/office/officeart/2005/8/layout/vList2"/>
    <dgm:cxn modelId="{2B57004B-DBF3-4E7C-BFB0-29AD4A2FC9C7}" srcId="{2397658F-E17E-46DF-A3C2-4957484E8CAA}" destId="{1B4EC072-FE00-41C3-8B9A-4D7520036B37}" srcOrd="0" destOrd="0" parTransId="{E9ADCA27-B6F0-4EDB-B38A-64258974A72B}" sibTransId="{9DA26F21-9039-452F-B19F-98AEF93467C9}"/>
    <dgm:cxn modelId="{B1FA3AA1-D471-48A9-8F17-1EDBC40B3B1D}" type="presOf" srcId="{2397658F-E17E-46DF-A3C2-4957484E8CAA}" destId="{32BB5102-6EA4-49FF-9A61-6D3AA3C74599}" srcOrd="0" destOrd="0" presId="urn:microsoft.com/office/officeart/2005/8/layout/vList2"/>
    <dgm:cxn modelId="{DA6CFC0B-333C-480E-9088-FD6815CB12C6}" type="presParOf" srcId="{32BB5102-6EA4-49FF-9A61-6D3AA3C74599}" destId="{8200C0D4-ADD1-447C-BEDC-C0BD205C6E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5D2813-B42B-4D6B-B78A-B6FFAB9DEE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5690FB-C07A-48A1-91E6-82DDE802FA46}">
      <dgm:prSet custT="1"/>
      <dgm:spPr/>
      <dgm:t>
        <a:bodyPr/>
        <a:lstStyle/>
        <a:p>
          <a:pPr rtl="0"/>
          <a:r>
            <a:rPr lang="en-US" sz="2800" b="1" dirty="0" smtClean="0"/>
            <a:t>Getting and Visualizing Stock Data with quantmod</a:t>
          </a:r>
          <a:r>
            <a:rPr lang="en-US" sz="1300" b="1" dirty="0" smtClean="0"/>
            <a:t/>
          </a:r>
          <a:br>
            <a:rPr lang="en-US" sz="1300" b="1" dirty="0" smtClean="0"/>
          </a:br>
          <a:endParaRPr lang="en-US" sz="1300" dirty="0"/>
        </a:p>
      </dgm:t>
    </dgm:pt>
    <dgm:pt modelId="{67F1215A-CAC5-47DE-B22C-0213AFF62315}" type="parTrans" cxnId="{8AD8FEC9-1079-46CB-9CE0-D78A8E7A03E1}">
      <dgm:prSet/>
      <dgm:spPr/>
      <dgm:t>
        <a:bodyPr/>
        <a:lstStyle/>
        <a:p>
          <a:endParaRPr lang="en-US"/>
        </a:p>
      </dgm:t>
    </dgm:pt>
    <dgm:pt modelId="{75B8CAE6-7393-459A-AC58-D25F9D8AF8BF}" type="sibTrans" cxnId="{8AD8FEC9-1079-46CB-9CE0-D78A8E7A03E1}">
      <dgm:prSet/>
      <dgm:spPr/>
      <dgm:t>
        <a:bodyPr/>
        <a:lstStyle/>
        <a:p>
          <a:endParaRPr lang="en-US"/>
        </a:p>
      </dgm:t>
    </dgm:pt>
    <dgm:pt modelId="{792B7471-7CA1-4F38-BC59-8296AE2F0144}" type="pres">
      <dgm:prSet presAssocID="{7C5D2813-B42B-4D6B-B78A-B6FFAB9DEE45}" presName="linear" presStyleCnt="0">
        <dgm:presLayoutVars>
          <dgm:animLvl val="lvl"/>
          <dgm:resizeHandles val="exact"/>
        </dgm:presLayoutVars>
      </dgm:prSet>
      <dgm:spPr/>
      <dgm:t>
        <a:bodyPr/>
        <a:lstStyle/>
        <a:p>
          <a:endParaRPr lang="en-US"/>
        </a:p>
      </dgm:t>
    </dgm:pt>
    <dgm:pt modelId="{142EA280-71EB-4654-9F23-059790057182}" type="pres">
      <dgm:prSet presAssocID="{525690FB-C07A-48A1-91E6-82DDE802FA46}" presName="parentText" presStyleLbl="node1" presStyleIdx="0" presStyleCnt="1" custScaleY="179617" custLinFactNeighborX="-1848" custLinFactNeighborY="-7157">
        <dgm:presLayoutVars>
          <dgm:chMax val="0"/>
          <dgm:bulletEnabled val="1"/>
        </dgm:presLayoutVars>
      </dgm:prSet>
      <dgm:spPr/>
      <dgm:t>
        <a:bodyPr/>
        <a:lstStyle/>
        <a:p>
          <a:endParaRPr lang="en-US"/>
        </a:p>
      </dgm:t>
    </dgm:pt>
  </dgm:ptLst>
  <dgm:cxnLst>
    <dgm:cxn modelId="{74B4D916-A239-42B4-B20F-4E557C006D76}" type="presOf" srcId="{7C5D2813-B42B-4D6B-B78A-B6FFAB9DEE45}" destId="{792B7471-7CA1-4F38-BC59-8296AE2F0144}" srcOrd="0" destOrd="0" presId="urn:microsoft.com/office/officeart/2005/8/layout/vList2"/>
    <dgm:cxn modelId="{8AD8FEC9-1079-46CB-9CE0-D78A8E7A03E1}" srcId="{7C5D2813-B42B-4D6B-B78A-B6FFAB9DEE45}" destId="{525690FB-C07A-48A1-91E6-82DDE802FA46}" srcOrd="0" destOrd="0" parTransId="{67F1215A-CAC5-47DE-B22C-0213AFF62315}" sibTransId="{75B8CAE6-7393-459A-AC58-D25F9D8AF8BF}"/>
    <dgm:cxn modelId="{EA066838-6D73-4528-AF5E-D69D4CF3A6E9}" type="presOf" srcId="{525690FB-C07A-48A1-91E6-82DDE802FA46}" destId="{142EA280-71EB-4654-9F23-059790057182}" srcOrd="0" destOrd="0" presId="urn:microsoft.com/office/officeart/2005/8/layout/vList2"/>
    <dgm:cxn modelId="{BC954236-30A3-4A05-BE6D-17369A63CF11}" type="presParOf" srcId="{792B7471-7CA1-4F38-BC59-8296AE2F0144}" destId="{142EA280-71EB-4654-9F23-0597900571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663F54-9599-4FDA-8EFC-5183B39A12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61B065-0EEE-4AC1-8B7D-F0D41DFF37E0}">
      <dgm:prSet/>
      <dgm:spPr/>
      <dgm:t>
        <a:bodyPr/>
        <a:lstStyle/>
        <a:p>
          <a:pPr rtl="0"/>
          <a:r>
            <a:rPr lang="en-US" smtClean="0"/>
            <a:t>Analysis</a:t>
          </a:r>
          <a:endParaRPr lang="en-US"/>
        </a:p>
      </dgm:t>
    </dgm:pt>
    <dgm:pt modelId="{281B490D-01B1-43E9-9466-4DE10C73592C}" type="parTrans" cxnId="{EFA8590B-1E5F-4454-8057-8A85B876C956}">
      <dgm:prSet/>
      <dgm:spPr/>
      <dgm:t>
        <a:bodyPr/>
        <a:lstStyle/>
        <a:p>
          <a:endParaRPr lang="en-US"/>
        </a:p>
      </dgm:t>
    </dgm:pt>
    <dgm:pt modelId="{69427F16-A503-470E-B1AA-E5FE527C5A2F}" type="sibTrans" cxnId="{EFA8590B-1E5F-4454-8057-8A85B876C956}">
      <dgm:prSet/>
      <dgm:spPr/>
      <dgm:t>
        <a:bodyPr/>
        <a:lstStyle/>
        <a:p>
          <a:endParaRPr lang="en-US"/>
        </a:p>
      </dgm:t>
    </dgm:pt>
    <dgm:pt modelId="{6C848102-59B6-4EE7-83B7-94CCBFB31188}" type="pres">
      <dgm:prSet presAssocID="{03663F54-9599-4FDA-8EFC-5183B39A12BE}" presName="linear" presStyleCnt="0">
        <dgm:presLayoutVars>
          <dgm:animLvl val="lvl"/>
          <dgm:resizeHandles val="exact"/>
        </dgm:presLayoutVars>
      </dgm:prSet>
      <dgm:spPr/>
      <dgm:t>
        <a:bodyPr/>
        <a:lstStyle/>
        <a:p>
          <a:endParaRPr lang="en-US"/>
        </a:p>
      </dgm:t>
    </dgm:pt>
    <dgm:pt modelId="{870F2A83-9041-4DC7-B909-3723C2CF9069}" type="pres">
      <dgm:prSet presAssocID="{FC61B065-0EEE-4AC1-8B7D-F0D41DFF37E0}" presName="parentText" presStyleLbl="node1" presStyleIdx="0" presStyleCnt="1" custLinFactNeighborX="-10700" custLinFactNeighborY="-4805">
        <dgm:presLayoutVars>
          <dgm:chMax val="0"/>
          <dgm:bulletEnabled val="1"/>
        </dgm:presLayoutVars>
      </dgm:prSet>
      <dgm:spPr/>
      <dgm:t>
        <a:bodyPr/>
        <a:lstStyle/>
        <a:p>
          <a:endParaRPr lang="en-US"/>
        </a:p>
      </dgm:t>
    </dgm:pt>
  </dgm:ptLst>
  <dgm:cxnLst>
    <dgm:cxn modelId="{AFAD0DC1-AD35-4C72-83BD-8F03F0A1563F}" type="presOf" srcId="{03663F54-9599-4FDA-8EFC-5183B39A12BE}" destId="{6C848102-59B6-4EE7-83B7-94CCBFB31188}" srcOrd="0" destOrd="0" presId="urn:microsoft.com/office/officeart/2005/8/layout/vList2"/>
    <dgm:cxn modelId="{EFA8590B-1E5F-4454-8057-8A85B876C956}" srcId="{03663F54-9599-4FDA-8EFC-5183B39A12BE}" destId="{FC61B065-0EEE-4AC1-8B7D-F0D41DFF37E0}" srcOrd="0" destOrd="0" parTransId="{281B490D-01B1-43E9-9466-4DE10C73592C}" sibTransId="{69427F16-A503-470E-B1AA-E5FE527C5A2F}"/>
    <dgm:cxn modelId="{5B22F92F-42E0-49B8-AEE2-BB5BED038404}" type="presOf" srcId="{FC61B065-0EEE-4AC1-8B7D-F0D41DFF37E0}" destId="{870F2A83-9041-4DC7-B909-3723C2CF9069}" srcOrd="0" destOrd="0" presId="urn:microsoft.com/office/officeart/2005/8/layout/vList2"/>
    <dgm:cxn modelId="{63E6FF16-94D5-44E6-92F2-1EAD494B1A71}" type="presParOf" srcId="{6C848102-59B6-4EE7-83B7-94CCBFB31188}" destId="{870F2A83-9041-4DC7-B909-3723C2CF90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0B803-C908-496C-A47B-DF88B09F77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38AB71-AF25-48BD-BDE8-5FCD0C50B838}">
      <dgm:prSet custT="1"/>
      <dgm:spPr/>
      <dgm:t>
        <a:bodyPr/>
        <a:lstStyle/>
        <a:p>
          <a:pPr rtl="0"/>
          <a:r>
            <a:rPr lang="en-US" sz="3600" b="1" dirty="0" smtClean="0"/>
            <a:t>Visualizing Stock Data</a:t>
          </a:r>
          <a:r>
            <a:rPr lang="en-US" sz="1600" b="1" dirty="0" smtClean="0"/>
            <a:t/>
          </a:r>
          <a:br>
            <a:rPr lang="en-US" sz="1600" b="1" dirty="0" smtClean="0"/>
          </a:br>
          <a:endParaRPr lang="en-US" sz="1600" dirty="0"/>
        </a:p>
      </dgm:t>
    </dgm:pt>
    <dgm:pt modelId="{A9930095-FD75-4CCF-B1CC-40AC1B06196D}" type="parTrans" cxnId="{0F824E58-4668-42B3-BF06-85E57E7F2093}">
      <dgm:prSet/>
      <dgm:spPr/>
      <dgm:t>
        <a:bodyPr/>
        <a:lstStyle/>
        <a:p>
          <a:endParaRPr lang="en-US"/>
        </a:p>
      </dgm:t>
    </dgm:pt>
    <dgm:pt modelId="{68E9BA7E-61CC-43D2-A0A3-720153E2FD22}" type="sibTrans" cxnId="{0F824E58-4668-42B3-BF06-85E57E7F2093}">
      <dgm:prSet/>
      <dgm:spPr/>
      <dgm:t>
        <a:bodyPr/>
        <a:lstStyle/>
        <a:p>
          <a:endParaRPr lang="en-US"/>
        </a:p>
      </dgm:t>
    </dgm:pt>
    <dgm:pt modelId="{86622FC5-C025-46B0-80FF-0D8B2CD52C37}" type="pres">
      <dgm:prSet presAssocID="{A360B803-C908-496C-A47B-DF88B09F77C6}" presName="linear" presStyleCnt="0">
        <dgm:presLayoutVars>
          <dgm:animLvl val="lvl"/>
          <dgm:resizeHandles val="exact"/>
        </dgm:presLayoutVars>
      </dgm:prSet>
      <dgm:spPr/>
      <dgm:t>
        <a:bodyPr/>
        <a:lstStyle/>
        <a:p>
          <a:endParaRPr lang="en-US"/>
        </a:p>
      </dgm:t>
    </dgm:pt>
    <dgm:pt modelId="{23E71807-0E1B-491B-AA76-93CEE2DB89E5}" type="pres">
      <dgm:prSet presAssocID="{2D38AB71-AF25-48BD-BDE8-5FCD0C50B838}" presName="parentText" presStyleLbl="node1" presStyleIdx="0" presStyleCnt="1" custScaleY="181419" custLinFactNeighborX="-321" custLinFactNeighborY="55287">
        <dgm:presLayoutVars>
          <dgm:chMax val="0"/>
          <dgm:bulletEnabled val="1"/>
        </dgm:presLayoutVars>
      </dgm:prSet>
      <dgm:spPr/>
      <dgm:t>
        <a:bodyPr/>
        <a:lstStyle/>
        <a:p>
          <a:endParaRPr lang="en-US"/>
        </a:p>
      </dgm:t>
    </dgm:pt>
  </dgm:ptLst>
  <dgm:cxnLst>
    <dgm:cxn modelId="{0F824E58-4668-42B3-BF06-85E57E7F2093}" srcId="{A360B803-C908-496C-A47B-DF88B09F77C6}" destId="{2D38AB71-AF25-48BD-BDE8-5FCD0C50B838}" srcOrd="0" destOrd="0" parTransId="{A9930095-FD75-4CCF-B1CC-40AC1B06196D}" sibTransId="{68E9BA7E-61CC-43D2-A0A3-720153E2FD22}"/>
    <dgm:cxn modelId="{2BE380F0-AF0A-480F-8E7D-C857824423C6}" type="presOf" srcId="{2D38AB71-AF25-48BD-BDE8-5FCD0C50B838}" destId="{23E71807-0E1B-491B-AA76-93CEE2DB89E5}" srcOrd="0" destOrd="0" presId="urn:microsoft.com/office/officeart/2005/8/layout/vList2"/>
    <dgm:cxn modelId="{B2A699E2-A471-407F-B1D4-71C4759E21A2}" type="presOf" srcId="{A360B803-C908-496C-A47B-DF88B09F77C6}" destId="{86622FC5-C025-46B0-80FF-0D8B2CD52C37}" srcOrd="0" destOrd="0" presId="urn:microsoft.com/office/officeart/2005/8/layout/vList2"/>
    <dgm:cxn modelId="{7B99E919-7514-4D5F-A806-7393ED2F2171}" type="presParOf" srcId="{86622FC5-C025-46B0-80FF-0D8B2CD52C37}" destId="{23E71807-0E1B-491B-AA76-93CEE2DB89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EE198-D4F7-42F1-930F-E46059B77492}">
      <dsp:nvSpPr>
        <dsp:cNvPr id="0" name=""/>
        <dsp:cNvSpPr/>
      </dsp:nvSpPr>
      <dsp:spPr>
        <a:xfrm>
          <a:off x="0" y="0"/>
          <a:ext cx="9901099" cy="700388"/>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latin typeface="Times New Roman" panose="02020603050405020304" pitchFamily="18" charset="0"/>
              <a:cs typeface="Times New Roman" panose="02020603050405020304" pitchFamily="18" charset="0"/>
            </a:rPr>
            <a:t>What is STOCK ? </a:t>
          </a:r>
          <a:endParaRPr lang="en-US" sz="3200" kern="1200" dirty="0">
            <a:latin typeface="Times New Roman" panose="02020603050405020304" pitchFamily="18" charset="0"/>
            <a:cs typeface="Times New Roman" panose="02020603050405020304" pitchFamily="18" charset="0"/>
          </a:endParaRPr>
        </a:p>
      </dsp:txBody>
      <dsp:txXfrm>
        <a:off x="34190" y="34190"/>
        <a:ext cx="9832719" cy="632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0C0D4-ADD1-447C-BEDC-C0BD205C6E81}">
      <dsp:nvSpPr>
        <dsp:cNvPr id="0" name=""/>
        <dsp:cNvSpPr/>
      </dsp:nvSpPr>
      <dsp:spPr>
        <a:xfrm>
          <a:off x="0" y="8125"/>
          <a:ext cx="9300752"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STATISTICAL MODELS USED</a:t>
          </a:r>
          <a:endParaRPr lang="en-US" sz="3200" kern="1200" dirty="0"/>
        </a:p>
      </dsp:txBody>
      <dsp:txXfrm>
        <a:off x="37467" y="45592"/>
        <a:ext cx="9225818"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EA280-71EB-4654-9F23-059790057182}">
      <dsp:nvSpPr>
        <dsp:cNvPr id="0" name=""/>
        <dsp:cNvSpPr/>
      </dsp:nvSpPr>
      <dsp:spPr>
        <a:xfrm>
          <a:off x="0" y="39191"/>
          <a:ext cx="9895166" cy="7138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Getting and Visualizing Stock Data with quantmod</a:t>
          </a:r>
          <a:r>
            <a:rPr lang="en-US" sz="1300" b="1" kern="1200" dirty="0" smtClean="0"/>
            <a:t/>
          </a:r>
          <a:br>
            <a:rPr lang="en-US" sz="1300" b="1" kern="1200" dirty="0" smtClean="0"/>
          </a:br>
          <a:endParaRPr lang="en-US" sz="1300" kern="1200" dirty="0"/>
        </a:p>
      </dsp:txBody>
      <dsp:txXfrm>
        <a:off x="34846" y="74037"/>
        <a:ext cx="9825474" cy="6441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F2A83-9041-4DC7-B909-3723C2CF9069}">
      <dsp:nvSpPr>
        <dsp:cNvPr id="0" name=""/>
        <dsp:cNvSpPr/>
      </dsp:nvSpPr>
      <dsp:spPr>
        <a:xfrm>
          <a:off x="0" y="0"/>
          <a:ext cx="9832565"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smtClean="0"/>
            <a:t>Analysis</a:t>
          </a:r>
          <a:endParaRPr lang="en-US" sz="3300" kern="1200"/>
        </a:p>
      </dsp:txBody>
      <dsp:txXfrm>
        <a:off x="38638" y="38638"/>
        <a:ext cx="9755289"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71807-0E1B-491B-AA76-93CEE2DB89E5}">
      <dsp:nvSpPr>
        <dsp:cNvPr id="0" name=""/>
        <dsp:cNvSpPr/>
      </dsp:nvSpPr>
      <dsp:spPr>
        <a:xfrm>
          <a:off x="0" y="16372"/>
          <a:ext cx="9666513" cy="84821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smtClean="0"/>
            <a:t>Visualizing Stock Data</a:t>
          </a:r>
          <a:r>
            <a:rPr lang="en-US" sz="1600" b="1" kern="1200" dirty="0" smtClean="0"/>
            <a:t/>
          </a:r>
          <a:br>
            <a:rPr lang="en-US" sz="1600" b="1" kern="1200" dirty="0" smtClean="0"/>
          </a:br>
          <a:endParaRPr lang="en-US" sz="1600" kern="1200" dirty="0"/>
        </a:p>
      </dsp:txBody>
      <dsp:txXfrm>
        <a:off x="41406" y="57778"/>
        <a:ext cx="9583701" cy="7653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6008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01227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A0546-6024-4147-AA75-8ED623EFFC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040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502647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A0546-6024-4147-AA75-8ED623EFFC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393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110437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4243491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17512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78346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E408B-0426-48FC-B09D-CC7454A658C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13033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236728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CE408B-0426-48FC-B09D-CC7454A658C2}"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170218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CE408B-0426-48FC-B09D-CC7454A658C2}"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100942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408B-0426-48FC-B09D-CC7454A658C2}"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129119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16631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CE408B-0426-48FC-B09D-CC7454A658C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A0546-6024-4147-AA75-8ED623EFFC8C}" type="slidenum">
              <a:rPr lang="en-US" smtClean="0"/>
              <a:t>‹#›</a:t>
            </a:fld>
            <a:endParaRPr lang="en-US"/>
          </a:p>
        </p:txBody>
      </p:sp>
    </p:spTree>
    <p:extLst>
      <p:ext uri="{BB962C8B-B14F-4D97-AF65-F5344CB8AC3E}">
        <p14:creationId xmlns:p14="http://schemas.microsoft.com/office/powerpoint/2010/main" val="388915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CE408B-0426-48FC-B09D-CC7454A658C2}" type="datetimeFigureOut">
              <a:rPr lang="en-US" smtClean="0"/>
              <a:t>3/21/2018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DA0546-6024-4147-AA75-8ED623EFFC8C}" type="slidenum">
              <a:rPr lang="en-US" smtClean="0"/>
              <a:t>‹#›</a:t>
            </a:fld>
            <a:endParaRPr lang="en-US"/>
          </a:p>
        </p:txBody>
      </p:sp>
    </p:spTree>
    <p:extLst>
      <p:ext uri="{BB962C8B-B14F-4D97-AF65-F5344CB8AC3E}">
        <p14:creationId xmlns:p14="http://schemas.microsoft.com/office/powerpoint/2010/main" val="62693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tat.yale.edu/Courses/1997-98/101/scatter.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www.statisticssolutions.com/data-analysis-plan-logistic-regression/" TargetMode="External"/><Relationship Id="rId2" Type="http://schemas.openxmlformats.org/officeDocument/2006/relationships/hyperlink" Target="http://www.statisticssolutions.com/data-analysis-plan-multiple-linear-regression/" TargetMode="External"/><Relationship Id="rId1" Type="http://schemas.openxmlformats.org/officeDocument/2006/relationships/slideLayout" Target="../slideLayouts/slideLayout2.xml"/><Relationship Id="rId6" Type="http://schemas.openxmlformats.org/officeDocument/2006/relationships/hyperlink" Target="http://www.statisticssolutions.com/discriminant-analysis-independent-variables/" TargetMode="External"/><Relationship Id="rId5" Type="http://schemas.openxmlformats.org/officeDocument/2006/relationships/hyperlink" Target="http://www.statisticssolutions.com/data-analysis-plan-multinominal-logistic-regression/" TargetMode="External"/><Relationship Id="rId4" Type="http://schemas.openxmlformats.org/officeDocument/2006/relationships/hyperlink" Target="http://www.statisticssolutions.com/data-analysis-plan-ordinal-regressi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finance.yahoo.com/" TargetMode="External"/><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finance.google.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9A02-F928-4A33-92EC-04B4A127D6D6}"/>
              </a:ext>
            </a:extLst>
          </p:cNvPr>
          <p:cNvSpPr>
            <a:spLocks noGrp="1"/>
          </p:cNvSpPr>
          <p:nvPr>
            <p:ph type="ctrTitle"/>
          </p:nvPr>
        </p:nvSpPr>
        <p:spPr>
          <a:xfrm>
            <a:off x="1338658" y="0"/>
            <a:ext cx="9170505" cy="1663148"/>
          </a:xfrm>
        </p:spPr>
        <p:txBody>
          <a:bodyPr>
            <a:normAutofit fontScale="90000"/>
          </a:bodyPr>
          <a:lstStyle/>
          <a:p>
            <a:r>
              <a:rPr lang="en-US" sz="5400" dirty="0"/>
              <a:t>Application  of  Statistical</a:t>
            </a:r>
            <a:br>
              <a:rPr lang="en-US" sz="5400" dirty="0"/>
            </a:br>
            <a:r>
              <a:rPr lang="en-US" sz="5400" dirty="0"/>
              <a:t>  models in Stock market</a:t>
            </a:r>
          </a:p>
        </p:txBody>
      </p:sp>
      <p:sp>
        <p:nvSpPr>
          <p:cNvPr id="3" name="Subtitle 2">
            <a:extLst>
              <a:ext uri="{FF2B5EF4-FFF2-40B4-BE49-F238E27FC236}">
                <a16:creationId xmlns:a16="http://schemas.microsoft.com/office/drawing/2014/main" id="{1AA6A22A-2288-4910-9353-044DAE661899}"/>
              </a:ext>
            </a:extLst>
          </p:cNvPr>
          <p:cNvSpPr>
            <a:spLocks noGrp="1"/>
          </p:cNvSpPr>
          <p:nvPr>
            <p:ph type="subTitle" idx="1"/>
          </p:nvPr>
        </p:nvSpPr>
        <p:spPr>
          <a:xfrm>
            <a:off x="443754" y="5081451"/>
            <a:ext cx="11615724" cy="1581080"/>
          </a:xfrm>
        </p:spPr>
        <p:txBody>
          <a:bodyPr>
            <a:normAutofit/>
          </a:bodyPr>
          <a:lstStyle/>
          <a:p>
            <a:pPr algn="l"/>
            <a:r>
              <a:rPr lang="en-US" sz="2400" b="1" dirty="0">
                <a:solidFill>
                  <a:schemeClr val="tx1"/>
                </a:solidFill>
                <a:latin typeface="Segoe Script" panose="020B0504020000000003" pitchFamily="34" charset="0"/>
              </a:rPr>
              <a:t>Group members: </a:t>
            </a:r>
            <a:r>
              <a:rPr lang="en-US" sz="2400" b="1" dirty="0" smtClean="0">
                <a:solidFill>
                  <a:schemeClr val="tx1"/>
                </a:solidFill>
                <a:latin typeface="Segoe Script" panose="020B0504020000000003" pitchFamily="34" charset="0"/>
              </a:rPr>
              <a:t>                                                      Faculty</a:t>
            </a:r>
            <a:r>
              <a:rPr lang="en-US" sz="2400" b="1" dirty="0">
                <a:solidFill>
                  <a:schemeClr val="tx1"/>
                </a:solidFill>
                <a:latin typeface="Segoe Script" panose="020B0504020000000003" pitchFamily="34" charset="0"/>
              </a:rPr>
              <a:t>: </a:t>
            </a:r>
          </a:p>
          <a:p>
            <a:pPr algn="l"/>
            <a:r>
              <a:rPr lang="en-US" sz="2400" b="1" dirty="0" smtClean="0">
                <a:solidFill>
                  <a:schemeClr val="tx1"/>
                </a:solidFill>
                <a:latin typeface="Segoe Script" panose="020B0504020000000003" pitchFamily="34" charset="0"/>
              </a:rPr>
              <a:t>Deepak </a:t>
            </a:r>
            <a:r>
              <a:rPr lang="en-US" sz="2400" b="1" dirty="0">
                <a:solidFill>
                  <a:schemeClr val="tx1"/>
                </a:solidFill>
                <a:latin typeface="Segoe Script" panose="020B0504020000000003" pitchFamily="34" charset="0"/>
              </a:rPr>
              <a:t>Yadav    16BEC0218 </a:t>
            </a:r>
            <a:r>
              <a:rPr lang="en-US" sz="2400" b="1" dirty="0" smtClean="0">
                <a:solidFill>
                  <a:schemeClr val="tx1"/>
                </a:solidFill>
                <a:latin typeface="Segoe Script" panose="020B0504020000000003" pitchFamily="34" charset="0"/>
              </a:rPr>
              <a:t>                            Prof</a:t>
            </a:r>
            <a:r>
              <a:rPr lang="en-US" sz="2400" b="1" dirty="0">
                <a:solidFill>
                  <a:schemeClr val="tx1"/>
                </a:solidFill>
                <a:latin typeface="Segoe Script" panose="020B0504020000000003" pitchFamily="34" charset="0"/>
              </a:rPr>
              <a:t>. </a:t>
            </a:r>
            <a:r>
              <a:rPr lang="en-US" sz="2400" b="1" dirty="0" err="1" smtClean="0">
                <a:solidFill>
                  <a:schemeClr val="tx1"/>
                </a:solidFill>
                <a:latin typeface="Segoe Script" panose="020B0504020000000003" pitchFamily="34" charset="0"/>
              </a:rPr>
              <a:t>Anuradha</a:t>
            </a:r>
            <a:r>
              <a:rPr lang="en-US" sz="2400" b="1" dirty="0" smtClean="0">
                <a:solidFill>
                  <a:schemeClr val="tx1"/>
                </a:solidFill>
                <a:latin typeface="Segoe Script" panose="020B0504020000000003" pitchFamily="34" charset="0"/>
              </a:rPr>
              <a:t> D</a:t>
            </a:r>
            <a:endParaRPr lang="en-US" sz="2400" b="1" dirty="0">
              <a:solidFill>
                <a:schemeClr val="tx1"/>
              </a:solidFill>
              <a:latin typeface="Segoe Script" panose="020B0504020000000003" pitchFamily="34" charset="0"/>
            </a:endParaRPr>
          </a:p>
          <a:p>
            <a:pPr algn="l"/>
            <a:r>
              <a:rPr lang="en-US" sz="2400" b="1" dirty="0" smtClean="0">
                <a:solidFill>
                  <a:schemeClr val="tx1"/>
                </a:solidFill>
                <a:latin typeface="Segoe Script" panose="020B0504020000000003" pitchFamily="34" charset="0"/>
              </a:rPr>
              <a:t>Mayank </a:t>
            </a:r>
            <a:r>
              <a:rPr lang="en-US" sz="2400" b="1" dirty="0">
                <a:solidFill>
                  <a:schemeClr val="tx1"/>
                </a:solidFill>
                <a:latin typeface="Segoe Script" panose="020B0504020000000003" pitchFamily="34" charset="0"/>
              </a:rPr>
              <a:t>Sethia   </a:t>
            </a:r>
            <a:r>
              <a:rPr lang="en-US" sz="2400" b="1" dirty="0" smtClean="0">
                <a:solidFill>
                  <a:schemeClr val="tx1"/>
                </a:solidFill>
                <a:latin typeface="Segoe Script" panose="020B0504020000000003" pitchFamily="34" charset="0"/>
              </a:rPr>
              <a:t>16BCE2302</a:t>
            </a:r>
            <a:endParaRPr lang="en-US" sz="2400" b="1" dirty="0">
              <a:solidFill>
                <a:schemeClr val="tx1"/>
              </a:solidFill>
              <a:latin typeface="Segoe Script" panose="020B0504020000000003" pitchFamily="34" charset="0"/>
            </a:endParaRPr>
          </a:p>
        </p:txBody>
      </p:sp>
      <p:pic>
        <p:nvPicPr>
          <p:cNvPr id="1028" name="Picture 4" descr="Image result for stock market">
            <a:extLst>
              <a:ext uri="{FF2B5EF4-FFF2-40B4-BE49-F238E27FC236}">
                <a16:creationId xmlns:a16="http://schemas.microsoft.com/office/drawing/2014/main" id="{53E7470E-2462-4FF3-84CC-E23EB8D14D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7407" y="1663148"/>
            <a:ext cx="6537078" cy="328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7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26034" y="487363"/>
            <a:ext cx="6191795" cy="5911668"/>
          </a:xfrm>
          <a:prstGeom prst="rect">
            <a:avLst/>
          </a:prstGeom>
        </p:spPr>
      </p:pic>
      <p:sp>
        <p:nvSpPr>
          <p:cNvPr id="6" name="Rectangle 1"/>
          <p:cNvSpPr>
            <a:spLocks noChangeArrowheads="1"/>
          </p:cNvSpPr>
          <p:nvPr/>
        </p:nvSpPr>
        <p:spPr bwMode="auto">
          <a:xfrm>
            <a:off x="195263" y="556715"/>
            <a:ext cx="632360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Arimo"/>
              </a:rPr>
              <a:t>Not only is this solution difficult to implement well, it is seen as a bad visualization method; it can lead to confusion and misinterpretation, and cannot be read easily.</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Arimo"/>
              </a:rPr>
              <a:t>A “better” solution, though, would be to plot the information we actually want: the stock’s returns. This involves transforming the data into something more useful for our purposes. There are multiple transformations we could apply.</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Arimo"/>
              </a:rPr>
              <a:t>One transformation would be to consider the stock’s return since the beginning of the period of interest. In other words, we plot: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444444"/>
                </a:solidFill>
                <a:latin typeface="Arimo"/>
              </a:rPr>
              <a:t>Return(t,0) = price(t)/price(0)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Arimo"/>
              </a:rPr>
              <a:t>  </a:t>
            </a:r>
            <a:endParaRPr kumimoji="0" lang="en-US" altLang="en-US" sz="3600" b="0" i="0" u="none" strike="noStrike" cap="none" normalizeH="0" baseline="0" dirty="0" smtClean="0">
              <a:ln>
                <a:noFill/>
              </a:ln>
              <a:solidFill>
                <a:srgbClr val="444444"/>
              </a:solidFill>
              <a:effectLst/>
              <a:latin typeface="Arimo"/>
            </a:endParaRPr>
          </a:p>
        </p:txBody>
      </p:sp>
      <p:sp>
        <p:nvSpPr>
          <p:cNvPr id="7" name="AutoShape 2" descr="\text{return}_{t,0} = \frac{\text{price}_t}{\text{price}_0}"/>
          <p:cNvSpPr>
            <a:spLocks noChangeAspect="1" noChangeArrowheads="1"/>
          </p:cNvSpPr>
          <p:nvPr/>
        </p:nvSpPr>
        <p:spPr bwMode="auto">
          <a:xfrm>
            <a:off x="42863" y="182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text{return}_{t,0} = \frac{\text{price}_t}{\text{price}_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187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016" y="46038"/>
            <a:ext cx="5745480" cy="6189755"/>
          </a:xfrm>
          <a:prstGeom prst="rect">
            <a:avLst/>
          </a:prstGeom>
        </p:spPr>
      </p:pic>
      <p:sp>
        <p:nvSpPr>
          <p:cNvPr id="5" name="Rectangle 1"/>
          <p:cNvSpPr>
            <a:spLocks noChangeArrowheads="1"/>
          </p:cNvSpPr>
          <p:nvPr/>
        </p:nvSpPr>
        <p:spPr bwMode="auto">
          <a:xfrm>
            <a:off x="5992496" y="669926"/>
            <a:ext cx="603916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Arimo"/>
              </a:rPr>
              <a:t>Alternatively, we could plot the change of each stock per day. One way to do so would be to plot the percentage increase of a stock when comparing</a:t>
            </a:r>
            <a:r>
              <a:rPr kumimoji="0" lang="en-US" altLang="en-US" sz="2000" b="0" i="0" u="none" strike="noStrike" cap="none" normalizeH="0" dirty="0" smtClean="0">
                <a:ln>
                  <a:noFill/>
                </a:ln>
                <a:solidFill>
                  <a:srgbClr val="444444"/>
                </a:solidFill>
                <a:effectLst/>
                <a:latin typeface="Arimo"/>
              </a:rPr>
              <a:t> day to day.</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Arimo"/>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Arimo"/>
              </a:rPr>
              <a:t>These formulas are not the same and can lead to differing conclusions, but there is another way to model the growth of a stock: with log differences.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Arimo"/>
              </a:rPr>
              <a:t>  </a:t>
            </a:r>
            <a:r>
              <a:rPr kumimoji="0" lang="en-US" altLang="en-US" sz="2000" b="1" i="0" u="none" strike="noStrike" cap="none" normalizeH="0" baseline="0" dirty="0" smtClean="0">
                <a:ln>
                  <a:noFill/>
                </a:ln>
                <a:solidFill>
                  <a:srgbClr val="444444"/>
                </a:solidFill>
                <a:effectLst/>
                <a:latin typeface="Arimo"/>
              </a:rPr>
              <a:t>change(t) = log(price(t))-log(price(t-1))</a:t>
            </a:r>
            <a:endParaRPr kumimoji="0" lang="en-US" altLang="en-US"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Arimo"/>
              </a:rPr>
              <a:t>(Here,   </a:t>
            </a:r>
            <a:r>
              <a:rPr kumimoji="0" lang="en-US" altLang="en-US" sz="3200" b="0" i="0" u="none" strike="noStrike" cap="none" normalizeH="0" baseline="0" dirty="0" smtClean="0">
                <a:ln>
                  <a:noFill/>
                </a:ln>
                <a:solidFill>
                  <a:srgbClr val="444444"/>
                </a:solidFill>
                <a:effectLst/>
                <a:latin typeface="Arimo"/>
              </a:rPr>
              <a:t> </a:t>
            </a:r>
            <a:r>
              <a:rPr kumimoji="0" lang="en-US" altLang="en-US" sz="2000" b="0" i="0" u="none" strike="noStrike" cap="none" normalizeH="0" baseline="0" dirty="0" smtClean="0">
                <a:ln>
                  <a:noFill/>
                </a:ln>
                <a:solidFill>
                  <a:srgbClr val="444444"/>
                </a:solidFill>
                <a:effectLst/>
                <a:latin typeface="Arimo"/>
              </a:rPr>
              <a:t>is the natural log, and our definition does not depend as strongly on whether we use   </a:t>
            </a:r>
            <a:r>
              <a:rPr kumimoji="0" lang="en-US" altLang="en-US" sz="3200" b="0" i="0" u="none" strike="noStrike" cap="none" normalizeH="0" baseline="0" dirty="0" smtClean="0">
                <a:ln>
                  <a:noFill/>
                </a:ln>
                <a:solidFill>
                  <a:srgbClr val="444444"/>
                </a:solidFill>
                <a:effectLst/>
                <a:latin typeface="Arimo"/>
              </a:rPr>
              <a:t> </a:t>
            </a:r>
            <a:r>
              <a:rPr kumimoji="0" lang="en-US" altLang="en-US" sz="2000" b="0" i="0" u="none" strike="noStrike" cap="none" normalizeH="0" baseline="0" dirty="0" smtClean="0">
                <a:ln>
                  <a:noFill/>
                </a:ln>
                <a:solidFill>
                  <a:srgbClr val="444444"/>
                </a:solidFill>
                <a:effectLst/>
                <a:latin typeface="Arimo"/>
              </a:rPr>
              <a:t>or   </a:t>
            </a:r>
            <a:r>
              <a:rPr kumimoji="0" lang="en-US" altLang="en-US" sz="3200" b="0" i="0" u="none" strike="noStrike" cap="none" normalizeH="0" baseline="0" dirty="0" smtClean="0">
                <a:ln>
                  <a:noFill/>
                </a:ln>
                <a:solidFill>
                  <a:srgbClr val="444444"/>
                </a:solidFill>
                <a:effectLst/>
                <a:latin typeface="Arimo"/>
              </a:rPr>
              <a:t>.</a:t>
            </a:r>
            <a:r>
              <a:rPr kumimoji="0" lang="en-US" altLang="en-US" sz="2000" b="0" i="0" u="none" strike="noStrike" cap="none" normalizeH="0" baseline="0" dirty="0" smtClean="0">
                <a:ln>
                  <a:noFill/>
                </a:ln>
                <a:solidFill>
                  <a:srgbClr val="444444"/>
                </a:solidFill>
                <a:effectLst/>
                <a:latin typeface="Arimo"/>
              </a:rPr>
              <a:t>) The advantage of using log differences is that this difference can be interpreted as the percentage change in a stock but does not depend on the denominator of a fraction.</a:t>
            </a:r>
          </a:p>
        </p:txBody>
      </p:sp>
      <p:sp>
        <p:nvSpPr>
          <p:cNvPr id="6" name="AutoShape 2" descr="t"/>
          <p:cNvSpPr>
            <a:spLocks noChangeAspect="1" noChangeArrowheads="1"/>
          </p:cNvSpPr>
          <p:nvPr/>
        </p:nvSpPr>
        <p:spPr bwMode="auto">
          <a:xfrm>
            <a:off x="10445750" y="-6080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t + 1"/>
          <p:cNvSpPr>
            <a:spLocks noChangeAspect="1" noChangeArrowheads="1"/>
          </p:cNvSpPr>
          <p:nvPr/>
        </p:nvSpPr>
        <p:spPr bwMode="auto">
          <a:xfrm>
            <a:off x="11055350" y="-6080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text{growth}_t = \frac{\text{price}_{t + 1} - \text{price}_t}{\text{price}_t}"/>
          <p:cNvSpPr>
            <a:spLocks noChangeAspect="1" noChangeArrowheads="1"/>
          </p:cNvSpPr>
          <p:nvPr/>
        </p:nvSpPr>
        <p:spPr bwMode="auto">
          <a:xfrm>
            <a:off x="134938" y="-31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text{increase}_t = \frac{\text{price}_{t} - \text{price}_{t-1}}{\text{price}_t}"/>
          <p:cNvSpPr>
            <a:spLocks noChangeAspect="1" noChangeArrowheads="1"/>
          </p:cNvSpPr>
          <p:nvPr/>
        </p:nvSpPr>
        <p:spPr bwMode="auto">
          <a:xfrm>
            <a:off x="134938"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text{change}_t = \log(\text{price}_{t}) - \log(\text{price}_{t - 1})"/>
          <p:cNvSpPr>
            <a:spLocks noChangeAspect="1" noChangeArrowheads="1"/>
          </p:cNvSpPr>
          <p:nvPr/>
        </p:nvSpPr>
        <p:spPr bwMode="auto">
          <a:xfrm>
            <a:off x="134938"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7" descr="\log"/>
          <p:cNvSpPr>
            <a:spLocks noChangeAspect="1" noChangeArrowheads="1"/>
          </p:cNvSpPr>
          <p:nvPr/>
        </p:nvSpPr>
        <p:spPr bwMode="auto">
          <a:xfrm>
            <a:off x="600075" y="593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log(\text{price}_{t}) - \log(\text{price}_{t - 1})"/>
          <p:cNvSpPr>
            <a:spLocks noChangeAspect="1" noChangeArrowheads="1"/>
          </p:cNvSpPr>
          <p:nvPr/>
        </p:nvSpPr>
        <p:spPr bwMode="auto">
          <a:xfrm>
            <a:off x="6427788" y="593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9" descr="\log(\text{price}_{t+1}) - \log(\text{price}_{t})"/>
          <p:cNvSpPr>
            <a:spLocks noChangeAspect="1" noChangeArrowheads="1"/>
          </p:cNvSpPr>
          <p:nvPr/>
        </p:nvSpPr>
        <p:spPr bwMode="auto">
          <a:xfrm>
            <a:off x="6757988" y="593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71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731519"/>
            <a:ext cx="10331359" cy="5930537"/>
          </a:xfrm>
          <a:prstGeom prst="rect">
            <a:avLst/>
          </a:prstGeom>
        </p:spPr>
      </p:pic>
      <p:sp>
        <p:nvSpPr>
          <p:cNvPr id="5" name="TextBox 4"/>
          <p:cNvSpPr txBox="1"/>
          <p:nvPr/>
        </p:nvSpPr>
        <p:spPr>
          <a:xfrm>
            <a:off x="0" y="208299"/>
            <a:ext cx="12435841" cy="523220"/>
          </a:xfrm>
          <a:prstGeom prst="rect">
            <a:avLst/>
          </a:prstGeom>
          <a:noFill/>
        </p:spPr>
        <p:txBody>
          <a:bodyPr wrap="square" rtlCol="0">
            <a:spAutoFit/>
          </a:bodyPr>
          <a:lstStyle/>
          <a:p>
            <a:r>
              <a:rPr lang="en-US" sz="2800" dirty="0" smtClean="0"/>
              <a:t>CHANGES IN STOCK PRIZES ON A DAY TO DAY BASIC USING LOG TRANSFORMATION</a:t>
            </a:r>
            <a:endParaRPr lang="en-US" sz="2800" dirty="0"/>
          </a:p>
        </p:txBody>
      </p:sp>
    </p:spTree>
    <p:extLst>
      <p:ext uri="{BB962C8B-B14F-4D97-AF65-F5344CB8AC3E}">
        <p14:creationId xmlns:p14="http://schemas.microsoft.com/office/powerpoint/2010/main" val="293046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577" y="391251"/>
            <a:ext cx="10515600" cy="562338"/>
          </a:xfrm>
        </p:spPr>
        <p:txBody>
          <a:bodyPr>
            <a:normAutofit fontScale="90000"/>
          </a:bodyPr>
          <a:lstStyle/>
          <a:p>
            <a:r>
              <a:rPr lang="en-US" b="1" dirty="0"/>
              <a:t>Moving Averages</a:t>
            </a:r>
            <a:br>
              <a:rPr lang="en-US" b="1" dirty="0"/>
            </a:br>
            <a:endParaRPr lang="en-US" dirty="0"/>
          </a:p>
        </p:txBody>
      </p:sp>
      <p:pic>
        <p:nvPicPr>
          <p:cNvPr id="4" name="Picture 3"/>
          <p:cNvPicPr>
            <a:picLocks noChangeAspect="1"/>
          </p:cNvPicPr>
          <p:nvPr/>
        </p:nvPicPr>
        <p:blipFill>
          <a:blip r:embed="rId2"/>
          <a:stretch>
            <a:fillRect/>
          </a:stretch>
        </p:blipFill>
        <p:spPr>
          <a:xfrm>
            <a:off x="5812971" y="1126535"/>
            <a:ext cx="6043205" cy="5362575"/>
          </a:xfrm>
          <a:prstGeom prst="rect">
            <a:avLst/>
          </a:prstGeom>
        </p:spPr>
      </p:pic>
      <p:sp>
        <p:nvSpPr>
          <p:cNvPr id="5" name="Rectangle 1"/>
          <p:cNvSpPr>
            <a:spLocks noChangeArrowheads="1"/>
          </p:cNvSpPr>
          <p:nvPr/>
        </p:nvSpPr>
        <p:spPr bwMode="auto">
          <a:xfrm>
            <a:off x="134938" y="1065385"/>
            <a:ext cx="5678033"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Arimo"/>
              </a:rPr>
              <a:t>Moving averages smooth a series and helps identify trends. The larger q</a:t>
            </a:r>
            <a:r>
              <a:rPr lang="en-US" altLang="en-US" sz="3600" dirty="0">
                <a:solidFill>
                  <a:srgbClr val="444444"/>
                </a:solidFill>
                <a:latin typeface="Arimo"/>
              </a:rPr>
              <a:t> </a:t>
            </a:r>
            <a:r>
              <a:rPr kumimoji="0" lang="en-US" altLang="en-US" sz="2400" b="0" i="0" u="none" strike="noStrike" cap="none" normalizeH="0" baseline="0" dirty="0" smtClean="0">
                <a:ln>
                  <a:noFill/>
                </a:ln>
                <a:solidFill>
                  <a:srgbClr val="444444"/>
                </a:solidFill>
                <a:effectLst/>
                <a:latin typeface="Arimo"/>
              </a:rPr>
              <a:t>is, the less responsive a moving average process is to short-term fluctuations in the series x(t)</a:t>
            </a:r>
            <a:r>
              <a:rPr kumimoji="0" lang="en-US" altLang="en-US" sz="3600" b="0" i="0" u="none" strike="noStrike" cap="none" normalizeH="0" baseline="0" dirty="0" smtClean="0">
                <a:ln>
                  <a:noFill/>
                </a:ln>
                <a:solidFill>
                  <a:srgbClr val="444444"/>
                </a:solidFill>
                <a:effectLst/>
                <a:latin typeface="Arimo"/>
              </a:rPr>
              <a:t>.</a:t>
            </a:r>
            <a:r>
              <a:rPr kumimoji="0" lang="en-US" altLang="en-US" sz="3600" b="0" i="0" u="none" strike="noStrike" cap="none" normalizeH="0" dirty="0" smtClean="0">
                <a:ln>
                  <a:noFill/>
                </a:ln>
                <a:solidFill>
                  <a:srgbClr val="444444"/>
                </a:solidFill>
                <a:effectLst/>
                <a:latin typeface="Arimo"/>
              </a:rPr>
              <a:t> </a:t>
            </a:r>
            <a:r>
              <a:rPr kumimoji="0" lang="en-US" altLang="en-US" sz="2400" b="0" i="0" u="none" strike="noStrike" cap="none" normalizeH="0" baseline="0" dirty="0" smtClean="0">
                <a:ln>
                  <a:noFill/>
                </a:ln>
                <a:solidFill>
                  <a:srgbClr val="444444"/>
                </a:solidFill>
                <a:effectLst/>
                <a:latin typeface="Arimo"/>
              </a:rPr>
              <a:t>The idea is that moving average processes help identify trends from “noise”. </a:t>
            </a:r>
            <a:r>
              <a:rPr kumimoji="0" lang="en-US" altLang="en-US" sz="2400" b="1" i="0" u="none" strike="noStrike" cap="none" normalizeH="0" baseline="0" dirty="0" smtClean="0">
                <a:ln>
                  <a:noFill/>
                </a:ln>
                <a:solidFill>
                  <a:srgbClr val="444444"/>
                </a:solidFill>
                <a:effectLst/>
                <a:latin typeface="Arimo"/>
              </a:rPr>
              <a:t>Fast</a:t>
            </a:r>
            <a:r>
              <a:rPr kumimoji="0" lang="en-US" altLang="en-US" sz="2400" b="0" i="0" u="none" strike="noStrike" cap="none" normalizeH="0" baseline="0" dirty="0" smtClean="0">
                <a:ln>
                  <a:noFill/>
                </a:ln>
                <a:solidFill>
                  <a:srgbClr val="444444"/>
                </a:solidFill>
                <a:effectLst/>
                <a:latin typeface="Arimo"/>
              </a:rPr>
              <a:t> moving averages have smaller   </a:t>
            </a:r>
            <a:r>
              <a:rPr kumimoji="0" lang="en-US" altLang="en-US" sz="3600" b="0" i="0" u="none" strike="noStrike" cap="none" normalizeH="0" baseline="0" dirty="0" smtClean="0">
                <a:ln>
                  <a:noFill/>
                </a:ln>
                <a:solidFill>
                  <a:srgbClr val="444444"/>
                </a:solidFill>
                <a:effectLst/>
                <a:latin typeface="Arimo"/>
              </a:rPr>
              <a:t> </a:t>
            </a:r>
            <a:r>
              <a:rPr kumimoji="0" lang="en-US" altLang="en-US" sz="2400" b="0" i="0" u="none" strike="noStrike" cap="none" normalizeH="0" baseline="0" dirty="0" smtClean="0">
                <a:ln>
                  <a:noFill/>
                </a:ln>
                <a:solidFill>
                  <a:srgbClr val="444444"/>
                </a:solidFill>
                <a:effectLst/>
                <a:latin typeface="Arimo"/>
              </a:rPr>
              <a:t>and more closely follow the stock, while </a:t>
            </a:r>
            <a:r>
              <a:rPr kumimoji="0" lang="en-US" altLang="en-US" sz="2400" b="1" i="0" u="none" strike="noStrike" cap="none" normalizeH="0" baseline="0" dirty="0" smtClean="0">
                <a:ln>
                  <a:noFill/>
                </a:ln>
                <a:solidFill>
                  <a:srgbClr val="444444"/>
                </a:solidFill>
                <a:effectLst/>
                <a:latin typeface="Arimo"/>
              </a:rPr>
              <a:t>slow</a:t>
            </a:r>
            <a:r>
              <a:rPr kumimoji="0" lang="en-US" altLang="en-US" sz="2400" b="0" i="0" u="none" strike="noStrike" cap="none" normalizeH="0" baseline="0" dirty="0" smtClean="0">
                <a:ln>
                  <a:noFill/>
                </a:ln>
                <a:solidFill>
                  <a:srgbClr val="444444"/>
                </a:solidFill>
                <a:effectLst/>
                <a:latin typeface="Arimo"/>
              </a:rPr>
              <a:t> moving averages have larger   </a:t>
            </a:r>
            <a:r>
              <a:rPr kumimoji="0" lang="en-US" altLang="en-US" sz="3600" b="0" i="0" u="none" strike="noStrike" cap="none" normalizeH="0" baseline="0" dirty="0" smtClean="0">
                <a:ln>
                  <a:noFill/>
                </a:ln>
                <a:solidFill>
                  <a:srgbClr val="444444"/>
                </a:solidFill>
                <a:effectLst/>
                <a:latin typeface="Arimo"/>
              </a:rPr>
              <a:t>,</a:t>
            </a:r>
            <a:r>
              <a:rPr kumimoji="0" lang="en-US" altLang="en-US" sz="2400" b="0" i="0" u="none" strike="noStrike" cap="none" normalizeH="0" baseline="0" dirty="0" smtClean="0">
                <a:ln>
                  <a:noFill/>
                </a:ln>
                <a:solidFill>
                  <a:srgbClr val="444444"/>
                </a:solidFill>
                <a:effectLst/>
                <a:latin typeface="Arimo"/>
              </a:rPr>
              <a:t> resulting in them responding less to the fluctuations of the stock and being more stable.</a:t>
            </a:r>
          </a:p>
        </p:txBody>
      </p:sp>
      <p:sp>
        <p:nvSpPr>
          <p:cNvPr id="6" name="AutoShape 2" descr="q"/>
          <p:cNvSpPr>
            <a:spLocks noChangeAspect="1" noChangeArrowheads="1"/>
          </p:cNvSpPr>
          <p:nvPr/>
        </p:nvSpPr>
        <p:spPr bwMode="auto">
          <a:xfrm>
            <a:off x="279400" y="-29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x_t"/>
          <p:cNvSpPr>
            <a:spLocks noChangeAspect="1" noChangeArrowheads="1"/>
          </p:cNvSpPr>
          <p:nvPr/>
        </p:nvSpPr>
        <p:spPr bwMode="auto">
          <a:xfrm>
            <a:off x="2943225" y="-29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t"/>
          <p:cNvSpPr>
            <a:spLocks noChangeAspect="1" noChangeArrowheads="1"/>
          </p:cNvSpPr>
          <p:nvPr/>
        </p:nvSpPr>
        <p:spPr bwMode="auto">
          <a:xfrm>
            <a:off x="4379913" y="-29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q"/>
          <p:cNvSpPr>
            <a:spLocks noChangeAspect="1" noChangeArrowheads="1"/>
          </p:cNvSpPr>
          <p:nvPr/>
        </p:nvSpPr>
        <p:spPr bwMode="auto">
          <a:xfrm>
            <a:off x="6173788" y="-29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MA^q_t"/>
          <p:cNvSpPr>
            <a:spLocks noChangeAspect="1" noChangeArrowheads="1"/>
          </p:cNvSpPr>
          <p:nvPr/>
        </p:nvSpPr>
        <p:spPr bwMode="auto">
          <a:xfrm>
            <a:off x="7327900" y="-29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7" descr="MA^q_t = \frac{1}{q} \sum_{i = 0}^{q-1} x_{t - i}"/>
          <p:cNvSpPr>
            <a:spLocks noChangeAspect="1" noChangeArrowheads="1"/>
          </p:cNvSpPr>
          <p:nvPr/>
        </p:nvSpPr>
        <p:spPr bwMode="auto">
          <a:xfrm>
            <a:off x="134938" y="-6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q"/>
          <p:cNvSpPr>
            <a:spLocks noChangeAspect="1" noChangeArrowheads="1"/>
          </p:cNvSpPr>
          <p:nvPr/>
        </p:nvSpPr>
        <p:spPr bwMode="auto">
          <a:xfrm>
            <a:off x="4916488"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9" descr="x_t"/>
          <p:cNvSpPr>
            <a:spLocks noChangeAspect="1" noChangeArrowheads="1"/>
          </p:cNvSpPr>
          <p:nvPr/>
        </p:nvSpPr>
        <p:spPr bwMode="auto">
          <a:xfrm>
            <a:off x="11163300"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q"/>
          <p:cNvSpPr>
            <a:spLocks noChangeAspect="1" noChangeArrowheads="1"/>
          </p:cNvSpPr>
          <p:nvPr/>
        </p:nvSpPr>
        <p:spPr bwMode="auto">
          <a:xfrm>
            <a:off x="666750" y="465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1" descr="q"/>
          <p:cNvSpPr>
            <a:spLocks noChangeAspect="1" noChangeArrowheads="1"/>
          </p:cNvSpPr>
          <p:nvPr/>
        </p:nvSpPr>
        <p:spPr bwMode="auto">
          <a:xfrm>
            <a:off x="5905500" y="465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4210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201" y="195943"/>
            <a:ext cx="6049600" cy="6505303"/>
          </a:xfrm>
          <a:prstGeom prst="rect">
            <a:avLst/>
          </a:prstGeom>
        </p:spPr>
      </p:pic>
      <p:sp>
        <p:nvSpPr>
          <p:cNvPr id="5" name="Rectangle 4"/>
          <p:cNvSpPr/>
          <p:nvPr/>
        </p:nvSpPr>
        <p:spPr>
          <a:xfrm>
            <a:off x="6400801" y="632438"/>
            <a:ext cx="5625737" cy="5632311"/>
          </a:xfrm>
          <a:prstGeom prst="rect">
            <a:avLst/>
          </a:prstGeom>
        </p:spPr>
        <p:txBody>
          <a:bodyPr wrap="square">
            <a:spAutoFit/>
          </a:bodyPr>
          <a:lstStyle/>
          <a:p>
            <a:r>
              <a:rPr lang="en-US" sz="2400" b="0" i="0" dirty="0" smtClean="0">
                <a:solidFill>
                  <a:srgbClr val="444444"/>
                </a:solidFill>
                <a:effectLst/>
                <a:latin typeface="Arimo"/>
              </a:rPr>
              <a:t>The 20-day moving average is the most sensitive to local changes, and the 200-day moving average the least. Here, the 200-day moving average indicates an overall </a:t>
            </a:r>
            <a:r>
              <a:rPr lang="en-US" sz="2400" b="1" i="0" dirty="0" smtClean="0">
                <a:solidFill>
                  <a:srgbClr val="444444"/>
                </a:solidFill>
                <a:effectLst/>
                <a:latin typeface="Arimo"/>
              </a:rPr>
              <a:t>bearish</a:t>
            </a:r>
            <a:r>
              <a:rPr lang="en-US" sz="2400" b="0" i="0" dirty="0" smtClean="0">
                <a:solidFill>
                  <a:srgbClr val="444444"/>
                </a:solidFill>
                <a:effectLst/>
                <a:latin typeface="Arimo"/>
              </a:rPr>
              <a:t> trend: the stock is trending downward over time. The 20-day moving average is at times bearish and at other times </a:t>
            </a:r>
            <a:r>
              <a:rPr lang="en-US" sz="2400" b="1" i="0" dirty="0" smtClean="0">
                <a:solidFill>
                  <a:srgbClr val="444444"/>
                </a:solidFill>
                <a:effectLst/>
                <a:latin typeface="Arimo"/>
              </a:rPr>
              <a:t>bullish</a:t>
            </a:r>
            <a:r>
              <a:rPr lang="en-US" sz="2400" b="0" i="0" dirty="0" smtClean="0">
                <a:solidFill>
                  <a:srgbClr val="444444"/>
                </a:solidFill>
                <a:effectLst/>
                <a:latin typeface="Arimo"/>
              </a:rPr>
              <a:t>, where a positive swing is expected. You can also see that the crossing of moving average lines indicate changes in trend. These crossings are what we can use as </a:t>
            </a:r>
            <a:r>
              <a:rPr lang="en-US" sz="2400" b="1" i="0" dirty="0" smtClean="0">
                <a:solidFill>
                  <a:srgbClr val="444444"/>
                </a:solidFill>
                <a:effectLst/>
                <a:latin typeface="Arimo"/>
              </a:rPr>
              <a:t>trading signals</a:t>
            </a:r>
            <a:r>
              <a:rPr lang="en-US" sz="2400" b="0" i="0" dirty="0" smtClean="0">
                <a:solidFill>
                  <a:srgbClr val="444444"/>
                </a:solidFill>
                <a:effectLst/>
                <a:latin typeface="Arimo"/>
              </a:rPr>
              <a:t>, or indications that a financial security is changing direction and a profitable trade might be made.</a:t>
            </a:r>
            <a:endParaRPr lang="en-US" sz="2400" dirty="0"/>
          </a:p>
        </p:txBody>
      </p:sp>
    </p:spTree>
    <p:extLst>
      <p:ext uri="{BB962C8B-B14F-4D97-AF65-F5344CB8AC3E}">
        <p14:creationId xmlns:p14="http://schemas.microsoft.com/office/powerpoint/2010/main" val="3014987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simple linear regression model for predicting volatility</a:t>
            </a:r>
          </a:p>
        </p:txBody>
      </p:sp>
      <p:sp>
        <p:nvSpPr>
          <p:cNvPr id="3" name="Content Placeholder 2"/>
          <p:cNvSpPr>
            <a:spLocks noGrp="1"/>
          </p:cNvSpPr>
          <p:nvPr>
            <p:ph idx="1"/>
          </p:nvPr>
        </p:nvSpPr>
        <p:spPr/>
        <p:txBody>
          <a:bodyPr>
            <a:normAutofit fontScale="92500" lnSpcReduction="10000"/>
          </a:bodyPr>
          <a:lstStyle/>
          <a:p>
            <a:r>
              <a:rPr lang="en-US" dirty="0"/>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r>
              <a:rPr lang="en-US" dirty="0" smtClean="0"/>
              <a:t>. Before </a:t>
            </a:r>
            <a:r>
              <a:rPr lang="en-US" dirty="0"/>
              <a:t>attempting to fit a linear model to observed data, a modeler should first determine whether or not there is a relationship between the variables of interest. This does not necessarily imply that one variable </a:t>
            </a:r>
            <a:r>
              <a:rPr lang="en-US" i="1" dirty="0"/>
              <a:t>causes</a:t>
            </a:r>
            <a:r>
              <a:rPr lang="en-US" dirty="0"/>
              <a:t> the other (for example, higher SAT scores do not </a:t>
            </a:r>
            <a:r>
              <a:rPr lang="en-US" i="1" dirty="0"/>
              <a:t>cause</a:t>
            </a:r>
            <a:r>
              <a:rPr lang="en-US" dirty="0"/>
              <a:t> higher college grades), but that there is some significant association between the two variables. A </a:t>
            </a:r>
            <a:r>
              <a:rPr lang="en-US" dirty="0">
                <a:hlinkClick r:id="rId2"/>
              </a:rPr>
              <a:t>scatterplot</a:t>
            </a:r>
            <a:r>
              <a:rPr lang="en-US" dirty="0"/>
              <a:t> can be a helpful tool in determining the strength of the relationship between two variables. If there appears to be no association between the proposed explanatory and dependent variables (i.e., the scatterplot does not indicate any increasing or decreasing trends), then fitting a linear regression model to the data probably will not provide a useful model. </a:t>
            </a:r>
          </a:p>
        </p:txBody>
      </p:sp>
    </p:spTree>
    <p:extLst>
      <p:ext uri="{BB962C8B-B14F-4D97-AF65-F5344CB8AC3E}">
        <p14:creationId xmlns:p14="http://schemas.microsoft.com/office/powerpoint/2010/main" val="420505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dirty="0" smtClean="0"/>
              <a:t>Adjusted price, CIBC Stock</a:t>
            </a:r>
            <a:endParaRPr lang="en-US" dirty="0"/>
          </a:p>
        </p:txBody>
      </p:sp>
      <p:pic>
        <p:nvPicPr>
          <p:cNvPr id="4" name="Content Placeholder 3"/>
          <p:cNvPicPr>
            <a:picLocks noGrp="1" noChangeAspect="1"/>
          </p:cNvPicPr>
          <p:nvPr>
            <p:ph idx="1"/>
          </p:nvPr>
        </p:nvPicPr>
        <p:blipFill>
          <a:blip r:embed="rId2"/>
          <a:stretch>
            <a:fillRect/>
          </a:stretch>
        </p:blipFill>
        <p:spPr>
          <a:xfrm>
            <a:off x="561704" y="1436915"/>
            <a:ext cx="5525587" cy="5079388"/>
          </a:xfrm>
          <a:prstGeom prst="rect">
            <a:avLst/>
          </a:prstGeom>
        </p:spPr>
      </p:pic>
      <p:pic>
        <p:nvPicPr>
          <p:cNvPr id="5" name="Content Placeholder 3"/>
          <p:cNvPicPr>
            <a:picLocks noChangeAspect="1"/>
          </p:cNvPicPr>
          <p:nvPr/>
        </p:nvPicPr>
        <p:blipFill>
          <a:blip r:embed="rId3"/>
          <a:stretch>
            <a:fillRect/>
          </a:stretch>
        </p:blipFill>
        <p:spPr>
          <a:xfrm>
            <a:off x="6096000" y="1436916"/>
            <a:ext cx="5895975" cy="5079388"/>
          </a:xfrm>
          <a:prstGeom prst="rect">
            <a:avLst/>
          </a:prstGeom>
        </p:spPr>
      </p:pic>
    </p:spTree>
    <p:extLst>
      <p:ext uri="{BB962C8B-B14F-4D97-AF65-F5344CB8AC3E}">
        <p14:creationId xmlns:p14="http://schemas.microsoft.com/office/powerpoint/2010/main" val="2006103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we compute the log return for the stock price.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108450" y="2260600"/>
            <a:ext cx="5876925" cy="3524250"/>
          </a:xfrm>
          <a:prstGeom prst="rect">
            <a:avLst/>
          </a:prstGeom>
        </p:spPr>
      </p:pic>
    </p:spTree>
    <p:extLst>
      <p:ext uri="{BB962C8B-B14F-4D97-AF65-F5344CB8AC3E}">
        <p14:creationId xmlns:p14="http://schemas.microsoft.com/office/powerpoint/2010/main" val="136551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767534"/>
            <a:ext cx="10515600" cy="4351338"/>
          </a:xfrm>
        </p:spPr>
        <p:txBody>
          <a:bodyPr>
            <a:noAutofit/>
          </a:bodyPr>
          <a:lstStyle/>
          <a:p>
            <a:r>
              <a:rPr lang="en-US" sz="3600" b="1" dirty="0"/>
              <a:t>Least-Squares </a:t>
            </a:r>
            <a:r>
              <a:rPr lang="en-US" sz="3600" b="1" dirty="0" smtClean="0"/>
              <a:t>Regression: </a:t>
            </a:r>
            <a:r>
              <a:rPr lang="en-US" sz="3600" dirty="0" smtClean="0"/>
              <a:t>The </a:t>
            </a:r>
            <a:r>
              <a:rPr lang="en-US" sz="3600" dirty="0"/>
              <a:t>most common method for fitting a regression line is the method of least-squares. This method calculates the best-fitting line for the observed data by minimizing the sum of the squares of the vertical deviations from each data point to the line (if a point lies on the fitted line exactly, then its vertical deviation is 0). Because the deviations are first squared, then summed, there are no cancellations between positive and negative values.</a:t>
            </a:r>
          </a:p>
        </p:txBody>
      </p:sp>
    </p:spTree>
    <p:extLst>
      <p:ext uri="{BB962C8B-B14F-4D97-AF65-F5344CB8AC3E}">
        <p14:creationId xmlns:p14="http://schemas.microsoft.com/office/powerpoint/2010/main" val="683817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p:spPr>
        <p:txBody>
          <a:bodyPr>
            <a:normAutofit/>
          </a:bodyPr>
          <a:lstStyle/>
          <a:p>
            <a:r>
              <a:rPr lang="en-US" dirty="0"/>
              <a:t>Fit a linear model</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53267" y="1423851"/>
            <a:ext cx="5886450" cy="5091226"/>
          </a:xfrm>
          <a:prstGeom prst="rect">
            <a:avLst/>
          </a:prstGeom>
        </p:spPr>
      </p:pic>
      <p:pic>
        <p:nvPicPr>
          <p:cNvPr id="5" name="Content Placeholder 3"/>
          <p:cNvPicPr>
            <a:picLocks noChangeAspect="1"/>
          </p:cNvPicPr>
          <p:nvPr/>
        </p:nvPicPr>
        <p:blipFill>
          <a:blip r:embed="rId3"/>
          <a:stretch>
            <a:fillRect/>
          </a:stretch>
        </p:blipFill>
        <p:spPr>
          <a:xfrm>
            <a:off x="6439717" y="1423851"/>
            <a:ext cx="5752283" cy="5091226"/>
          </a:xfrm>
          <a:prstGeom prst="rect">
            <a:avLst/>
          </a:prstGeom>
        </p:spPr>
      </p:pic>
    </p:spTree>
    <p:extLst>
      <p:ext uri="{BB962C8B-B14F-4D97-AF65-F5344CB8AC3E}">
        <p14:creationId xmlns:p14="http://schemas.microsoft.com/office/powerpoint/2010/main" val="197097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F6EC43C-699C-4576-B500-AD0A34A8E6D5}"/>
              </a:ext>
            </a:extLst>
          </p:cNvPr>
          <p:cNvGraphicFramePr/>
          <p:nvPr>
            <p:extLst/>
          </p:nvPr>
        </p:nvGraphicFramePr>
        <p:xfrm>
          <a:off x="1603513" y="624110"/>
          <a:ext cx="9901099" cy="701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912D5FA-3EB0-4380-8125-46F15BC1CFCF}"/>
              </a:ext>
            </a:extLst>
          </p:cNvPr>
          <p:cNvSpPr>
            <a:spLocks noGrp="1"/>
          </p:cNvSpPr>
          <p:nvPr>
            <p:ph idx="1"/>
          </p:nvPr>
        </p:nvSpPr>
        <p:spPr>
          <a:xfrm>
            <a:off x="1895061" y="1789043"/>
            <a:ext cx="9609551" cy="4122179"/>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Stocks are issued by companies in order to raise capitals and are bought by investors in order to acquire a portion of the company.</a:t>
            </a:r>
          </a:p>
          <a:p>
            <a:r>
              <a:rPr lang="en-US" sz="2800" b="1" u="sng" dirty="0">
                <a:solidFill>
                  <a:schemeClr val="tx1"/>
                </a:solidFill>
                <a:latin typeface="Times New Roman" panose="02020603050405020304" pitchFamily="18" charset="0"/>
                <a:cs typeface="Times New Roman" panose="02020603050405020304" pitchFamily="18" charset="0"/>
              </a:rPr>
              <a:t>For example-  </a:t>
            </a:r>
            <a:r>
              <a:rPr lang="en-US" sz="2800" dirty="0">
                <a:solidFill>
                  <a:schemeClr val="tx1"/>
                </a:solidFill>
                <a:latin typeface="Times New Roman" panose="02020603050405020304" pitchFamily="18" charset="0"/>
                <a:cs typeface="Times New Roman" panose="02020603050405020304" pitchFamily="18" charset="0"/>
              </a:rPr>
              <a:t>If a company has 1000 shares of stock outstanding and a person owns 50 of them, then he/she owns 5% of the company.</a:t>
            </a:r>
          </a:p>
          <a:p>
            <a:r>
              <a:rPr lang="en-US" sz="2800" dirty="0">
                <a:solidFill>
                  <a:schemeClr val="tx1"/>
                </a:solidFill>
                <a:latin typeface="Times New Roman" panose="02020603050405020304" pitchFamily="18" charset="0"/>
                <a:cs typeface="Times New Roman" panose="02020603050405020304" pitchFamily="18" charset="0"/>
              </a:rPr>
              <a:t>Most stock also provides voting rights, which give shareholders a proportional vote in certain corporate decisions</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406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2097" y="1922307"/>
            <a:ext cx="9567812" cy="2215991"/>
          </a:xfrm>
          <a:prstGeom prst="rect">
            <a:avLst/>
          </a:prstGeom>
          <a:noFill/>
        </p:spPr>
        <p:txBody>
          <a:bodyPr wrap="none" lIns="91440" tIns="45720" rIns="91440" bIns="45720">
            <a:spAutoFit/>
          </a:bodyPr>
          <a:lstStyle/>
          <a:p>
            <a:pPr algn="ctr"/>
            <a:r>
              <a:rPr lang="en-US" sz="138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13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33818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98057660"/>
              </p:ext>
            </p:extLst>
          </p:nvPr>
        </p:nvGraphicFramePr>
        <p:xfrm>
          <a:off x="1632857" y="509450"/>
          <a:ext cx="9300753" cy="78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838200" y="1551305"/>
            <a:ext cx="10515600" cy="4351338"/>
          </a:xfrm>
        </p:spPr>
        <p:txBody>
          <a:bodyPr>
            <a:normAutofit fontScale="92500" lnSpcReduction="20000"/>
          </a:bodyPr>
          <a:lstStyle/>
          <a:p>
            <a:r>
              <a:rPr lang="en-US" sz="2800" b="1" dirty="0" smtClean="0">
                <a:solidFill>
                  <a:schemeClr val="tx1"/>
                </a:solidFill>
                <a:latin typeface="Times New Roman" panose="02020603050405020304" pitchFamily="18" charset="0"/>
                <a:cs typeface="Times New Roman" panose="02020603050405020304" pitchFamily="18" charset="0"/>
              </a:rPr>
              <a:t>Linear Regression: </a:t>
            </a:r>
            <a:r>
              <a:rPr lang="en-US" sz="2800" dirty="0">
                <a:solidFill>
                  <a:schemeClr val="tx1"/>
                </a:solidFill>
                <a:latin typeface="Times New Roman" panose="02020603050405020304" pitchFamily="18" charset="0"/>
                <a:cs typeface="Times New Roman" panose="02020603050405020304" pitchFamily="18" charset="0"/>
              </a:rPr>
              <a:t>Linear regression attempts to model the relationship between two variables by fitting a linear equation to observed data. </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Graphs: </a:t>
            </a:r>
            <a:r>
              <a:rPr lang="en-US" sz="2800" dirty="0" smtClean="0">
                <a:solidFill>
                  <a:schemeClr val="tx1"/>
                </a:solidFill>
                <a:latin typeface="Times New Roman" panose="02020603050405020304" pitchFamily="18" charset="0"/>
                <a:cs typeface="Times New Roman" panose="02020603050405020304" pitchFamily="18" charset="0"/>
              </a:rPr>
              <a:t>Graphs have been used to help us determine the relationship between the various stock parameters. </a:t>
            </a:r>
          </a:p>
          <a:p>
            <a:r>
              <a:rPr lang="en-US" sz="2800" b="1" dirty="0" smtClean="0">
                <a:solidFill>
                  <a:schemeClr val="tx1"/>
                </a:solidFill>
                <a:latin typeface="Times New Roman" panose="02020603050405020304" pitchFamily="18" charset="0"/>
                <a:cs typeface="Times New Roman" panose="02020603050405020304" pitchFamily="18" charset="0"/>
              </a:rPr>
              <a:t>Correlation: </a:t>
            </a:r>
            <a:r>
              <a:rPr lang="en-US" sz="2800" dirty="0">
                <a:solidFill>
                  <a:schemeClr val="tx1"/>
                </a:solidFill>
                <a:latin typeface="Times New Roman" panose="02020603050405020304" pitchFamily="18" charset="0"/>
                <a:cs typeface="Times New Roman" panose="02020603050405020304" pitchFamily="18" charset="0"/>
              </a:rPr>
              <a:t>Correlation is a statistical technique that can show whether and how strongly pairs of variables are related. For example, height and weight are related; taller people tend to be heavier than shorter people</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 Correlation can tell you just how much of the variation in peoples' weights is related to their heights</a:t>
            </a:r>
            <a:r>
              <a:rPr lang="en-US" sz="2800" dirty="0" smtClean="0">
                <a:solidFill>
                  <a:schemeClr val="tx1"/>
                </a:solidFill>
                <a:latin typeface="Times New Roman" panose="02020603050405020304" pitchFamily="18" charset="0"/>
                <a:cs typeface="Times New Roman" panose="02020603050405020304" pitchFamily="18" charset="0"/>
              </a:rPr>
              <a:t>.</a:t>
            </a:r>
          </a:p>
          <a:p>
            <a:r>
              <a:rPr lang="en-US" sz="2800" b="1" dirty="0" smtClean="0">
                <a:solidFill>
                  <a:schemeClr val="tx1"/>
                </a:solidFill>
                <a:latin typeface="Times New Roman" panose="02020603050405020304" pitchFamily="18" charset="0"/>
                <a:cs typeface="Times New Roman" panose="02020603050405020304" pitchFamily="18" charset="0"/>
              </a:rPr>
              <a:t>Standard Deviation: </a:t>
            </a:r>
            <a:r>
              <a:rPr lang="en-US" sz="2800" dirty="0" smtClean="0">
                <a:solidFill>
                  <a:schemeClr val="tx1"/>
                </a:solidFill>
                <a:latin typeface="Times New Roman" panose="02020603050405020304" pitchFamily="18" charset="0"/>
                <a:cs typeface="Times New Roman" panose="02020603050405020304" pitchFamily="18" charset="0"/>
              </a:rPr>
              <a:t>A measure of the dispersion of a set of data from its mean. The more spread apart the data the higher the deviation.</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3200" dirty="0" smtClean="0"/>
          </a:p>
          <a:p>
            <a:pPr marL="0" indent="0">
              <a:buNone/>
            </a:pPr>
            <a:endParaRPr lang="en-US" sz="24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928867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9115697" cy="523149"/>
          </a:xfrm>
        </p:spPr>
        <p:txBody>
          <a:bodyPr>
            <a:normAutofit fontScale="90000"/>
          </a:bodyPr>
          <a:lstStyle/>
          <a:p>
            <a:r>
              <a:rPr lang="en-US" dirty="0" smtClean="0"/>
              <a:t>Types of Regression</a:t>
            </a:r>
            <a:endParaRPr lang="en-US" dirty="0"/>
          </a:p>
        </p:txBody>
      </p:sp>
      <p:sp>
        <p:nvSpPr>
          <p:cNvPr id="3" name="Content Placeholder 2"/>
          <p:cNvSpPr>
            <a:spLocks noGrp="1"/>
          </p:cNvSpPr>
          <p:nvPr>
            <p:ph idx="1"/>
          </p:nvPr>
        </p:nvSpPr>
        <p:spPr>
          <a:xfrm>
            <a:off x="1439091" y="809897"/>
            <a:ext cx="10515600" cy="6048103"/>
          </a:xfrm>
        </p:spPr>
        <p:txBody>
          <a:bodyPr>
            <a:noAutofit/>
          </a:bodyPr>
          <a:lstStyle/>
          <a:p>
            <a:pPr fontAlgn="base"/>
            <a:r>
              <a:rPr lang="en-US" sz="2000" u="sng" dirty="0" smtClean="0">
                <a:solidFill>
                  <a:schemeClr val="accent1">
                    <a:lumMod val="60000"/>
                    <a:lumOff val="40000"/>
                  </a:schemeClr>
                </a:solidFill>
              </a:rPr>
              <a:t>Simple </a:t>
            </a:r>
            <a:r>
              <a:rPr lang="en-US" sz="2000" u="sng" dirty="0">
                <a:solidFill>
                  <a:schemeClr val="accent1">
                    <a:lumMod val="60000"/>
                    <a:lumOff val="40000"/>
                  </a:schemeClr>
                </a:solidFill>
              </a:rPr>
              <a:t>linear regression</a:t>
            </a:r>
            <a:r>
              <a:rPr lang="en-US" sz="2000" dirty="0">
                <a:solidFill>
                  <a:schemeClr val="tx1"/>
                </a:solidFill>
              </a:rPr>
              <a:t/>
            </a:r>
            <a:br>
              <a:rPr lang="en-US" sz="2000" dirty="0">
                <a:solidFill>
                  <a:schemeClr val="tx1"/>
                </a:solidFill>
              </a:rPr>
            </a:br>
            <a:r>
              <a:rPr lang="en-US" sz="2000" dirty="0">
                <a:solidFill>
                  <a:schemeClr val="tx1"/>
                </a:solidFill>
              </a:rPr>
              <a:t>1 dependent variable (interval or ratio), 1 independent variable (interval or ratio or dichotomous</a:t>
            </a:r>
            <a:r>
              <a:rPr lang="en-US" sz="2000" dirty="0" smtClean="0">
                <a:solidFill>
                  <a:schemeClr val="tx1"/>
                </a:solidFill>
              </a:rPr>
              <a:t>)</a:t>
            </a:r>
            <a:endParaRPr lang="en-US" sz="2000" dirty="0">
              <a:solidFill>
                <a:schemeClr val="tx1"/>
              </a:solidFill>
            </a:endParaRPr>
          </a:p>
          <a:p>
            <a:pPr fontAlgn="base"/>
            <a:r>
              <a:rPr lang="en-US" sz="2000" dirty="0">
                <a:solidFill>
                  <a:schemeClr val="tx1"/>
                </a:solidFill>
                <a:hlinkClick r:id="rId2" tooltip="Multiple Linear Regression"/>
              </a:rPr>
              <a:t>Multiple linear regression</a:t>
            </a:r>
            <a:r>
              <a:rPr lang="en-US" sz="2000" dirty="0">
                <a:solidFill>
                  <a:schemeClr val="tx1"/>
                </a:solidFill>
              </a:rPr>
              <a:t/>
            </a:r>
            <a:br>
              <a:rPr lang="en-US" sz="2000" dirty="0">
                <a:solidFill>
                  <a:schemeClr val="tx1"/>
                </a:solidFill>
              </a:rPr>
            </a:br>
            <a:r>
              <a:rPr lang="en-US" sz="2000" dirty="0">
                <a:solidFill>
                  <a:schemeClr val="tx1"/>
                </a:solidFill>
              </a:rPr>
              <a:t>1 dependent variable (interval or ratio) , 2+ independent variables (interval or ratio or dichotomous</a:t>
            </a:r>
            <a:r>
              <a:rPr lang="en-US" sz="2000" dirty="0" smtClean="0">
                <a:solidFill>
                  <a:schemeClr val="tx1"/>
                </a:solidFill>
              </a:rPr>
              <a:t>)</a:t>
            </a:r>
            <a:endParaRPr lang="en-US" sz="2000" dirty="0">
              <a:solidFill>
                <a:schemeClr val="tx1"/>
              </a:solidFill>
            </a:endParaRPr>
          </a:p>
          <a:p>
            <a:pPr fontAlgn="base"/>
            <a:r>
              <a:rPr lang="en-US" sz="2000" dirty="0">
                <a:solidFill>
                  <a:schemeClr val="tx1"/>
                </a:solidFill>
                <a:hlinkClick r:id="rId3" tooltip="Logistic Regression"/>
              </a:rPr>
              <a:t>Logistic regression</a:t>
            </a:r>
            <a:r>
              <a:rPr lang="en-US" sz="2000" dirty="0">
                <a:solidFill>
                  <a:schemeClr val="tx1"/>
                </a:solidFill>
              </a:rPr>
              <a:t/>
            </a:r>
            <a:br>
              <a:rPr lang="en-US" sz="2000" dirty="0">
                <a:solidFill>
                  <a:schemeClr val="tx1"/>
                </a:solidFill>
              </a:rPr>
            </a:br>
            <a:r>
              <a:rPr lang="en-US" sz="2000" dirty="0">
                <a:solidFill>
                  <a:schemeClr val="tx1"/>
                </a:solidFill>
              </a:rPr>
              <a:t>1 dependent variable (dichotomous), 2+ independent variable(s) (interval or ratio or dichotomous</a:t>
            </a:r>
            <a:r>
              <a:rPr lang="en-US" sz="2000" dirty="0" smtClean="0">
                <a:solidFill>
                  <a:schemeClr val="tx1"/>
                </a:solidFill>
              </a:rPr>
              <a:t>)</a:t>
            </a:r>
            <a:endParaRPr lang="en-US" sz="2000" dirty="0">
              <a:solidFill>
                <a:schemeClr val="tx1"/>
              </a:solidFill>
            </a:endParaRPr>
          </a:p>
          <a:p>
            <a:pPr fontAlgn="base"/>
            <a:r>
              <a:rPr lang="en-US" sz="2000" dirty="0">
                <a:solidFill>
                  <a:schemeClr val="tx1"/>
                </a:solidFill>
                <a:hlinkClick r:id="rId4" tooltip="Ordinal Regression"/>
              </a:rPr>
              <a:t>Ordinal regression</a:t>
            </a:r>
            <a:r>
              <a:rPr lang="en-US" sz="2000" dirty="0">
                <a:solidFill>
                  <a:schemeClr val="tx1"/>
                </a:solidFill>
              </a:rPr>
              <a:t/>
            </a:r>
            <a:br>
              <a:rPr lang="en-US" sz="2000" dirty="0">
                <a:solidFill>
                  <a:schemeClr val="tx1"/>
                </a:solidFill>
              </a:rPr>
            </a:br>
            <a:r>
              <a:rPr lang="en-US" sz="2000" dirty="0">
                <a:solidFill>
                  <a:schemeClr val="tx1"/>
                </a:solidFill>
              </a:rPr>
              <a:t>1 dependent variable (ordinal), 1+ independent variable(s) (nominal or dichotomous</a:t>
            </a:r>
            <a:r>
              <a:rPr lang="en-US" sz="2000" dirty="0" smtClean="0">
                <a:solidFill>
                  <a:schemeClr val="tx1"/>
                </a:solidFill>
              </a:rPr>
              <a:t>)</a:t>
            </a:r>
            <a:r>
              <a:rPr lang="en-US" sz="2000" dirty="0">
                <a:solidFill>
                  <a:schemeClr val="tx1"/>
                </a:solidFill>
              </a:rPr>
              <a:t> </a:t>
            </a:r>
          </a:p>
          <a:p>
            <a:pPr fontAlgn="base"/>
            <a:r>
              <a:rPr lang="en-US" sz="2000" dirty="0" err="1">
                <a:solidFill>
                  <a:schemeClr val="tx1"/>
                </a:solidFill>
                <a:hlinkClick r:id="rId5" tooltip="Multinominal Logistic Regression"/>
              </a:rPr>
              <a:t>Multinominal</a:t>
            </a:r>
            <a:r>
              <a:rPr lang="en-US" sz="2000" dirty="0">
                <a:solidFill>
                  <a:schemeClr val="tx1"/>
                </a:solidFill>
                <a:hlinkClick r:id="rId5" tooltip="Multinominal Logistic Regression"/>
              </a:rPr>
              <a:t> regression</a:t>
            </a:r>
            <a:r>
              <a:rPr lang="en-US" sz="2000" dirty="0">
                <a:solidFill>
                  <a:schemeClr val="tx1"/>
                </a:solidFill>
              </a:rPr>
              <a:t/>
            </a:r>
            <a:br>
              <a:rPr lang="en-US" sz="2000" dirty="0">
                <a:solidFill>
                  <a:schemeClr val="tx1"/>
                </a:solidFill>
              </a:rPr>
            </a:br>
            <a:r>
              <a:rPr lang="en-US" sz="2000" dirty="0">
                <a:solidFill>
                  <a:schemeClr val="tx1"/>
                </a:solidFill>
              </a:rPr>
              <a:t>1 dependent variable (nominal), 1+ independent variable(s) (interval or ratio or dichotomous</a:t>
            </a:r>
            <a:r>
              <a:rPr lang="en-US" sz="2000" dirty="0" smtClean="0">
                <a:solidFill>
                  <a:schemeClr val="tx1"/>
                </a:solidFill>
              </a:rPr>
              <a:t>)</a:t>
            </a:r>
            <a:endParaRPr lang="en-US" sz="2000" dirty="0">
              <a:solidFill>
                <a:schemeClr val="tx1"/>
              </a:solidFill>
            </a:endParaRPr>
          </a:p>
          <a:p>
            <a:pPr fontAlgn="base"/>
            <a:r>
              <a:rPr lang="en-US" sz="2000" dirty="0">
                <a:solidFill>
                  <a:schemeClr val="tx1"/>
                </a:solidFill>
                <a:hlinkClick r:id="rId6" tooltip="Discriminant Analysis"/>
              </a:rPr>
              <a:t>Discriminant analysis</a:t>
            </a:r>
            <a:r>
              <a:rPr lang="en-US" sz="2000" dirty="0">
                <a:solidFill>
                  <a:schemeClr val="tx1"/>
                </a:solidFill>
              </a:rPr>
              <a:t/>
            </a:r>
            <a:br>
              <a:rPr lang="en-US" sz="2000" dirty="0">
                <a:solidFill>
                  <a:schemeClr val="tx1"/>
                </a:solidFill>
              </a:rPr>
            </a:br>
            <a:r>
              <a:rPr lang="en-US" sz="2000" dirty="0">
                <a:solidFill>
                  <a:schemeClr val="tx1"/>
                </a:solidFill>
              </a:rPr>
              <a:t>1 dependent variable (nominal), 1+ independent variable(s) (interval or ratio)</a:t>
            </a:r>
          </a:p>
        </p:txBody>
      </p:sp>
    </p:spTree>
    <p:extLst>
      <p:ext uri="{BB962C8B-B14F-4D97-AF65-F5344CB8AC3E}">
        <p14:creationId xmlns:p14="http://schemas.microsoft.com/office/powerpoint/2010/main" val="1535624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75232624"/>
              </p:ext>
            </p:extLst>
          </p:nvPr>
        </p:nvGraphicFramePr>
        <p:xfrm>
          <a:off x="1626274" y="561703"/>
          <a:ext cx="9895166" cy="849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p:cNvPicPr>
            <a:picLocks noGrp="1" noChangeAspect="1"/>
          </p:cNvPicPr>
          <p:nvPr>
            <p:ph idx="1"/>
          </p:nvPr>
        </p:nvPicPr>
        <p:blipFill>
          <a:blip r:embed="rId7"/>
          <a:stretch>
            <a:fillRect/>
          </a:stretch>
        </p:blipFill>
        <p:spPr>
          <a:xfrm>
            <a:off x="391613" y="1690688"/>
            <a:ext cx="6414136" cy="4775426"/>
          </a:xfrm>
          <a:prstGeom prst="rect">
            <a:avLst/>
          </a:prstGeom>
        </p:spPr>
      </p:pic>
      <p:sp>
        <p:nvSpPr>
          <p:cNvPr id="5" name="Rectangle 4"/>
          <p:cNvSpPr/>
          <p:nvPr/>
        </p:nvSpPr>
        <p:spPr>
          <a:xfrm>
            <a:off x="7014755" y="1690688"/>
            <a:ext cx="4994638" cy="3785652"/>
          </a:xfrm>
          <a:prstGeom prst="rect">
            <a:avLst/>
          </a:prstGeom>
        </p:spPr>
        <p:txBody>
          <a:bodyPr wrap="square">
            <a:spAutoFit/>
          </a:bodyPr>
          <a:lstStyle/>
          <a:p>
            <a:r>
              <a:rPr lang="en-US" sz="2400" b="0" i="0" dirty="0" smtClean="0">
                <a:solidFill>
                  <a:srgbClr val="444444"/>
                </a:solidFill>
                <a:effectLst/>
                <a:latin typeface="Arimo"/>
              </a:rPr>
              <a:t>Before we analyze stock data, we need to get it into some workable format. Stock data can be obtained from </a:t>
            </a:r>
            <a:r>
              <a:rPr lang="en-US" sz="2400" b="0" i="0" u="sng" dirty="0" smtClean="0">
                <a:solidFill>
                  <a:srgbClr val="1E8BC3"/>
                </a:solidFill>
                <a:effectLst/>
                <a:latin typeface="Arimo"/>
                <a:hlinkClick r:id="rId8"/>
              </a:rPr>
              <a:t>Yahoo! Finance</a:t>
            </a:r>
            <a:r>
              <a:rPr lang="en-US" sz="2400" b="0" i="0" dirty="0" smtClean="0">
                <a:solidFill>
                  <a:srgbClr val="444444"/>
                </a:solidFill>
                <a:effectLst/>
                <a:latin typeface="Arimo"/>
              </a:rPr>
              <a:t>, </a:t>
            </a:r>
            <a:r>
              <a:rPr lang="en-US" sz="2400" b="0" i="0" u="sng" dirty="0" smtClean="0">
                <a:solidFill>
                  <a:srgbClr val="1E8BC3"/>
                </a:solidFill>
                <a:effectLst/>
                <a:latin typeface="Arimo"/>
                <a:hlinkClick r:id="rId9"/>
              </a:rPr>
              <a:t>Google Finance</a:t>
            </a:r>
            <a:r>
              <a:rPr lang="en-US" sz="2400" b="0" i="0" dirty="0" smtClean="0">
                <a:solidFill>
                  <a:srgbClr val="444444"/>
                </a:solidFill>
                <a:effectLst/>
                <a:latin typeface="Arimo"/>
              </a:rPr>
              <a:t>, or a number of other sources, and the </a:t>
            </a:r>
            <a:r>
              <a:rPr lang="en-US" sz="2400" b="1" i="0" dirty="0" smtClean="0">
                <a:solidFill>
                  <a:srgbClr val="444444"/>
                </a:solidFill>
                <a:effectLst/>
                <a:latin typeface="Arimo"/>
              </a:rPr>
              <a:t>quantmod</a:t>
            </a:r>
            <a:r>
              <a:rPr lang="en-US" sz="2400" b="0" i="0" dirty="0" smtClean="0">
                <a:solidFill>
                  <a:srgbClr val="444444"/>
                </a:solidFill>
                <a:effectLst/>
                <a:latin typeface="Arimo"/>
              </a:rPr>
              <a:t> package provides easy access to Yahoo! Finance and Google Finance data, along with other sources.</a:t>
            </a:r>
            <a:endParaRPr lang="en-US" sz="2400" dirty="0"/>
          </a:p>
        </p:txBody>
      </p:sp>
    </p:spTree>
    <p:extLst>
      <p:ext uri="{BB962C8B-B14F-4D97-AF65-F5344CB8AC3E}">
        <p14:creationId xmlns:p14="http://schemas.microsoft.com/office/powerpoint/2010/main" val="2514942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77052577"/>
              </p:ext>
            </p:extLst>
          </p:nvPr>
        </p:nvGraphicFramePr>
        <p:xfrm>
          <a:off x="1672046" y="640080"/>
          <a:ext cx="9832565" cy="809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4"/>
          <p:cNvSpPr>
            <a:spLocks noGrp="1" noChangeArrowheads="1"/>
          </p:cNvSpPr>
          <p:nvPr>
            <p:ph idx="4294967295"/>
          </p:nvPr>
        </p:nvSpPr>
        <p:spPr bwMode="auto">
          <a:xfrm>
            <a:off x="1430338" y="2143125"/>
            <a:ext cx="10761662" cy="3508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2800" dirty="0" smtClean="0">
                <a:solidFill>
                  <a:srgbClr val="444444"/>
                </a:solidFill>
                <a:latin typeface="Times New Roman" panose="02020603050405020304" pitchFamily="18" charset="0"/>
                <a:cs typeface="Times New Roman" panose="02020603050405020304" pitchFamily="18" charset="0"/>
              </a:rPr>
              <a:t>Yahoo! Finance provides six series with each security. </a:t>
            </a:r>
            <a:r>
              <a:rPr lang="en-US" altLang="en-US" sz="2800" b="1" dirty="0" smtClean="0">
                <a:solidFill>
                  <a:srgbClr val="444444"/>
                </a:solidFill>
                <a:latin typeface="Times New Roman" panose="02020603050405020304" pitchFamily="18" charset="0"/>
                <a:cs typeface="Times New Roman" panose="02020603050405020304" pitchFamily="18" charset="0"/>
              </a:rPr>
              <a:t>Open</a:t>
            </a:r>
            <a:r>
              <a:rPr lang="en-US" altLang="en-US" sz="2800" dirty="0" smtClean="0">
                <a:solidFill>
                  <a:srgbClr val="444444"/>
                </a:solidFill>
                <a:latin typeface="Times New Roman" panose="02020603050405020304" pitchFamily="18" charset="0"/>
                <a:cs typeface="Times New Roman" panose="02020603050405020304" pitchFamily="18" charset="0"/>
              </a:rPr>
              <a:t> is the price of the stock at the beginning of the trading day (it need not be the closing price of the previous trading day), </a:t>
            </a:r>
            <a:r>
              <a:rPr lang="en-US" altLang="en-US" sz="2800" b="1" dirty="0" smtClean="0">
                <a:solidFill>
                  <a:srgbClr val="444444"/>
                </a:solidFill>
                <a:latin typeface="Times New Roman" panose="02020603050405020304" pitchFamily="18" charset="0"/>
                <a:cs typeface="Times New Roman" panose="02020603050405020304" pitchFamily="18" charset="0"/>
              </a:rPr>
              <a:t>high</a:t>
            </a:r>
            <a:r>
              <a:rPr lang="en-US" altLang="en-US" sz="2800" dirty="0" smtClean="0">
                <a:solidFill>
                  <a:srgbClr val="444444"/>
                </a:solidFill>
                <a:latin typeface="Times New Roman" panose="02020603050405020304" pitchFamily="18" charset="0"/>
                <a:cs typeface="Times New Roman" panose="02020603050405020304" pitchFamily="18" charset="0"/>
              </a:rPr>
              <a:t> is the highest price of the stock on that trading day, </a:t>
            </a:r>
            <a:r>
              <a:rPr lang="en-US" altLang="en-US" sz="2800" b="1" dirty="0" smtClean="0">
                <a:solidFill>
                  <a:srgbClr val="444444"/>
                </a:solidFill>
                <a:latin typeface="Times New Roman" panose="02020603050405020304" pitchFamily="18" charset="0"/>
                <a:cs typeface="Times New Roman" panose="02020603050405020304" pitchFamily="18" charset="0"/>
              </a:rPr>
              <a:t>low</a:t>
            </a:r>
            <a:r>
              <a:rPr lang="en-US" altLang="en-US" sz="2800" dirty="0" smtClean="0">
                <a:solidFill>
                  <a:srgbClr val="444444"/>
                </a:solidFill>
                <a:latin typeface="Times New Roman" panose="02020603050405020304" pitchFamily="18" charset="0"/>
                <a:cs typeface="Times New Roman" panose="02020603050405020304" pitchFamily="18" charset="0"/>
              </a:rPr>
              <a:t> the lowest price of the stock on that trading day, and </a:t>
            </a:r>
            <a:r>
              <a:rPr lang="en-US" altLang="en-US" sz="2800" b="1" dirty="0" smtClean="0">
                <a:solidFill>
                  <a:srgbClr val="444444"/>
                </a:solidFill>
                <a:latin typeface="Times New Roman" panose="02020603050405020304" pitchFamily="18" charset="0"/>
                <a:cs typeface="Times New Roman" panose="02020603050405020304" pitchFamily="18" charset="0"/>
              </a:rPr>
              <a:t>close</a:t>
            </a:r>
            <a:r>
              <a:rPr lang="en-US" altLang="en-US" sz="2800" dirty="0" smtClean="0">
                <a:solidFill>
                  <a:srgbClr val="444444"/>
                </a:solidFill>
                <a:latin typeface="Times New Roman" panose="02020603050405020304" pitchFamily="18" charset="0"/>
                <a:cs typeface="Times New Roman" panose="02020603050405020304" pitchFamily="18" charset="0"/>
              </a:rPr>
              <a:t> the price of the stock at closing time. </a:t>
            </a:r>
            <a:r>
              <a:rPr lang="en-US" altLang="en-US" sz="2800" b="1" dirty="0" smtClean="0">
                <a:solidFill>
                  <a:srgbClr val="444444"/>
                </a:solidFill>
                <a:latin typeface="Times New Roman" panose="02020603050405020304" pitchFamily="18" charset="0"/>
                <a:cs typeface="Times New Roman" panose="02020603050405020304" pitchFamily="18" charset="0"/>
              </a:rPr>
              <a:t>Volume</a:t>
            </a:r>
            <a:r>
              <a:rPr lang="en-US" altLang="en-US" sz="2800" dirty="0" smtClean="0">
                <a:solidFill>
                  <a:srgbClr val="444444"/>
                </a:solidFill>
                <a:latin typeface="Times New Roman" panose="02020603050405020304" pitchFamily="18" charset="0"/>
                <a:cs typeface="Times New Roman" panose="02020603050405020304" pitchFamily="18" charset="0"/>
              </a:rPr>
              <a:t> indicates how many stocks were traded. </a:t>
            </a:r>
            <a:r>
              <a:rPr lang="en-US" altLang="en-US" sz="2800" b="1" dirty="0" smtClean="0">
                <a:solidFill>
                  <a:srgbClr val="444444"/>
                </a:solidFill>
                <a:latin typeface="Times New Roman" panose="02020603050405020304" pitchFamily="18" charset="0"/>
                <a:cs typeface="Times New Roman" panose="02020603050405020304" pitchFamily="18" charset="0"/>
              </a:rPr>
              <a:t>Adjusted close is the closing price of the stock that adjusts the price of the stock for corporate actions.</a:t>
            </a: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lang="en-US" altLang="en-US" sz="5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97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8649723"/>
              </p:ext>
            </p:extLst>
          </p:nvPr>
        </p:nvGraphicFramePr>
        <p:xfrm>
          <a:off x="1580606" y="480890"/>
          <a:ext cx="9666514" cy="864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018903" y="1593669"/>
            <a:ext cx="10724606" cy="4699316"/>
          </a:xfrm>
          <a:prstGeom prst="rect">
            <a:avLst/>
          </a:prstGeom>
        </p:spPr>
      </p:pic>
    </p:spTree>
    <p:extLst>
      <p:ext uri="{BB962C8B-B14F-4D97-AF65-F5344CB8AC3E}">
        <p14:creationId xmlns:p14="http://schemas.microsoft.com/office/powerpoint/2010/main" val="620020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04503" y="1250752"/>
            <a:ext cx="628323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444444"/>
                </a:solidFill>
                <a:effectLst/>
                <a:latin typeface="Arimo"/>
              </a:rPr>
              <a:t>A line chart is fine, but there are at least four variables involved for each date (open, high, low, and close), and we would like to have some visual way to see all four variables that does not require plotting four separate lines. Financial data is often plotted with a </a:t>
            </a:r>
            <a:r>
              <a:rPr kumimoji="0" lang="en-US" altLang="en-US" sz="2800" b="1" i="0" u="none" strike="noStrike" cap="none" normalizeH="0" baseline="0" dirty="0" smtClean="0">
                <a:ln>
                  <a:noFill/>
                </a:ln>
                <a:solidFill>
                  <a:srgbClr val="444444"/>
                </a:solidFill>
                <a:effectLst/>
                <a:latin typeface="Arimo"/>
              </a:rPr>
              <a:t>Japanese candlestick plot</a:t>
            </a:r>
            <a:r>
              <a:rPr kumimoji="0" lang="en-US" altLang="en-US" sz="2800" b="0" i="0" u="none" strike="noStrike" cap="none" normalizeH="0" baseline="0" dirty="0" smtClean="0">
                <a:ln>
                  <a:noFill/>
                </a:ln>
                <a:solidFill>
                  <a:srgbClr val="444444"/>
                </a:solidFill>
                <a:effectLst/>
                <a:latin typeface="Arimo"/>
              </a:rPr>
              <a:t>, so named because it was first created by 18th century Japanese rice traders.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8" name="Content Placeholder 3"/>
          <p:cNvPicPr>
            <a:picLocks noGrp="1" noChangeAspect="1"/>
          </p:cNvPicPr>
          <p:nvPr>
            <p:ph idx="1"/>
          </p:nvPr>
        </p:nvPicPr>
        <p:blipFill>
          <a:blip r:embed="rId2"/>
          <a:stretch>
            <a:fillRect/>
          </a:stretch>
        </p:blipFill>
        <p:spPr>
          <a:xfrm>
            <a:off x="6387737" y="542866"/>
            <a:ext cx="5704964" cy="5908417"/>
          </a:xfrm>
          <a:prstGeom prst="rect">
            <a:avLst/>
          </a:prstGeom>
        </p:spPr>
      </p:pic>
    </p:spTree>
    <p:extLst>
      <p:ext uri="{BB962C8B-B14F-4D97-AF65-F5344CB8AC3E}">
        <p14:creationId xmlns:p14="http://schemas.microsoft.com/office/powerpoint/2010/main" val="349445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7550" y="5502359"/>
            <a:ext cx="5834061" cy="888274"/>
          </a:xfrm>
          <a:prstGeom prst="rect">
            <a:avLst/>
          </a:prstGeom>
        </p:spPr>
      </p:pic>
      <p:pic>
        <p:nvPicPr>
          <p:cNvPr id="4" name="Content Placeholder 3"/>
          <p:cNvPicPr>
            <a:picLocks noGrp="1" noChangeAspect="1"/>
          </p:cNvPicPr>
          <p:nvPr>
            <p:ph idx="1"/>
          </p:nvPr>
        </p:nvPicPr>
        <p:blipFill>
          <a:blip r:embed="rId3"/>
          <a:stretch>
            <a:fillRect/>
          </a:stretch>
        </p:blipFill>
        <p:spPr>
          <a:xfrm>
            <a:off x="527550" y="222069"/>
            <a:ext cx="4979254" cy="5097690"/>
          </a:xfrm>
          <a:prstGeom prst="rect">
            <a:avLst/>
          </a:prstGeom>
        </p:spPr>
      </p:pic>
      <p:sp>
        <p:nvSpPr>
          <p:cNvPr id="6" name="Rectangle 5"/>
          <p:cNvSpPr/>
          <p:nvPr/>
        </p:nvSpPr>
        <p:spPr>
          <a:xfrm>
            <a:off x="6139543" y="222070"/>
            <a:ext cx="6187439" cy="6001643"/>
          </a:xfrm>
          <a:prstGeom prst="rect">
            <a:avLst/>
          </a:prstGeom>
        </p:spPr>
        <p:txBody>
          <a:bodyPr wrap="square">
            <a:spAutoFit/>
          </a:bodyPr>
          <a:lstStyle/>
          <a:p>
            <a:r>
              <a:rPr lang="en-US" sz="2400" b="1" i="0" dirty="0" smtClean="0">
                <a:solidFill>
                  <a:srgbClr val="444444"/>
                </a:solidFill>
                <a:effectLst/>
                <a:latin typeface="Times New Roman" panose="02020603050405020304" pitchFamily="18" charset="0"/>
                <a:cs typeface="Times New Roman" panose="02020603050405020304" pitchFamily="18" charset="0"/>
              </a:rPr>
              <a:t>What’s wrong with this chart?</a:t>
            </a:r>
          </a:p>
          <a:p>
            <a:r>
              <a:rPr lang="en-US" sz="2400" b="0" i="0" dirty="0" smtClean="0">
                <a:solidFill>
                  <a:srgbClr val="444444"/>
                </a:solidFill>
                <a:effectLst/>
                <a:latin typeface="Times New Roman" panose="02020603050405020304" pitchFamily="18" charset="0"/>
                <a:cs typeface="Times New Roman" panose="02020603050405020304" pitchFamily="18" charset="0"/>
              </a:rPr>
              <a:t>While absolute price is important (pricey stocks are difficult to purchase, which affects not only their volatility but </a:t>
            </a:r>
            <a:r>
              <a:rPr lang="en-US" sz="2400" b="0" i="1" dirty="0" smtClean="0">
                <a:solidFill>
                  <a:srgbClr val="444444"/>
                </a:solidFill>
                <a:effectLst/>
                <a:latin typeface="Times New Roman" panose="02020603050405020304" pitchFamily="18" charset="0"/>
                <a:cs typeface="Times New Roman" panose="02020603050405020304" pitchFamily="18" charset="0"/>
              </a:rPr>
              <a:t>your</a:t>
            </a:r>
            <a:r>
              <a:rPr lang="en-US" sz="2400" b="0" i="0" dirty="0" smtClean="0">
                <a:solidFill>
                  <a:srgbClr val="444444"/>
                </a:solidFill>
                <a:effectLst/>
                <a:latin typeface="Times New Roman" panose="02020603050405020304" pitchFamily="18" charset="0"/>
                <a:cs typeface="Times New Roman" panose="02020603050405020304" pitchFamily="18" charset="0"/>
              </a:rPr>
              <a:t> ability to trade that stock), when trading, we are more concerned about the relative change of an asset rather than its absolute price. Google’s stocks are much more expensive than Apple’s or Microsoft’s, and this difference makes Apple’s and Microsoft’s stocks appear much less volatile than they truly are (that is, their price appears to not deviate much).</a:t>
            </a:r>
          </a:p>
          <a:p>
            <a:r>
              <a:rPr lang="en-US" sz="2400" b="0" i="0" dirty="0" smtClean="0">
                <a:solidFill>
                  <a:srgbClr val="444444"/>
                </a:solidFill>
                <a:effectLst/>
                <a:latin typeface="Times New Roman" panose="02020603050405020304" pitchFamily="18" charset="0"/>
                <a:cs typeface="Times New Roman" panose="02020603050405020304" pitchFamily="18" charset="0"/>
              </a:rPr>
              <a:t>One solution would be to use two different scales when plotting the data; one scale will be used by Apple and Microsoft stocks, and the other by Google.</a:t>
            </a:r>
            <a:endParaRPr lang="en-US" sz="2400"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66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669</TotalTime>
  <Words>802</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Arimo</vt:lpstr>
      <vt:lpstr>Century Gothic</vt:lpstr>
      <vt:lpstr>Segoe Script</vt:lpstr>
      <vt:lpstr>Times New Roman</vt:lpstr>
      <vt:lpstr>Wingdings 3</vt:lpstr>
      <vt:lpstr>Wisp</vt:lpstr>
      <vt:lpstr>Application  of  Statistical   models in Stock market</vt:lpstr>
      <vt:lpstr>PowerPoint Presentation</vt:lpstr>
      <vt:lpstr>PowerPoint Presentation</vt:lpstr>
      <vt:lpstr>Types of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Moving Averages </vt:lpstr>
      <vt:lpstr>PowerPoint Presentation</vt:lpstr>
      <vt:lpstr> A simple linear regression model for predicting volatility</vt:lpstr>
      <vt:lpstr>Adjusted price, CIBC Stock</vt:lpstr>
      <vt:lpstr>Next, we compute the log return for the stock price. </vt:lpstr>
      <vt:lpstr>PowerPoint Presentation</vt:lpstr>
      <vt:lpstr>Fit a linear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 Dheer</dc:creator>
  <cp:lastModifiedBy>Mayank Sethia</cp:lastModifiedBy>
  <cp:revision>33</cp:revision>
  <dcterms:created xsi:type="dcterms:W3CDTF">2018-03-17T20:11:33Z</dcterms:created>
  <dcterms:modified xsi:type="dcterms:W3CDTF">2018-03-21T06:07:35Z</dcterms:modified>
</cp:coreProperties>
</file>