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8/24/2019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8/24/2019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8/24/2019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8/24/2019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8/24/2019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8/24/2019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8/24/2019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8/24/2019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8/24/2019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8/24/2019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8/24/2019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8/24/2019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942" y="4960137"/>
            <a:ext cx="7772400" cy="1463040"/>
          </a:xfrm>
        </p:spPr>
        <p:txBody>
          <a:bodyPr>
            <a:normAutofit fontScale="90000"/>
          </a:bodyPr>
          <a:lstStyle/>
          <a:p>
            <a:pPr algn="ctr"/>
            <a:r>
              <a:rPr lang="en-IN" dirty="0" smtClean="0"/>
              <a:t>AI HACKATHON: FACE RECOGNITION &amp; DETECTION FOR SURVEILLANCE PURPOSES</a:t>
            </a:r>
            <a:endParaRPr lang="en-IN" dirty="0"/>
          </a:p>
        </p:txBody>
      </p:sp>
      <p:sp>
        <p:nvSpPr>
          <p:cNvPr id="3" name="Subtitle 2"/>
          <p:cNvSpPr>
            <a:spLocks noGrp="1"/>
          </p:cNvSpPr>
          <p:nvPr>
            <p:ph type="subTitle" idx="1"/>
          </p:nvPr>
        </p:nvSpPr>
        <p:spPr>
          <a:xfrm>
            <a:off x="8464731" y="4702629"/>
            <a:ext cx="3592286" cy="1828800"/>
          </a:xfrm>
        </p:spPr>
        <p:txBody>
          <a:bodyPr>
            <a:normAutofit/>
          </a:bodyPr>
          <a:lstStyle/>
          <a:p>
            <a:r>
              <a:rPr lang="en-IN" dirty="0" smtClean="0"/>
              <a:t>MAYANK SETHIA </a:t>
            </a:r>
            <a:br>
              <a:rPr lang="en-IN" dirty="0" smtClean="0"/>
            </a:br>
            <a:r>
              <a:rPr lang="en-IN" dirty="0" smtClean="0"/>
              <a:t>MADHUR DHEER</a:t>
            </a:r>
          </a:p>
          <a:p>
            <a:r>
              <a:rPr lang="en-IN" dirty="0" smtClean="0"/>
              <a:t>SIDDHANT RAY</a:t>
            </a:r>
          </a:p>
          <a:p>
            <a:r>
              <a:rPr lang="en-IN" dirty="0" smtClean="0"/>
              <a:t>SANSKAR BISWAL</a:t>
            </a:r>
          </a:p>
          <a:p>
            <a:r>
              <a:rPr lang="en-IN" b="1" dirty="0" smtClean="0"/>
              <a:t>COLLEGE: VELLORE INSTITUTE OF TECHNOLOGY, VELLORE</a:t>
            </a:r>
            <a:endParaRPr lang="en-IN" b="1" dirty="0"/>
          </a:p>
        </p:txBody>
      </p:sp>
    </p:spTree>
    <p:extLst>
      <p:ext uri="{BB962C8B-B14F-4D97-AF65-F5344CB8AC3E}">
        <p14:creationId xmlns:p14="http://schemas.microsoft.com/office/powerpoint/2010/main" val="3443575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3600" dirty="0" smtClean="0"/>
              <a:t>Objective of the project is to train face recognition algorithm using Indian faces with challenge of occlusion, glare, reflections, spectacle, face image resolution etc. Considering this aspect, it is proposed to implement a model, which can output better face recognition for Indian face images. </a:t>
            </a:r>
            <a:endParaRPr lang="en-IN" sz="3600" dirty="0"/>
          </a:p>
        </p:txBody>
      </p:sp>
      <p:sp>
        <p:nvSpPr>
          <p:cNvPr id="4" name="Rectangle 3"/>
          <p:cNvSpPr/>
          <p:nvPr/>
        </p:nvSpPr>
        <p:spPr>
          <a:xfrm>
            <a:off x="1024128" y="759712"/>
            <a:ext cx="9720073"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PROBLEM STATEMENT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30782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MODEL</a:t>
            </a:r>
            <a:endParaRPr lang="en-IN" dirty="0"/>
          </a:p>
        </p:txBody>
      </p:sp>
      <p:sp>
        <p:nvSpPr>
          <p:cNvPr id="3" name="Content Placeholder 2"/>
          <p:cNvSpPr>
            <a:spLocks noGrp="1"/>
          </p:cNvSpPr>
          <p:nvPr>
            <p:ph idx="1"/>
          </p:nvPr>
        </p:nvSpPr>
        <p:spPr>
          <a:xfrm>
            <a:off x="1024128" y="2084832"/>
            <a:ext cx="9720073" cy="4023360"/>
          </a:xfrm>
        </p:spPr>
        <p:txBody>
          <a:bodyPr>
            <a:normAutofit/>
          </a:bodyPr>
          <a:lstStyle/>
          <a:p>
            <a:pPr>
              <a:buClrTx/>
              <a:buSzPct val="110000"/>
              <a:buFont typeface="Arial" panose="020B0604020202020204" pitchFamily="34" charset="0"/>
              <a:buChar char="•"/>
            </a:pPr>
            <a:r>
              <a:rPr lang="en-IN" dirty="0" smtClean="0"/>
              <a:t>There will be two submodules associated to the problem statement :-</a:t>
            </a:r>
          </a:p>
          <a:p>
            <a:pPr marL="0" indent="0">
              <a:buNone/>
            </a:pPr>
            <a:r>
              <a:rPr lang="en-IN" dirty="0"/>
              <a:t>	</a:t>
            </a:r>
            <a:r>
              <a:rPr lang="en-IN" dirty="0" smtClean="0"/>
              <a:t>1. Data Validation and Image Processing System</a:t>
            </a:r>
          </a:p>
          <a:p>
            <a:pPr marL="0" indent="0">
              <a:buNone/>
            </a:pPr>
            <a:r>
              <a:rPr lang="en-IN" dirty="0"/>
              <a:t>	</a:t>
            </a:r>
            <a:r>
              <a:rPr lang="en-IN" dirty="0" smtClean="0"/>
              <a:t>2. A web app for Real time detection of faces in a video</a:t>
            </a:r>
          </a:p>
          <a:p>
            <a:pPr marL="0" indent="0">
              <a:buNone/>
            </a:pPr>
            <a:endParaRPr lang="en-IN" dirty="0"/>
          </a:p>
          <a:p>
            <a:pPr>
              <a:buClrTx/>
              <a:buSzPct val="110000"/>
              <a:buFont typeface="Arial" panose="020B0604020202020204" pitchFamily="34" charset="0"/>
              <a:buChar char="•"/>
            </a:pPr>
            <a:r>
              <a:rPr lang="en-IN" dirty="0" smtClean="0"/>
              <a:t> Submodule 1 focuses on the </a:t>
            </a:r>
            <a:r>
              <a:rPr lang="en-IN" dirty="0" smtClean="0"/>
              <a:t>validation of </a:t>
            </a:r>
            <a:r>
              <a:rPr lang="en-IN" dirty="0" smtClean="0"/>
              <a:t>the datasets and applying </a:t>
            </a:r>
            <a:r>
              <a:rPr lang="en-IN" dirty="0" smtClean="0"/>
              <a:t>image processing </a:t>
            </a:r>
            <a:r>
              <a:rPr lang="en-IN" dirty="0" smtClean="0"/>
              <a:t>to  create a 128 feature vector for each valid face along with its id. </a:t>
            </a:r>
            <a:r>
              <a:rPr lang="en-IN" dirty="0" smtClean="0"/>
              <a:t>This will </a:t>
            </a:r>
            <a:r>
              <a:rPr lang="en-IN" dirty="0" smtClean="0"/>
              <a:t>be </a:t>
            </a:r>
            <a:r>
              <a:rPr lang="en-IN" dirty="0" smtClean="0"/>
              <a:t>stored </a:t>
            </a:r>
            <a:r>
              <a:rPr lang="en-IN" dirty="0" smtClean="0"/>
              <a:t>in a </a:t>
            </a:r>
            <a:r>
              <a:rPr lang="en-IN" dirty="0" smtClean="0"/>
              <a:t>database(mostly elastic search) </a:t>
            </a:r>
            <a:r>
              <a:rPr lang="en-IN" dirty="0" smtClean="0"/>
              <a:t>and a query based model will be </a:t>
            </a:r>
            <a:r>
              <a:rPr lang="en-IN" dirty="0" smtClean="0"/>
              <a:t>used</a:t>
            </a:r>
            <a:r>
              <a:rPr lang="en-IN" dirty="0" smtClean="0"/>
              <a:t> for </a:t>
            </a:r>
            <a:r>
              <a:rPr lang="en-IN" dirty="0" smtClean="0"/>
              <a:t>real time recognition.</a:t>
            </a:r>
          </a:p>
          <a:p>
            <a:pPr>
              <a:buClrTx/>
              <a:buSzPct val="110000"/>
              <a:buFont typeface="Arial" panose="020B0604020202020204" pitchFamily="34" charset="0"/>
              <a:buChar char="•"/>
            </a:pPr>
            <a:r>
              <a:rPr lang="en-IN" dirty="0" smtClean="0"/>
              <a:t>Submodule 2 focuses on a web app to be designed which will focus on the real time detection of faces in a video.</a:t>
            </a:r>
            <a:endParaRPr lang="en-IN" dirty="0"/>
          </a:p>
          <a:p>
            <a:pPr marL="0" indent="0">
              <a:buNone/>
            </a:pPr>
            <a:endParaRPr lang="en-IN" dirty="0" smtClean="0"/>
          </a:p>
        </p:txBody>
      </p:sp>
    </p:spTree>
    <p:extLst>
      <p:ext uri="{BB962C8B-B14F-4D97-AF65-F5344CB8AC3E}">
        <p14:creationId xmlns:p14="http://schemas.microsoft.com/office/powerpoint/2010/main" val="2727086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u="sng" dirty="0" smtClean="0"/>
              <a:t>Submodule 1</a:t>
            </a:r>
            <a:endParaRPr lang="en-US" u="sng" dirty="0"/>
          </a:p>
        </p:txBody>
      </p:sp>
      <p:sp>
        <p:nvSpPr>
          <p:cNvPr id="4" name="Text Placeholder 3"/>
          <p:cNvSpPr>
            <a:spLocks noGrp="1"/>
          </p:cNvSpPr>
          <p:nvPr>
            <p:ph type="body" sz="half" idx="2"/>
          </p:nvPr>
        </p:nvSpPr>
        <p:spPr>
          <a:xfrm>
            <a:off x="1024128" y="1939042"/>
            <a:ext cx="4518442" cy="4566261"/>
          </a:xfrm>
        </p:spPr>
        <p:txBody>
          <a:bodyPr>
            <a:noAutofit/>
          </a:bodyPr>
          <a:lstStyle/>
          <a:p>
            <a:pPr marL="342900" indent="-342900">
              <a:buClrTx/>
              <a:buSzPct val="110000"/>
              <a:buFont typeface="+mj-lt"/>
              <a:buAutoNum type="arabicPeriod"/>
            </a:pPr>
            <a:r>
              <a:rPr lang="en-US" sz="2000" dirty="0" smtClean="0"/>
              <a:t>The face detection will carried out using a 128-feature vector </a:t>
            </a:r>
            <a:r>
              <a:rPr lang="en-US" sz="2000" dirty="0" err="1"/>
              <a:t>D</a:t>
            </a:r>
            <a:r>
              <a:rPr lang="en-US" sz="2000" dirty="0" err="1" smtClean="0"/>
              <a:t>lib</a:t>
            </a:r>
            <a:r>
              <a:rPr lang="en-US" sz="2000" dirty="0" smtClean="0"/>
              <a:t> model.</a:t>
            </a:r>
          </a:p>
          <a:p>
            <a:pPr marL="342900" indent="-342900">
              <a:buClrTx/>
              <a:buSzPct val="110000"/>
              <a:buFont typeface="+mj-lt"/>
              <a:buAutoNum type="arabicPeriod"/>
            </a:pPr>
            <a:r>
              <a:rPr lang="en-US" sz="2000" dirty="0" smtClean="0"/>
              <a:t>If all the features are available then the given face id validated and along with its name it is added into the database.</a:t>
            </a:r>
          </a:p>
          <a:p>
            <a:pPr marL="342900" indent="-342900">
              <a:buClrTx/>
              <a:buSzPct val="110000"/>
              <a:buFont typeface="+mj-lt"/>
              <a:buAutoNum type="arabicPeriod"/>
            </a:pPr>
            <a:r>
              <a:rPr lang="en-US" sz="2000" dirty="0" smtClean="0"/>
              <a:t>We </a:t>
            </a:r>
            <a:r>
              <a:rPr lang="en-US" sz="2000" dirty="0"/>
              <a:t>will try to implement two different algorithms </a:t>
            </a:r>
            <a:r>
              <a:rPr lang="en-US" sz="2000" dirty="0" smtClean="0"/>
              <a:t>: </a:t>
            </a:r>
            <a:r>
              <a:rPr lang="en-US" sz="2000" dirty="0" smtClean="0">
                <a:sym typeface="Wingdings" panose="05000000000000000000" pitchFamily="2" charset="2"/>
              </a:rPr>
              <a:t>(mostly the below two)</a:t>
            </a:r>
            <a:endParaRPr lang="en-US" sz="2000" dirty="0"/>
          </a:p>
          <a:p>
            <a:pPr marL="1200150" lvl="2" indent="-285750">
              <a:buClrTx/>
              <a:buSzPct val="110000"/>
              <a:buFont typeface="Arial" panose="020B0604020202020204" pitchFamily="34" charset="0"/>
              <a:buChar char="•"/>
            </a:pPr>
            <a:r>
              <a:rPr lang="en-US" sz="2000" dirty="0"/>
              <a:t>KNN base ML model</a:t>
            </a:r>
          </a:p>
          <a:p>
            <a:pPr marL="1200150" lvl="2" indent="-285750">
              <a:buClrTx/>
              <a:buSzPct val="110000"/>
              <a:buFont typeface="Arial" panose="020B0604020202020204" pitchFamily="34" charset="0"/>
              <a:buChar char="•"/>
            </a:pPr>
            <a:r>
              <a:rPr lang="en-US" sz="2000" dirty="0"/>
              <a:t>Elastic search based query </a:t>
            </a:r>
            <a:r>
              <a:rPr lang="en-US" sz="2000" dirty="0" smtClean="0"/>
              <a:t>model</a:t>
            </a:r>
          </a:p>
          <a:p>
            <a:pPr marL="342900" indent="-342900">
              <a:buClrTx/>
              <a:buSzPct val="110000"/>
              <a:buFont typeface="+mj-lt"/>
              <a:buAutoNum type="arabicPeriod"/>
            </a:pPr>
            <a:r>
              <a:rPr lang="en-US" sz="2000" dirty="0" smtClean="0"/>
              <a:t>Based on the accuracy and time of execution the final model is decided.</a:t>
            </a:r>
          </a:p>
        </p:txBody>
      </p:sp>
      <p:sp>
        <p:nvSpPr>
          <p:cNvPr id="5" name="Rectangle 4"/>
          <p:cNvSpPr/>
          <p:nvPr/>
        </p:nvSpPr>
        <p:spPr>
          <a:xfrm>
            <a:off x="7073535" y="217909"/>
            <a:ext cx="3409406" cy="849086"/>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FACE DATASET</a:t>
            </a:r>
            <a:endParaRPr lang="en-US"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7622175" y="1481069"/>
            <a:ext cx="2312125" cy="849086"/>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128-DLIB feature vector</a:t>
            </a:r>
            <a:endParaRPr lang="en-US" dirty="0">
              <a:ln w="0"/>
              <a:solidFill>
                <a:schemeClr val="tx1"/>
              </a:solidFill>
              <a:effectLst>
                <a:outerShdw blurRad="38100" dist="19050" dir="2700000" algn="tl" rotWithShape="0">
                  <a:schemeClr val="dk1">
                    <a:alpha val="40000"/>
                  </a:schemeClr>
                </a:outerShdw>
              </a:effectLst>
            </a:endParaRPr>
          </a:p>
        </p:txBody>
      </p:sp>
      <p:sp>
        <p:nvSpPr>
          <p:cNvPr id="7" name="Flowchart: Decision 6"/>
          <p:cNvSpPr/>
          <p:nvPr/>
        </p:nvSpPr>
        <p:spPr>
          <a:xfrm>
            <a:off x="7641770" y="2559062"/>
            <a:ext cx="2272936" cy="809069"/>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Validation?</a:t>
            </a:r>
            <a:endParaRPr lang="en-US" sz="1600" dirty="0"/>
          </a:p>
        </p:txBody>
      </p:sp>
      <p:sp>
        <p:nvSpPr>
          <p:cNvPr id="8" name="Rectangle 7"/>
          <p:cNvSpPr/>
          <p:nvPr/>
        </p:nvSpPr>
        <p:spPr>
          <a:xfrm>
            <a:off x="6091211" y="4532811"/>
            <a:ext cx="2312125" cy="621156"/>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KNN Model</a:t>
            </a:r>
            <a:endParaRPr lang="en-US"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9081299" y="4532810"/>
            <a:ext cx="2312125" cy="625951"/>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Elastic Search Query Model</a:t>
            </a:r>
            <a:endParaRPr lang="en-US"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7073535" y="6019800"/>
            <a:ext cx="3409406" cy="62623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Create ML/Query Model</a:t>
            </a:r>
            <a:endParaRPr lang="en-US" dirty="0">
              <a:ln w="0"/>
              <a:solidFill>
                <a:schemeClr val="tx1"/>
              </a:solidFill>
              <a:effectLst>
                <a:outerShdw blurRad="38100" dist="19050" dir="2700000" algn="tl" rotWithShape="0">
                  <a:schemeClr val="dk1">
                    <a:alpha val="40000"/>
                  </a:schemeClr>
                </a:outerShdw>
              </a:effectLst>
            </a:endParaRPr>
          </a:p>
        </p:txBody>
      </p:sp>
      <p:cxnSp>
        <p:nvCxnSpPr>
          <p:cNvPr id="12" name="Straight Arrow Connector 11"/>
          <p:cNvCxnSpPr>
            <a:stCxn id="5" idx="2"/>
            <a:endCxn id="6" idx="0"/>
          </p:cNvCxnSpPr>
          <p:nvPr/>
        </p:nvCxnSpPr>
        <p:spPr>
          <a:xfrm>
            <a:off x="8778238" y="1066995"/>
            <a:ext cx="0" cy="414074"/>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6" idx="2"/>
            <a:endCxn id="7" idx="0"/>
          </p:cNvCxnSpPr>
          <p:nvPr/>
        </p:nvCxnSpPr>
        <p:spPr>
          <a:xfrm>
            <a:off x="8778238" y="2330155"/>
            <a:ext cx="0" cy="228907"/>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6" name="Elbow Connector 15"/>
          <p:cNvCxnSpPr>
            <a:stCxn id="7" idx="3"/>
            <a:endCxn id="5" idx="3"/>
          </p:cNvCxnSpPr>
          <p:nvPr/>
        </p:nvCxnSpPr>
        <p:spPr>
          <a:xfrm flipV="1">
            <a:off x="9914706" y="642452"/>
            <a:ext cx="568235" cy="2321145"/>
          </a:xfrm>
          <a:prstGeom prst="bentConnector3">
            <a:avLst>
              <a:gd name="adj1" fmla="val 140230"/>
            </a:avLst>
          </a:prstGeom>
          <a:ln w="25400">
            <a:tailEnd type="triangle"/>
          </a:ln>
        </p:spPr>
        <p:style>
          <a:lnRef idx="1">
            <a:schemeClr val="dk1"/>
          </a:lnRef>
          <a:fillRef idx="0">
            <a:schemeClr val="dk1"/>
          </a:fillRef>
          <a:effectRef idx="0">
            <a:schemeClr val="dk1"/>
          </a:effectRef>
          <a:fontRef idx="minor">
            <a:schemeClr val="tx1"/>
          </a:fontRef>
        </p:style>
      </p:cxnSp>
      <p:cxnSp>
        <p:nvCxnSpPr>
          <p:cNvPr id="19" name="Elbow Connector 18"/>
          <p:cNvCxnSpPr>
            <a:stCxn id="8" idx="0"/>
            <a:endCxn id="9" idx="0"/>
          </p:cNvCxnSpPr>
          <p:nvPr/>
        </p:nvCxnSpPr>
        <p:spPr>
          <a:xfrm rot="5400000" flipH="1" flipV="1">
            <a:off x="8742318" y="3037767"/>
            <a:ext cx="1" cy="2990088"/>
          </a:xfrm>
          <a:prstGeom prst="bentConnector3">
            <a:avLst>
              <a:gd name="adj1" fmla="val 22860100000"/>
            </a:avLst>
          </a:prstGeom>
          <a:ln w="25400">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7" idx="2"/>
          </p:cNvCxnSpPr>
          <p:nvPr/>
        </p:nvCxnSpPr>
        <p:spPr>
          <a:xfrm>
            <a:off x="8778238" y="3368131"/>
            <a:ext cx="0" cy="202241"/>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23" name="Elbow Connector 22"/>
          <p:cNvCxnSpPr>
            <a:stCxn id="8" idx="2"/>
            <a:endCxn id="9" idx="2"/>
          </p:cNvCxnSpPr>
          <p:nvPr/>
        </p:nvCxnSpPr>
        <p:spPr>
          <a:xfrm rot="16200000" flipH="1">
            <a:off x="8739921" y="3661320"/>
            <a:ext cx="4794" cy="2990088"/>
          </a:xfrm>
          <a:prstGeom prst="bentConnector3">
            <a:avLst>
              <a:gd name="adj1" fmla="val 4868461"/>
            </a:avLst>
          </a:prstGeom>
          <a:ln w="25400">
            <a:headEnd type="triangle"/>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endCxn id="10" idx="0"/>
          </p:cNvCxnSpPr>
          <p:nvPr/>
        </p:nvCxnSpPr>
        <p:spPr>
          <a:xfrm>
            <a:off x="8778237" y="5382874"/>
            <a:ext cx="1" cy="636926"/>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38" name="Rectangle 37"/>
          <p:cNvSpPr/>
          <p:nvPr/>
        </p:nvSpPr>
        <p:spPr>
          <a:xfrm>
            <a:off x="7803746" y="3545109"/>
            <a:ext cx="1948981" cy="474191"/>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Add to DB</a:t>
            </a:r>
            <a:endParaRPr lang="en-US" dirty="0">
              <a:ln w="0"/>
              <a:solidFill>
                <a:schemeClr val="tx1"/>
              </a:solidFill>
              <a:effectLst>
                <a:outerShdw blurRad="38100" dist="19050" dir="2700000" algn="tl" rotWithShape="0">
                  <a:schemeClr val="dk1">
                    <a:alpha val="40000"/>
                  </a:schemeClr>
                </a:outerShdw>
              </a:effectLst>
            </a:endParaRPr>
          </a:p>
        </p:txBody>
      </p:sp>
      <p:cxnSp>
        <p:nvCxnSpPr>
          <p:cNvPr id="45" name="Straight Arrow Connector 44"/>
          <p:cNvCxnSpPr>
            <a:stCxn id="38" idx="2"/>
          </p:cNvCxnSpPr>
          <p:nvPr/>
        </p:nvCxnSpPr>
        <p:spPr>
          <a:xfrm>
            <a:off x="8778237" y="4019300"/>
            <a:ext cx="0" cy="311355"/>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46955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Search Query Model</a:t>
            </a:r>
            <a:endParaRPr lang="en-US" dirty="0"/>
          </a:p>
        </p:txBody>
      </p:sp>
      <p:sp>
        <p:nvSpPr>
          <p:cNvPr id="3" name="Content Placeholder 2"/>
          <p:cNvSpPr>
            <a:spLocks noGrp="1"/>
          </p:cNvSpPr>
          <p:nvPr>
            <p:ph idx="1"/>
          </p:nvPr>
        </p:nvSpPr>
        <p:spPr>
          <a:xfrm>
            <a:off x="1024128" y="1803478"/>
            <a:ext cx="9611048" cy="2008867"/>
          </a:xfrm>
        </p:spPr>
        <p:txBody>
          <a:bodyPr>
            <a:normAutofit/>
          </a:bodyPr>
          <a:lstStyle/>
          <a:p>
            <a:pPr marL="457200" indent="-457200">
              <a:buClr>
                <a:schemeClr val="tx1"/>
              </a:buClr>
              <a:buSzPct val="110000"/>
              <a:buFont typeface="+mj-lt"/>
              <a:buAutoNum type="arabicPeriod"/>
            </a:pPr>
            <a:r>
              <a:rPr lang="en-US" sz="2000" dirty="0" smtClean="0"/>
              <a:t>The 128 feature vectors along with its id is stored in the elastic search database using  SHA base64 vectorization technique.</a:t>
            </a:r>
          </a:p>
          <a:p>
            <a:pPr marL="457200" indent="-457200">
              <a:buClr>
                <a:schemeClr val="tx1"/>
              </a:buClr>
              <a:buSzPct val="110000"/>
              <a:buFont typeface="+mj-lt"/>
              <a:buAutoNum type="arabicPeriod"/>
            </a:pPr>
            <a:r>
              <a:rPr lang="en-US" sz="2000" dirty="0" smtClean="0"/>
              <a:t>Using kibana the query is designed which will compare these input 128 vector with all the available in the dataset to give an output will search time of less 1-2 seconds .</a:t>
            </a:r>
          </a:p>
          <a:p>
            <a:pPr marL="457200" indent="-457200">
              <a:buClr>
                <a:schemeClr val="tx1"/>
              </a:buClr>
              <a:buSzPct val="110000"/>
              <a:buFont typeface="+mj-lt"/>
              <a:buAutoNum type="arabicPeriod"/>
            </a:pPr>
            <a:r>
              <a:rPr lang="en-US" sz="2000" dirty="0" smtClean="0"/>
              <a:t>It used the concept of cosine similarity to recognize the most similar feature vector. </a:t>
            </a:r>
            <a:endParaRPr lang="en-US" sz="2000" dirty="0"/>
          </a:p>
        </p:txBody>
      </p:sp>
      <p:cxnSp>
        <p:nvCxnSpPr>
          <p:cNvPr id="5" name="Straight Connector 4"/>
          <p:cNvCxnSpPr/>
          <p:nvPr/>
        </p:nvCxnSpPr>
        <p:spPr>
          <a:xfrm>
            <a:off x="768095" y="3910820"/>
            <a:ext cx="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24128" y="3937133"/>
            <a:ext cx="7076049" cy="861774"/>
          </a:xfrm>
          <a:prstGeom prst="rect">
            <a:avLst/>
          </a:prstGeom>
          <a:noFill/>
        </p:spPr>
        <p:txBody>
          <a:bodyPr wrap="square" rtlCol="0">
            <a:spAutoFit/>
          </a:bodyPr>
          <a:lstStyle/>
          <a:p>
            <a:r>
              <a:rPr lang="en-US" sz="5000" dirty="0" smtClean="0">
                <a:latin typeface="+mj-lt"/>
              </a:rPr>
              <a:t>KNN based ML model</a:t>
            </a:r>
            <a:endParaRPr lang="en-US" sz="5000" dirty="0">
              <a:latin typeface="+mj-lt"/>
            </a:endParaRPr>
          </a:p>
        </p:txBody>
      </p:sp>
      <p:sp>
        <p:nvSpPr>
          <p:cNvPr id="8" name="Content Placeholder 2"/>
          <p:cNvSpPr txBox="1">
            <a:spLocks/>
          </p:cNvSpPr>
          <p:nvPr/>
        </p:nvSpPr>
        <p:spPr>
          <a:xfrm>
            <a:off x="1024128" y="4798907"/>
            <a:ext cx="9611048" cy="2008867"/>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457200" indent="-457200">
              <a:buClr>
                <a:schemeClr val="tx1"/>
              </a:buClr>
              <a:buSzPct val="110000"/>
              <a:buFont typeface="+mj-lt"/>
              <a:buAutoNum type="arabicPeriod"/>
            </a:pPr>
            <a:r>
              <a:rPr lang="en-US" sz="2000" dirty="0" smtClean="0"/>
              <a:t>The 128 feature vectors along with its id is stored in Excel format.</a:t>
            </a:r>
          </a:p>
          <a:p>
            <a:pPr marL="457200" indent="-457200">
              <a:buClr>
                <a:schemeClr val="tx1"/>
              </a:buClr>
              <a:buSzPct val="110000"/>
              <a:buFont typeface="+mj-lt"/>
              <a:buAutoNum type="arabicPeriod"/>
            </a:pPr>
            <a:r>
              <a:rPr lang="en-US" sz="2000" dirty="0" smtClean="0"/>
              <a:t>A KNN based classification model is designed with input as 128 vectors and output class the as the ID .</a:t>
            </a:r>
          </a:p>
          <a:p>
            <a:pPr marL="457200" indent="-457200">
              <a:buClr>
                <a:schemeClr val="tx1"/>
              </a:buClr>
              <a:buSzPct val="110000"/>
              <a:buFont typeface="+mj-lt"/>
              <a:buAutoNum type="arabicPeriod"/>
            </a:pPr>
            <a:r>
              <a:rPr lang="en-US" sz="2000" dirty="0" smtClean="0"/>
              <a:t>The model will then be used for predicting the faces which will be extracted from the video.</a:t>
            </a:r>
          </a:p>
          <a:p>
            <a:pPr marL="457200" indent="-457200">
              <a:buClr>
                <a:schemeClr val="tx1"/>
              </a:buClr>
              <a:buSzPct val="110000"/>
              <a:buFont typeface="+mj-lt"/>
              <a:buAutoNum type="arabicPeriod"/>
            </a:pPr>
            <a:endParaRPr lang="en-US" sz="2000" dirty="0" smtClean="0"/>
          </a:p>
        </p:txBody>
      </p:sp>
    </p:spTree>
    <p:extLst>
      <p:ext uri="{BB962C8B-B14F-4D97-AF65-F5344CB8AC3E}">
        <p14:creationId xmlns:p14="http://schemas.microsoft.com/office/powerpoint/2010/main" val="34642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u="sng" dirty="0" smtClean="0"/>
              <a:t>Submodule 2</a:t>
            </a:r>
            <a:endParaRPr lang="en-US" sz="5400" u="sng" dirty="0"/>
          </a:p>
        </p:txBody>
      </p:sp>
      <p:sp>
        <p:nvSpPr>
          <p:cNvPr id="4" name="Text Placeholder 3"/>
          <p:cNvSpPr>
            <a:spLocks noGrp="1"/>
          </p:cNvSpPr>
          <p:nvPr>
            <p:ph type="body" sz="half" idx="2"/>
          </p:nvPr>
        </p:nvSpPr>
        <p:spPr/>
        <p:txBody>
          <a:bodyPr>
            <a:normAutofit/>
          </a:bodyPr>
          <a:lstStyle/>
          <a:p>
            <a:pPr marL="342900" indent="-342900">
              <a:buClrTx/>
              <a:buSzPct val="110000"/>
              <a:buFont typeface="+mj-lt"/>
              <a:buAutoNum type="arabicPeriod"/>
            </a:pPr>
            <a:r>
              <a:rPr lang="en-US" sz="2000" dirty="0" smtClean="0"/>
              <a:t>Frames are extracting from the videos. Using </a:t>
            </a:r>
            <a:r>
              <a:rPr lang="en-US" sz="2000" dirty="0" err="1" smtClean="0"/>
              <a:t>dlib</a:t>
            </a:r>
            <a:r>
              <a:rPr lang="en-US" sz="2000" dirty="0" smtClean="0"/>
              <a:t> features vector multiple faces are detected.</a:t>
            </a:r>
          </a:p>
          <a:p>
            <a:pPr marL="342900" indent="-342900">
              <a:buClrTx/>
              <a:buSzPct val="110000"/>
              <a:buFont typeface="+mj-lt"/>
              <a:buAutoNum type="arabicPeriod"/>
            </a:pPr>
            <a:r>
              <a:rPr lang="en-US" sz="2000" dirty="0" smtClean="0"/>
              <a:t>The query /ML model is designed from submodule 1 is used to compare and recognize the faces .</a:t>
            </a:r>
          </a:p>
          <a:p>
            <a:pPr marL="342900" indent="-342900">
              <a:buClrTx/>
              <a:buSzPct val="110000"/>
              <a:buFont typeface="+mj-lt"/>
              <a:buAutoNum type="arabicPeriod"/>
            </a:pPr>
            <a:r>
              <a:rPr lang="en-US" sz="2000" dirty="0" smtClean="0"/>
              <a:t>The faces are detected and displayed on the </a:t>
            </a:r>
            <a:r>
              <a:rPr lang="en-US" sz="2000" dirty="0" err="1"/>
              <a:t>W</a:t>
            </a:r>
            <a:r>
              <a:rPr lang="en-US" sz="2000" dirty="0" err="1" smtClean="0"/>
              <a:t>ebApp</a:t>
            </a:r>
            <a:r>
              <a:rPr lang="en-US" sz="2000" dirty="0" smtClean="0"/>
              <a:t>. </a:t>
            </a:r>
            <a:endParaRPr lang="en-US" sz="2000" dirty="0"/>
          </a:p>
        </p:txBody>
      </p:sp>
      <p:sp>
        <p:nvSpPr>
          <p:cNvPr id="5" name="Rectangle 4"/>
          <p:cNvSpPr/>
          <p:nvPr/>
        </p:nvSpPr>
        <p:spPr>
          <a:xfrm>
            <a:off x="8098971" y="613954"/>
            <a:ext cx="2534195" cy="8360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Video</a:t>
            </a:r>
            <a:endParaRPr lang="en-US" dirty="0"/>
          </a:p>
        </p:txBody>
      </p:sp>
      <p:sp>
        <p:nvSpPr>
          <p:cNvPr id="6" name="Rectangle 5"/>
          <p:cNvSpPr/>
          <p:nvPr/>
        </p:nvSpPr>
        <p:spPr>
          <a:xfrm>
            <a:off x="8098970" y="2257506"/>
            <a:ext cx="2534195" cy="8360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Detecting multiple faces using </a:t>
            </a:r>
            <a:r>
              <a:rPr lang="en-US" dirty="0" err="1" smtClean="0"/>
              <a:t>Dlib</a:t>
            </a:r>
            <a:r>
              <a:rPr lang="en-US" dirty="0" smtClean="0"/>
              <a:t> feature vector</a:t>
            </a:r>
            <a:endParaRPr lang="en-US" dirty="0"/>
          </a:p>
        </p:txBody>
      </p:sp>
      <p:sp>
        <p:nvSpPr>
          <p:cNvPr id="7" name="Rectangle 6"/>
          <p:cNvSpPr/>
          <p:nvPr/>
        </p:nvSpPr>
        <p:spPr>
          <a:xfrm>
            <a:off x="8098969" y="3483046"/>
            <a:ext cx="2534195" cy="8360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Recognize the faces using the given Query/ML model</a:t>
            </a:r>
            <a:endParaRPr lang="en-US" dirty="0"/>
          </a:p>
        </p:txBody>
      </p:sp>
      <p:cxnSp>
        <p:nvCxnSpPr>
          <p:cNvPr id="9" name="Straight Arrow Connector 8"/>
          <p:cNvCxnSpPr>
            <a:stCxn id="5" idx="2"/>
            <a:endCxn id="6" idx="0"/>
          </p:cNvCxnSpPr>
          <p:nvPr/>
        </p:nvCxnSpPr>
        <p:spPr>
          <a:xfrm flipH="1">
            <a:off x="9366068" y="1449977"/>
            <a:ext cx="1" cy="807529"/>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9392191" y="1669075"/>
            <a:ext cx="2039815" cy="369332"/>
          </a:xfrm>
          <a:prstGeom prst="rect">
            <a:avLst/>
          </a:prstGeom>
          <a:noFill/>
        </p:spPr>
        <p:txBody>
          <a:bodyPr wrap="square" rtlCol="0">
            <a:spAutoFit/>
          </a:bodyPr>
          <a:lstStyle/>
          <a:p>
            <a:r>
              <a:rPr lang="en-US" dirty="0" smtClean="0"/>
              <a:t>Extracting frame </a:t>
            </a:r>
            <a:endParaRPr lang="en-US" dirty="0"/>
          </a:p>
        </p:txBody>
      </p:sp>
      <p:cxnSp>
        <p:nvCxnSpPr>
          <p:cNvPr id="12" name="Straight Arrow Connector 11"/>
          <p:cNvCxnSpPr>
            <a:stCxn id="6" idx="2"/>
            <a:endCxn id="7" idx="0"/>
          </p:cNvCxnSpPr>
          <p:nvPr/>
        </p:nvCxnSpPr>
        <p:spPr>
          <a:xfrm flipH="1">
            <a:off x="9366067" y="3093529"/>
            <a:ext cx="1" cy="3895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098968" y="4929674"/>
            <a:ext cx="2534195" cy="8360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Determine the output of multiple faces</a:t>
            </a:r>
            <a:endParaRPr lang="en-US" dirty="0"/>
          </a:p>
        </p:txBody>
      </p:sp>
      <p:cxnSp>
        <p:nvCxnSpPr>
          <p:cNvPr id="15" name="Straight Arrow Connector 14"/>
          <p:cNvCxnSpPr>
            <a:stCxn id="7" idx="2"/>
            <a:endCxn id="13" idx="0"/>
          </p:cNvCxnSpPr>
          <p:nvPr/>
        </p:nvCxnSpPr>
        <p:spPr>
          <a:xfrm flipH="1">
            <a:off x="9366066" y="4319069"/>
            <a:ext cx="1" cy="6106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2774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Additional Module(If time permits)</a:t>
            </a:r>
            <a:endParaRPr lang="en-US" u="sng" dirty="0"/>
          </a:p>
        </p:txBody>
      </p:sp>
      <p:sp>
        <p:nvSpPr>
          <p:cNvPr id="3" name="Content Placeholder 2"/>
          <p:cNvSpPr>
            <a:spLocks noGrp="1"/>
          </p:cNvSpPr>
          <p:nvPr>
            <p:ph idx="1"/>
          </p:nvPr>
        </p:nvSpPr>
        <p:spPr/>
        <p:txBody>
          <a:bodyPr>
            <a:normAutofit/>
          </a:bodyPr>
          <a:lstStyle/>
          <a:p>
            <a:pPr marL="457200" indent="-457200">
              <a:buClrTx/>
              <a:buSzPct val="110000"/>
              <a:buFont typeface="+mj-lt"/>
              <a:buAutoNum type="arabicPeriod"/>
            </a:pPr>
            <a:r>
              <a:rPr lang="en-US" sz="2800" dirty="0" smtClean="0"/>
              <a:t>If both modules are completed with maximum accuracy then we will also create a link for every face that is detected.</a:t>
            </a:r>
          </a:p>
          <a:p>
            <a:pPr marL="457200" indent="-457200">
              <a:buClrTx/>
              <a:buSzPct val="110000"/>
              <a:buFont typeface="+mj-lt"/>
              <a:buAutoNum type="arabicPeriod"/>
            </a:pPr>
            <a:r>
              <a:rPr lang="en-US" sz="2800" dirty="0" smtClean="0"/>
              <a:t>The user can click on the link and a short 60 word description will be given about the actors.</a:t>
            </a:r>
          </a:p>
          <a:p>
            <a:pPr marL="457200" indent="-457200">
              <a:buClrTx/>
              <a:buSzPct val="110000"/>
              <a:buFont typeface="+mj-lt"/>
              <a:buAutoNum type="arabicPeriod"/>
            </a:pPr>
            <a:r>
              <a:rPr lang="en-US" sz="2800" dirty="0" smtClean="0"/>
              <a:t>The data will be Web scarped and stored in the database, from there the description will be displayed to the id with which it will be associated. </a:t>
            </a:r>
          </a:p>
          <a:p>
            <a:endParaRPr lang="en-US" sz="2800" dirty="0" smtClean="0"/>
          </a:p>
          <a:p>
            <a:endParaRPr lang="en-US" sz="2800" dirty="0"/>
          </a:p>
        </p:txBody>
      </p:sp>
    </p:spTree>
    <p:extLst>
      <p:ext uri="{BB962C8B-B14F-4D97-AF65-F5344CB8AC3E}">
        <p14:creationId xmlns:p14="http://schemas.microsoft.com/office/powerpoint/2010/main" val="22583224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79</TotalTime>
  <Words>450</Words>
  <Application>Microsoft Office PowerPoint</Application>
  <PresentationFormat>Widescreen</PresentationFormat>
  <Paragraphs>49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Tw Cen MT</vt:lpstr>
      <vt:lpstr>Tw Cen MT Condensed</vt:lpstr>
      <vt:lpstr>Wingdings</vt:lpstr>
      <vt:lpstr>Wingdings 3</vt:lpstr>
      <vt:lpstr>Integral</vt:lpstr>
      <vt:lpstr>AI HACKATHON: FACE RECOGNITION &amp; DETECTION FOR SURVEILLANCE PURPOSES</vt:lpstr>
      <vt:lpstr>PowerPoint Presentation</vt:lpstr>
      <vt:lpstr>PROPOSED MODEL</vt:lpstr>
      <vt:lpstr>Submodule 1</vt:lpstr>
      <vt:lpstr>Elastic Search Query Model</vt:lpstr>
      <vt:lpstr>Submodule 2</vt:lpstr>
      <vt:lpstr>Additional Module(If time permits)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HACKATHON: FACE RECOGNITION &amp; DETECTION FOR SURVEILLANCE PURPOSES</dc:title>
  <dc:creator>Mayank Sethia</dc:creator>
  <cp:lastModifiedBy>Mayank Sethia</cp:lastModifiedBy>
  <cp:revision>10</cp:revision>
  <dcterms:created xsi:type="dcterms:W3CDTF">2019-08-24T05:25:45Z</dcterms:created>
  <dcterms:modified xsi:type="dcterms:W3CDTF">2019-08-24T08:55:54Z</dcterms:modified>
</cp:coreProperties>
</file>