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Caveat"/>
      <p:regular r:id="rId28"/>
      <p:bold r:id="rId29"/>
    </p:embeddedFon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Cavea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700b314eb5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700b314eb5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7018a139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7018a139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018a139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7018a139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7018a139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7018a139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7018a139e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7018a139e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7018a139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7018a139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7018a139e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7018a139e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7018a139e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7018a139e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7018a139e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7018a139e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00b314eb5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00b314eb5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00b314eb5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00b314eb5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00b314eb5_0_1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700b314eb5_0_1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00b314eb5_0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700b314eb5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700b314eb5_0_1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700b314eb5_0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700b314eb5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700b314eb5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700b314eb5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700b314eb5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00b314eb5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700b314eb5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09000" y="1613825"/>
            <a:ext cx="5991600" cy="1872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highlight>
                  <a:schemeClr val="accent3"/>
                </a:highlight>
                <a:latin typeface="Nunito"/>
                <a:ea typeface="Nunito"/>
                <a:cs typeface="Nunito"/>
                <a:sym typeface="Nunito"/>
              </a:rPr>
              <a:t>Mini Capstone Project</a:t>
            </a:r>
            <a:endParaRPr sz="4600">
              <a:highlight>
                <a:schemeClr val="accent3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09000" y="3639800"/>
            <a:ext cx="6894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rPr>
              <a:t>Crime Data Analysis with MySQL and Python</a:t>
            </a:r>
            <a:endParaRPr sz="2100">
              <a:highlight>
                <a:schemeClr val="accent3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/>
        </p:nvSpPr>
        <p:spPr>
          <a:xfrm>
            <a:off x="0" y="0"/>
            <a:ext cx="4572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2246"/>
                </a:solidFill>
                <a:latin typeface="Nunito"/>
                <a:ea typeface="Nunito"/>
                <a:cs typeface="Nunito"/>
                <a:sym typeface="Nunito"/>
              </a:rPr>
              <a:t>Age Distribution Graph :</a:t>
            </a:r>
            <a:endParaRPr b="1" sz="2500">
              <a:solidFill>
                <a:srgbClr val="00224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9" name="Google Shape;3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6200"/>
            <a:ext cx="8689800" cy="43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/>
          <p:nvPr/>
        </p:nvSpPr>
        <p:spPr>
          <a:xfrm>
            <a:off x="0" y="0"/>
            <a:ext cx="4069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2246"/>
                </a:solidFill>
                <a:latin typeface="Nunito"/>
                <a:ea typeface="Nunito"/>
                <a:cs typeface="Nunito"/>
                <a:sym typeface="Nunito"/>
              </a:rPr>
              <a:t>Gender Distribution :</a:t>
            </a:r>
            <a:endParaRPr b="1" sz="2500">
              <a:solidFill>
                <a:srgbClr val="00224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5" name="Google Shape;3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9200"/>
            <a:ext cx="8853626" cy="33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/>
          <p:nvPr/>
        </p:nvSpPr>
        <p:spPr>
          <a:xfrm>
            <a:off x="0" y="0"/>
            <a:ext cx="48957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2246"/>
                </a:solidFill>
                <a:latin typeface="Nunito"/>
                <a:ea typeface="Nunito"/>
                <a:cs typeface="Nunito"/>
                <a:sym typeface="Nunito"/>
              </a:rPr>
              <a:t>Gender Distribution Graph :</a:t>
            </a:r>
            <a:endParaRPr sz="2500">
              <a:solidFill>
                <a:srgbClr val="00224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1" name="Google Shape;3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1600"/>
            <a:ext cx="8799000" cy="43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"/>
          <p:cNvSpPr txBox="1"/>
          <p:nvPr/>
        </p:nvSpPr>
        <p:spPr>
          <a:xfrm>
            <a:off x="0" y="0"/>
            <a:ext cx="5711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2246"/>
                </a:solidFill>
                <a:latin typeface="Nunito"/>
                <a:ea typeface="Nunito"/>
                <a:cs typeface="Nunito"/>
                <a:sym typeface="Nunito"/>
              </a:rPr>
              <a:t>Top 10 Crime HotSpot Distribution :</a:t>
            </a:r>
            <a:endParaRPr b="1" sz="2500">
              <a:solidFill>
                <a:srgbClr val="00224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7" name="Google Shape;3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200"/>
            <a:ext cx="8897127" cy="430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 txBox="1"/>
          <p:nvPr/>
        </p:nvSpPr>
        <p:spPr>
          <a:xfrm>
            <a:off x="0" y="0"/>
            <a:ext cx="52545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2246"/>
                </a:solidFill>
                <a:latin typeface="Nunito"/>
                <a:ea typeface="Nunito"/>
                <a:cs typeface="Nunito"/>
                <a:sym typeface="Nunito"/>
              </a:rPr>
              <a:t>Top 10 Crime HotSpot Graph :</a:t>
            </a:r>
            <a:endParaRPr b="1" sz="2500">
              <a:solidFill>
                <a:srgbClr val="00224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3" name="Google Shape;3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2925"/>
            <a:ext cx="8839200" cy="42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"/>
          <p:cNvSpPr txBox="1"/>
          <p:nvPr/>
        </p:nvSpPr>
        <p:spPr>
          <a:xfrm>
            <a:off x="0" y="0"/>
            <a:ext cx="64179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2246"/>
                </a:solidFill>
                <a:highlight>
                  <a:schemeClr val="accent3"/>
                </a:highlight>
              </a:rPr>
              <a:t>Top 10 Reported Crime Code Count :</a:t>
            </a:r>
            <a:endParaRPr b="1" sz="2500">
              <a:solidFill>
                <a:srgbClr val="002246"/>
              </a:solidFill>
              <a:highlight>
                <a:schemeClr val="accent3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9" name="Google Shape;3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4400"/>
            <a:ext cx="8864501" cy="431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/>
          <p:nvPr/>
        </p:nvSpPr>
        <p:spPr>
          <a:xfrm>
            <a:off x="0" y="0"/>
            <a:ext cx="6330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2246"/>
                </a:solidFill>
                <a:latin typeface="Nunito"/>
                <a:ea typeface="Nunito"/>
                <a:cs typeface="Nunito"/>
                <a:sym typeface="Nunito"/>
              </a:rPr>
              <a:t>BoxPlot And BarPlot For Crime Codes :</a:t>
            </a:r>
            <a:endParaRPr b="1" sz="2500">
              <a:solidFill>
                <a:srgbClr val="00224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5" name="Google Shape;3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7900"/>
            <a:ext cx="8831875" cy="40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/>
          <p:nvPr/>
        </p:nvSpPr>
        <p:spPr>
          <a:xfrm>
            <a:off x="0" y="0"/>
            <a:ext cx="17637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D2228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Query :</a:t>
            </a:r>
            <a:endParaRPr b="1" sz="2000">
              <a:solidFill>
                <a:schemeClr val="dk2"/>
              </a:solidFill>
              <a:highlight>
                <a:schemeClr val="accent3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1668600" y="1320150"/>
            <a:ext cx="5806800" cy="24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 &amp; A</a:t>
            </a:r>
            <a:endParaRPr b="1" i="1" sz="15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/>
          <p:nvPr/>
        </p:nvSpPr>
        <p:spPr>
          <a:xfrm>
            <a:off x="2549400" y="1701750"/>
            <a:ext cx="40452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0">
                <a:solidFill>
                  <a:srgbClr val="002246"/>
                </a:solidFill>
                <a:latin typeface="Caveat"/>
                <a:ea typeface="Caveat"/>
                <a:cs typeface="Caveat"/>
                <a:sym typeface="Caveat"/>
              </a:rPr>
              <a:t>Thanks</a:t>
            </a:r>
            <a:endParaRPr b="1" i="1" sz="10000">
              <a:solidFill>
                <a:srgbClr val="002246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0" y="0"/>
            <a:ext cx="27729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2246"/>
                </a:solidFill>
                <a:latin typeface="Nunito"/>
                <a:ea typeface="Nunito"/>
                <a:cs typeface="Nunito"/>
                <a:sym typeface="Nunito"/>
              </a:rPr>
              <a:t>Contents :</a:t>
            </a:r>
            <a:endParaRPr b="1" sz="2500">
              <a:solidFill>
                <a:srgbClr val="00224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643800" y="656700"/>
            <a:ext cx="8500200" cy="4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AutoNum type="arabicPeriod"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AutoNum type="arabicPeriod"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Technical Stack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AutoNum type="arabicPeriod"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Project Architecture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AutoNum type="arabicPeriod"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Let’s Know About Our Data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AutoNum type="arabicPeriod"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</a:t>
            </a: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Dictionary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AutoNum type="arabicPeriod"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Geographical Hot Spot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AutoNum type="arabicPeriod"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Age Distribution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AutoNum type="arabicPeriod"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Age Distribution Graph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AutoNum type="arabicPeriod"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Gender Distribution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AutoNum type="arabicPeriod"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Gender Distribution Graph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AutoNum type="arabicPeriod"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Top 10 Crime HotSpot Distribution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AutoNum type="arabicPeriod"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Top 10 Crime HotSpot Graph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AutoNum type="arabicPeriod"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Top 10 Reported Crime Code Count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AutoNum type="arabicPeriod"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BoxPlot And BarPlot For Crime Code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/>
        </p:nvSpPr>
        <p:spPr>
          <a:xfrm>
            <a:off x="45675" y="0"/>
            <a:ext cx="2153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2246"/>
                </a:solidFill>
                <a:highlight>
                  <a:schemeClr val="accent3"/>
                </a:highlight>
              </a:rPr>
              <a:t>Introduction:</a:t>
            </a:r>
            <a:endParaRPr sz="3900">
              <a:solidFill>
                <a:schemeClr val="dk2"/>
              </a:solidFill>
              <a:highlight>
                <a:schemeClr val="accent3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1133075" y="1287475"/>
            <a:ext cx="8010900" cy="385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3"/>
                </a:highlight>
              </a:rPr>
              <a:t>In This Capstone Project, We Will Use Python, Specifically the PyMySQL Library, to Interact with a MySQL Database in Order to Analyze and Gain Insights from Crime Data.</a:t>
            </a:r>
            <a:endParaRPr sz="4700">
              <a:solidFill>
                <a:schemeClr val="lt1"/>
              </a:solidFill>
              <a:highlight>
                <a:schemeClr val="accent3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/>
        </p:nvSpPr>
        <p:spPr>
          <a:xfrm>
            <a:off x="0" y="0"/>
            <a:ext cx="276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2246"/>
                </a:solidFill>
                <a:latin typeface="Nunito"/>
                <a:ea typeface="Nunito"/>
                <a:cs typeface="Nunito"/>
                <a:sym typeface="Nunito"/>
              </a:rPr>
              <a:t>Technical Stack :</a:t>
            </a:r>
            <a:endParaRPr b="1" sz="2500">
              <a:solidFill>
                <a:srgbClr val="00224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480650" y="1037400"/>
            <a:ext cx="26316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480650" y="852525"/>
            <a:ext cx="40233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MySQL Workbench</a:t>
            </a:r>
            <a:endParaRPr b="1" i="1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5113050" y="852525"/>
            <a:ext cx="39363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Python/PyCharm</a:t>
            </a:r>
            <a:endParaRPr b="1" i="1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600250" y="2222700"/>
            <a:ext cx="36756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246"/>
              </a:buClr>
              <a:buSzPts val="2000"/>
              <a:buFont typeface="Nunito"/>
              <a:buChar char="●"/>
            </a:pPr>
            <a:r>
              <a:rPr b="1"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PyMySQL</a:t>
            </a:r>
            <a:endParaRPr b="1"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246"/>
              </a:buClr>
              <a:buSzPts val="2000"/>
              <a:buFont typeface="Nunito"/>
              <a:buChar char="●"/>
            </a:pPr>
            <a:r>
              <a:rPr b="1"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Pandas</a:t>
            </a:r>
            <a:endParaRPr b="1"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246"/>
              </a:buClr>
              <a:buSzPts val="2000"/>
              <a:buFont typeface="Nunito"/>
              <a:buChar char="●"/>
            </a:pPr>
            <a:r>
              <a:rPr b="1"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Matplotlib</a:t>
            </a:r>
            <a:endParaRPr b="1"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0" y="1592025"/>
            <a:ext cx="16419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2246"/>
                </a:solidFill>
                <a:latin typeface="Nunito"/>
                <a:ea typeface="Nunito"/>
                <a:cs typeface="Nunito"/>
                <a:sym typeface="Nunito"/>
              </a:rPr>
              <a:t>Libraries :</a:t>
            </a:r>
            <a:endParaRPr sz="2500">
              <a:solidFill>
                <a:srgbClr val="00224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4275750" y="2211825"/>
            <a:ext cx="4110600" cy="27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246"/>
              </a:buClr>
              <a:buSzPts val="2000"/>
              <a:buFont typeface="Nunito"/>
              <a:buChar char="●"/>
            </a:pPr>
            <a:r>
              <a:rPr b="1"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Seaborn</a:t>
            </a:r>
            <a:endParaRPr b="1"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246"/>
              </a:buClr>
              <a:buSzPts val="2000"/>
              <a:buFont typeface="Nunito"/>
              <a:buChar char="●"/>
            </a:pPr>
            <a:r>
              <a:rPr b="1"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Warnings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/>
        </p:nvSpPr>
        <p:spPr>
          <a:xfrm>
            <a:off x="0" y="42300"/>
            <a:ext cx="50892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2246"/>
                </a:solidFill>
                <a:latin typeface="Nunito"/>
                <a:ea typeface="Nunito"/>
                <a:cs typeface="Nunito"/>
                <a:sym typeface="Nunito"/>
              </a:rPr>
              <a:t>Project Architecture :</a:t>
            </a:r>
            <a:endParaRPr b="1" sz="2500">
              <a:solidFill>
                <a:srgbClr val="00224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393650" y="950400"/>
            <a:ext cx="783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</a:t>
            </a:r>
            <a:endParaRPr b="1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1470200" y="1091775"/>
            <a:ext cx="13809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2970825" y="950400"/>
            <a:ext cx="17724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WorkBench</a:t>
            </a:r>
            <a:endParaRPr b="1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1638725" y="814500"/>
            <a:ext cx="870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Loading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4743225" y="1091775"/>
            <a:ext cx="16095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6591950" y="950400"/>
            <a:ext cx="20988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PyCharm</a:t>
            </a:r>
            <a:endParaRPr b="1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4960725" y="814500"/>
            <a:ext cx="1174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PyMySQL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4944550" y="1140750"/>
            <a:ext cx="10983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Connection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7"/>
          <p:cNvSpPr/>
          <p:nvPr/>
        </p:nvSpPr>
        <p:spPr>
          <a:xfrm>
            <a:off x="7331400" y="1602850"/>
            <a:ext cx="250200" cy="77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6812150" y="2505500"/>
            <a:ext cx="1658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DataFrame</a:t>
            </a:r>
            <a:endParaRPr b="1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6711600" y="1710150"/>
            <a:ext cx="870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Query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7494475" y="1710150"/>
            <a:ext cx="924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Read.SQL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17"/>
          <p:cNvSpPr/>
          <p:nvPr/>
        </p:nvSpPr>
        <p:spPr>
          <a:xfrm>
            <a:off x="5039750" y="2701150"/>
            <a:ext cx="1772400" cy="184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3650450" y="2505500"/>
            <a:ext cx="16584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Questions</a:t>
            </a:r>
            <a:endParaRPr b="1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7"/>
          <p:cNvSpPr/>
          <p:nvPr/>
        </p:nvSpPr>
        <p:spPr>
          <a:xfrm>
            <a:off x="4321800" y="2939300"/>
            <a:ext cx="250200" cy="77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17"/>
          <p:cNvSpPr txBox="1"/>
          <p:nvPr/>
        </p:nvSpPr>
        <p:spPr>
          <a:xfrm>
            <a:off x="2970825" y="3821200"/>
            <a:ext cx="3381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Final Answers / Graphs</a:t>
            </a:r>
            <a:endParaRPr b="1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7"/>
          <p:cNvSpPr txBox="1"/>
          <p:nvPr/>
        </p:nvSpPr>
        <p:spPr>
          <a:xfrm>
            <a:off x="5537150" y="2407588"/>
            <a:ext cx="8700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Code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3919500" y="3091550"/>
            <a:ext cx="486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Run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4498575" y="3091550"/>
            <a:ext cx="2098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Code Execution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/>
          <p:nvPr/>
        </p:nvSpPr>
        <p:spPr>
          <a:xfrm>
            <a:off x="0" y="0"/>
            <a:ext cx="45129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2246"/>
                </a:solidFill>
                <a:latin typeface="Nunito"/>
                <a:ea typeface="Nunito"/>
                <a:cs typeface="Nunito"/>
                <a:sym typeface="Nunito"/>
              </a:rPr>
              <a:t>Let’s Know About Our Data :</a:t>
            </a:r>
            <a:endParaRPr b="1" sz="2500">
              <a:solidFill>
                <a:srgbClr val="00224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1" name="Google Shape;3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125" y="874575"/>
            <a:ext cx="6383150" cy="41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"/>
          <p:cNvSpPr txBox="1"/>
          <p:nvPr/>
        </p:nvSpPr>
        <p:spPr>
          <a:xfrm>
            <a:off x="0" y="0"/>
            <a:ext cx="2892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2246"/>
                </a:solidFill>
                <a:latin typeface="Nunito"/>
                <a:ea typeface="Nunito"/>
                <a:cs typeface="Nunito"/>
                <a:sym typeface="Nunito"/>
              </a:rPr>
              <a:t>Data Dictionary :</a:t>
            </a:r>
            <a:endParaRPr b="1" sz="2500">
              <a:solidFill>
                <a:srgbClr val="00224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0" y="532800"/>
            <a:ext cx="2250900" cy="467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Columns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2250900" y="532800"/>
            <a:ext cx="6893100" cy="467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Description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2250950" y="1000425"/>
            <a:ext cx="6893100" cy="4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-75" y="1000425"/>
            <a:ext cx="2250900" cy="414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DR_NO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Date_Rptd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DATE_OCC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AREA_NAME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Crm_Cd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Crm_Cd_Desc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Vict_Age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Vict_Sex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Premis_Desc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Status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Location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LAT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LON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2250800" y="1000500"/>
            <a:ext cx="6893100" cy="4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Document </a:t>
            </a: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Reference</a:t>
            </a: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Number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Crime Reported Date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Crime </a:t>
            </a: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Occurrence</a:t>
            </a: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Date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Area Of Crime Occurrence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Crime Code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Description</a:t>
            </a: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Of The Crime Code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Victim Age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Gender of Victim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Premises</a:t>
            </a: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Description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Status Of Crime Code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Location of Crime Occurrence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Latitude of Crime Occurrence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Longitude of Crime Occurrence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 txBox="1"/>
          <p:nvPr/>
        </p:nvSpPr>
        <p:spPr>
          <a:xfrm>
            <a:off x="0" y="0"/>
            <a:ext cx="42648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2246"/>
                </a:solidFill>
                <a:latin typeface="Nunito"/>
                <a:ea typeface="Nunito"/>
                <a:cs typeface="Nunito"/>
                <a:sym typeface="Nunito"/>
              </a:rPr>
              <a:t>Geographical Hot Spot :</a:t>
            </a:r>
            <a:endParaRPr b="1" sz="2500">
              <a:solidFill>
                <a:srgbClr val="00224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7" name="Google Shape;3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75" y="641700"/>
            <a:ext cx="8840725" cy="43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/>
          <p:cNvSpPr txBox="1"/>
          <p:nvPr/>
        </p:nvSpPr>
        <p:spPr>
          <a:xfrm>
            <a:off x="0" y="0"/>
            <a:ext cx="46782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2246"/>
                </a:solidFill>
                <a:latin typeface="Nunito"/>
                <a:ea typeface="Nunito"/>
                <a:cs typeface="Nunito"/>
                <a:sym typeface="Nunito"/>
              </a:rPr>
              <a:t>Age Distribution :</a:t>
            </a:r>
            <a:endParaRPr b="1" sz="2500">
              <a:solidFill>
                <a:srgbClr val="00224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3" name="Google Shape;3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3900"/>
            <a:ext cx="8839202" cy="394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