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sha Arora" userId="749298902d9f6770" providerId="LiveId" clId="{C9097993-DA63-468D-9817-2C4F6E798DD3}"/>
    <pc:docChg chg="custSel modSld">
      <pc:chgData name="Kavisha Arora" userId="749298902d9f6770" providerId="LiveId" clId="{C9097993-DA63-468D-9817-2C4F6E798DD3}" dt="2023-02-09T16:55:43.052" v="105" actId="1076"/>
      <pc:docMkLst>
        <pc:docMk/>
      </pc:docMkLst>
      <pc:sldChg chg="modSp mod">
        <pc:chgData name="Kavisha Arora" userId="749298902d9f6770" providerId="LiveId" clId="{C9097993-DA63-468D-9817-2C4F6E798DD3}" dt="2023-02-09T16:55:43.052" v="105" actId="1076"/>
        <pc:sldMkLst>
          <pc:docMk/>
          <pc:sldMk cId="2402941760" sldId="258"/>
        </pc:sldMkLst>
        <pc:spChg chg="mod">
          <ac:chgData name="Kavisha Arora" userId="749298902d9f6770" providerId="LiveId" clId="{C9097993-DA63-468D-9817-2C4F6E798DD3}" dt="2023-02-09T16:55:43.052" v="105" actId="1076"/>
          <ac:spMkLst>
            <pc:docMk/>
            <pc:sldMk cId="2402941760" sldId="258"/>
            <ac:spMk id="3" creationId="{6388E15E-70FA-940B-EE81-606C03CF6FF8}"/>
          </ac:spMkLst>
        </pc:spChg>
      </pc:sldChg>
      <pc:sldChg chg="modSp mod">
        <pc:chgData name="Kavisha Arora" userId="749298902d9f6770" providerId="LiveId" clId="{C9097993-DA63-468D-9817-2C4F6E798DD3}" dt="2023-02-09T16:39:45.513" v="104" actId="20577"/>
        <pc:sldMkLst>
          <pc:docMk/>
          <pc:sldMk cId="246347523" sldId="261"/>
        </pc:sldMkLst>
        <pc:spChg chg="mod">
          <ac:chgData name="Kavisha Arora" userId="749298902d9f6770" providerId="LiveId" clId="{C9097993-DA63-468D-9817-2C4F6E798DD3}" dt="2023-02-09T16:39:45.513" v="104" actId="20577"/>
          <ac:spMkLst>
            <pc:docMk/>
            <pc:sldMk cId="246347523" sldId="261"/>
            <ac:spMk id="3" creationId="{BD425D08-B058-BFE6-7D8E-4F3AC58446B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60834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DB9CF5-9EC4-45FA-BDC4-39FDE2CA69F3}"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199315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86770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3997729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53141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DB9CF5-9EC4-45FA-BDC4-39FDE2CA69F3}"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61271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DB9CF5-9EC4-45FA-BDC4-39FDE2CA69F3}" type="datetimeFigureOut">
              <a:rPr lang="en-IN" smtClean="0"/>
              <a:t>09-02-2023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76035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56878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10588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815862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DB9CF5-9EC4-45FA-BDC4-39FDE2CA69F3}"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8551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DB9CF5-9EC4-45FA-BDC4-39FDE2CA69F3}"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25338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DB9CF5-9EC4-45FA-BDC4-39FDE2CA69F3}"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286096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DB9CF5-9EC4-45FA-BDC4-39FDE2CA69F3}"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134691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B9CF5-9EC4-45FA-BDC4-39FDE2CA69F3}"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169630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DB9CF5-9EC4-45FA-BDC4-39FDE2CA69F3}"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67966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DB9CF5-9EC4-45FA-BDC4-39FDE2CA69F3}"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B11930-0289-4584-9A25-C475249D6768}" type="slidenum">
              <a:rPr lang="en-IN" smtClean="0"/>
              <a:t>‹#›</a:t>
            </a:fld>
            <a:endParaRPr lang="en-IN"/>
          </a:p>
        </p:txBody>
      </p:sp>
    </p:spTree>
    <p:extLst>
      <p:ext uri="{BB962C8B-B14F-4D97-AF65-F5344CB8AC3E}">
        <p14:creationId xmlns:p14="http://schemas.microsoft.com/office/powerpoint/2010/main" val="105533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DB9CF5-9EC4-45FA-BDC4-39FDE2CA69F3}" type="datetimeFigureOut">
              <a:rPr lang="en-IN" smtClean="0"/>
              <a:t>09-02-2023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7B11930-0289-4584-9A25-C475249D6768}" type="slidenum">
              <a:rPr lang="en-IN" smtClean="0"/>
              <a:t>‹#›</a:t>
            </a:fld>
            <a:endParaRPr lang="en-IN"/>
          </a:p>
        </p:txBody>
      </p:sp>
    </p:spTree>
    <p:extLst>
      <p:ext uri="{BB962C8B-B14F-4D97-AF65-F5344CB8AC3E}">
        <p14:creationId xmlns:p14="http://schemas.microsoft.com/office/powerpoint/2010/main" val="36107521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6C34-E8A9-F6B2-CAD3-C3FCDA62B1B6}"/>
              </a:ext>
            </a:extLst>
          </p:cNvPr>
          <p:cNvSpPr>
            <a:spLocks noGrp="1"/>
          </p:cNvSpPr>
          <p:nvPr>
            <p:ph type="ctrTitle"/>
          </p:nvPr>
        </p:nvSpPr>
        <p:spPr/>
        <p:txBody>
          <a:bodyPr/>
          <a:lstStyle/>
          <a:p>
            <a:r>
              <a:rPr lang="en-IN" dirty="0" smtClean="0"/>
              <a:t>       Cause </a:t>
            </a:r>
            <a:r>
              <a:rPr lang="en-IN" dirty="0"/>
              <a:t>of death </a:t>
            </a:r>
          </a:p>
        </p:txBody>
      </p:sp>
      <p:sp>
        <p:nvSpPr>
          <p:cNvPr id="3" name="Subtitle 2">
            <a:extLst>
              <a:ext uri="{FF2B5EF4-FFF2-40B4-BE49-F238E27FC236}">
                <a16:creationId xmlns:a16="http://schemas.microsoft.com/office/drawing/2014/main" id="{3D5F5A01-5E0B-3631-40A2-FA2596148BB8}"/>
              </a:ext>
            </a:extLst>
          </p:cNvPr>
          <p:cNvSpPr>
            <a:spLocks noGrp="1"/>
          </p:cNvSpPr>
          <p:nvPr>
            <p:ph type="subTitle" idx="1"/>
          </p:nvPr>
        </p:nvSpPr>
        <p:spPr/>
        <p:txBody>
          <a:bodyPr/>
          <a:lstStyle/>
          <a:p>
            <a:r>
              <a:rPr lang="en-IN" dirty="0" smtClean="0"/>
              <a:t>Mayank Singh Deo</a:t>
            </a:r>
            <a:endParaRPr lang="en-IN" dirty="0"/>
          </a:p>
        </p:txBody>
      </p:sp>
    </p:spTree>
    <p:extLst>
      <p:ext uri="{BB962C8B-B14F-4D97-AF65-F5344CB8AC3E}">
        <p14:creationId xmlns:p14="http://schemas.microsoft.com/office/powerpoint/2010/main" val="41349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death?</a:t>
            </a:r>
            <a:br>
              <a:rPr lang="en-IN" dirty="0" smtClean="0"/>
            </a:br>
            <a:endParaRPr lang="en-IN" dirty="0"/>
          </a:p>
        </p:txBody>
      </p:sp>
      <p:sp>
        <p:nvSpPr>
          <p:cNvPr id="3" name="Content Placeholder 2"/>
          <p:cNvSpPr>
            <a:spLocks noGrp="1"/>
          </p:cNvSpPr>
          <p:nvPr>
            <p:ph idx="1"/>
          </p:nvPr>
        </p:nvSpPr>
        <p:spPr/>
        <p:txBody>
          <a:bodyPr/>
          <a:lstStyle/>
          <a:p>
            <a:r>
              <a:rPr lang="en-IN" dirty="0" smtClean="0"/>
              <a:t>Death is the action or fact of dying. It is end of life of person or organism</a:t>
            </a:r>
          </a:p>
          <a:p>
            <a:r>
              <a:rPr lang="en-IN" dirty="0" smtClean="0"/>
              <a:t>Leading cause of death is infectious diseases in developing countries.</a:t>
            </a:r>
          </a:p>
          <a:p>
            <a:r>
              <a:rPr lang="en-IN" dirty="0" smtClean="0"/>
              <a:t>It is heart disease or obesity or aging, the largest unifying cause of death is biological aging that leads to various complications. These conditions cause loss of homeostasis leading to cardiac arrest causing loss of  oxygen and nutrient supply. </a:t>
            </a:r>
          </a:p>
          <a:p>
            <a:r>
              <a:rPr lang="en-IN" dirty="0" smtClean="0"/>
              <a:t>Cause of deaths are different in different parts of world. In high income group, majority die due to chronic diseases. In middle income group, people die due to infectious diseases. </a:t>
            </a:r>
            <a:endParaRPr lang="en-IN" dirty="0"/>
          </a:p>
        </p:txBody>
      </p:sp>
    </p:spTree>
    <p:extLst>
      <p:ext uri="{BB962C8B-B14F-4D97-AF65-F5344CB8AC3E}">
        <p14:creationId xmlns:p14="http://schemas.microsoft.com/office/powerpoint/2010/main" val="61657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5067-8EA1-6177-0BAF-E2615C9444A5}"/>
              </a:ext>
            </a:extLst>
          </p:cNvPr>
          <p:cNvSpPr>
            <a:spLocks noGrp="1"/>
          </p:cNvSpPr>
          <p:nvPr>
            <p:ph type="title"/>
          </p:nvPr>
        </p:nvSpPr>
        <p:spPr/>
        <p:txBody>
          <a:bodyPr/>
          <a:lstStyle/>
          <a:p>
            <a:r>
              <a:rPr lang="en-IN" dirty="0"/>
              <a:t>Cause of death-</a:t>
            </a:r>
          </a:p>
        </p:txBody>
      </p:sp>
      <p:sp>
        <p:nvSpPr>
          <p:cNvPr id="3" name="Content Placeholder 2">
            <a:extLst>
              <a:ext uri="{FF2B5EF4-FFF2-40B4-BE49-F238E27FC236}">
                <a16:creationId xmlns:a16="http://schemas.microsoft.com/office/drawing/2014/main" id="{6B7E1076-59B6-2B35-EDC4-2C2E91E7A061}"/>
              </a:ext>
            </a:extLst>
          </p:cNvPr>
          <p:cNvSpPr>
            <a:spLocks noGrp="1"/>
          </p:cNvSpPr>
          <p:nvPr>
            <p:ph idx="1"/>
          </p:nvPr>
        </p:nvSpPr>
        <p:spPr/>
        <p:txBody>
          <a:bodyPr>
            <a:normAutofit/>
          </a:bodyPr>
          <a:lstStyle/>
          <a:p>
            <a:pPr marL="0" indent="0">
              <a:buNone/>
            </a:pPr>
            <a:r>
              <a:rPr lang="en-IN" dirty="0" smtClean="0"/>
              <a:t>Deaths are caused due to natural, accident, suicide, homicide, undetermined etc. leading cause of deaths are cancer, heart disease, chronic lower respiratory disease, Alzheimer's disease, diabetes.</a:t>
            </a:r>
          </a:p>
          <a:p>
            <a:pPr marL="0" indent="0">
              <a:buNone/>
            </a:pPr>
            <a:endParaRPr lang="en-IN" dirty="0"/>
          </a:p>
          <a:p>
            <a:pPr marL="0" indent="0">
              <a:buNone/>
            </a:pPr>
            <a:r>
              <a:rPr lang="en-IN" dirty="0" smtClean="0"/>
              <a:t>Cause </a:t>
            </a:r>
            <a:r>
              <a:rPr lang="en-IN" dirty="0"/>
              <a:t>of death can be </a:t>
            </a:r>
            <a:r>
              <a:rPr lang="en-IN" dirty="0" smtClean="0"/>
              <a:t>classified </a:t>
            </a:r>
            <a:r>
              <a:rPr lang="en-IN" dirty="0"/>
              <a:t>into three main categories:</a:t>
            </a:r>
          </a:p>
          <a:p>
            <a:pPr marL="514350" indent="-514350">
              <a:buAutoNum type="alphaLcParenR"/>
            </a:pPr>
            <a:r>
              <a:rPr lang="en-IN" dirty="0" smtClean="0"/>
              <a:t>Communicable (infectious)</a:t>
            </a:r>
            <a:endParaRPr lang="en-IN" dirty="0"/>
          </a:p>
          <a:p>
            <a:pPr marL="514350" indent="-514350">
              <a:buAutoNum type="alphaLcParenR"/>
            </a:pPr>
            <a:r>
              <a:rPr lang="en-IN" dirty="0"/>
              <a:t>Non </a:t>
            </a:r>
            <a:r>
              <a:rPr lang="en-IN" dirty="0" smtClean="0"/>
              <a:t>communicable(chronic)</a:t>
            </a:r>
            <a:endParaRPr lang="en-IN" dirty="0"/>
          </a:p>
          <a:p>
            <a:pPr marL="514350" indent="-514350">
              <a:buAutoNum type="alphaLcParenR"/>
            </a:pPr>
            <a:r>
              <a:rPr lang="en-IN" dirty="0"/>
              <a:t>Injuries</a:t>
            </a:r>
          </a:p>
          <a:p>
            <a:pPr marL="0" indent="0">
              <a:buNone/>
            </a:pPr>
            <a:endParaRPr lang="en-IN" dirty="0"/>
          </a:p>
        </p:txBody>
      </p:sp>
    </p:spTree>
    <p:extLst>
      <p:ext uri="{BB962C8B-B14F-4D97-AF65-F5344CB8AC3E}">
        <p14:creationId xmlns:p14="http://schemas.microsoft.com/office/powerpoint/2010/main" val="189366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51C-D091-8403-125B-88F5D490D931}"/>
              </a:ext>
            </a:extLst>
          </p:cNvPr>
          <p:cNvSpPr>
            <a:spLocks noGrp="1"/>
          </p:cNvSpPr>
          <p:nvPr>
            <p:ph type="title"/>
          </p:nvPr>
        </p:nvSpPr>
        <p:spPr>
          <a:xfrm>
            <a:off x="838200" y="1280160"/>
            <a:ext cx="2213008" cy="426835"/>
          </a:xfrm>
        </p:spPr>
        <p:txBody>
          <a:bodyPr>
            <a:normAutofit fontScale="90000"/>
          </a:bodyPr>
          <a:lstStyle/>
          <a:p>
            <a:r>
              <a:rPr lang="en-IN" dirty="0"/>
              <a:t/>
            </a:r>
            <a:br>
              <a:rPr lang="en-IN" dirty="0"/>
            </a:br>
            <a:r>
              <a:rPr lang="en-IN" sz="4000" dirty="0">
                <a:solidFill>
                  <a:schemeClr val="accent5">
                    <a:lumMod val="60000"/>
                    <a:lumOff val="40000"/>
                  </a:schemeClr>
                </a:solidFill>
              </a:rPr>
              <a:t> </a:t>
            </a:r>
            <a:r>
              <a:rPr lang="en-IN" sz="4000" b="1" dirty="0">
                <a:solidFill>
                  <a:schemeClr val="accent5">
                    <a:lumMod val="60000"/>
                    <a:lumOff val="40000"/>
                  </a:schemeClr>
                </a:solidFill>
              </a:rPr>
              <a:t>What can cause death?</a:t>
            </a:r>
          </a:p>
        </p:txBody>
      </p:sp>
      <p:sp>
        <p:nvSpPr>
          <p:cNvPr id="3" name="Content Placeholder 2">
            <a:extLst>
              <a:ext uri="{FF2B5EF4-FFF2-40B4-BE49-F238E27FC236}">
                <a16:creationId xmlns:a16="http://schemas.microsoft.com/office/drawing/2014/main" id="{6388E15E-70FA-940B-EE81-606C03CF6FF8}"/>
              </a:ext>
            </a:extLst>
          </p:cNvPr>
          <p:cNvSpPr>
            <a:spLocks noGrp="1"/>
          </p:cNvSpPr>
          <p:nvPr>
            <p:ph idx="1"/>
          </p:nvPr>
        </p:nvSpPr>
        <p:spPr>
          <a:xfrm>
            <a:off x="3898144" y="648816"/>
            <a:ext cx="7315200" cy="5120640"/>
          </a:xfrm>
        </p:spPr>
        <p:txBody>
          <a:bodyPr>
            <a:normAutofit/>
          </a:bodyPr>
          <a:lstStyle/>
          <a:p>
            <a:pPr marL="0" indent="0">
              <a:buNone/>
            </a:pPr>
            <a:endParaRPr lang="en-IN" sz="1800" b="1" dirty="0" smtClean="0">
              <a:solidFill>
                <a:srgbClr val="000000"/>
              </a:solidFill>
              <a:latin typeface="inherit"/>
              <a:ea typeface="Calibri" panose="020F0502020204030204" pitchFamily="34" charset="0"/>
              <a:cs typeface="Arial" panose="020B0604020202020204" pitchFamily="34" charset="0"/>
            </a:endParaRPr>
          </a:p>
          <a:p>
            <a:pPr marL="0" indent="0">
              <a:buNone/>
            </a:pPr>
            <a:endParaRPr lang="en-IN" b="1" dirty="0">
              <a:solidFill>
                <a:srgbClr val="000000"/>
              </a:solidFill>
              <a:latin typeface="inherit"/>
              <a:ea typeface="Calibri" panose="020F0502020204030204" pitchFamily="34" charset="0"/>
              <a:cs typeface="Arial" panose="020B0604020202020204" pitchFamily="34" charset="0"/>
            </a:endParaRPr>
          </a:p>
          <a:p>
            <a:pPr marL="0" indent="0">
              <a:buNone/>
            </a:pPr>
            <a:r>
              <a:rPr lang="en-IN" sz="1800" b="1" dirty="0" smtClean="0">
                <a:solidFill>
                  <a:srgbClr val="000000"/>
                </a:solidFill>
                <a:latin typeface="inherit"/>
                <a:ea typeface="Calibri" panose="020F0502020204030204" pitchFamily="34" charset="0"/>
                <a:cs typeface="Arial" panose="020B0604020202020204" pitchFamily="34" charset="0"/>
              </a:rPr>
              <a:t>communicable </a:t>
            </a:r>
            <a:r>
              <a:rPr lang="en-IN" sz="1800" b="1" dirty="0">
                <a:solidFill>
                  <a:srgbClr val="000000"/>
                </a:solidFill>
                <a:latin typeface="inherit"/>
                <a:ea typeface="Calibri" panose="020F0502020204030204" pitchFamily="34" charset="0"/>
                <a:cs typeface="Arial" panose="020B0604020202020204" pitchFamily="34" charset="0"/>
              </a:rPr>
              <a:t>diseases </a:t>
            </a:r>
            <a:r>
              <a:rPr lang="en-IN" sz="1800" dirty="0">
                <a:solidFill>
                  <a:srgbClr val="000000"/>
                </a:solidFill>
                <a:latin typeface="inherit"/>
                <a:ea typeface="Calibri" panose="020F0502020204030204" pitchFamily="34" charset="0"/>
                <a:cs typeface="Arial" panose="020B0604020202020204" pitchFamily="34" charset="0"/>
              </a:rPr>
              <a:t>are: </a:t>
            </a:r>
            <a:r>
              <a:rPr lang="en-IN" sz="1800" dirty="0">
                <a:solidFill>
                  <a:srgbClr val="000000"/>
                </a:solidFill>
                <a:effectLst/>
                <a:latin typeface="inherit"/>
                <a:ea typeface="Times New Roman" panose="02020603050405020304" pitchFamily="18" charset="0"/>
                <a:cs typeface="Arial" panose="020B0604020202020204" pitchFamily="34" charset="0"/>
              </a:rPr>
              <a:t>Nutritional Deficiencies, Malaria, Maternal Disorders, HIV/AIDS, Drug use disorders, Tuberculosis.</a:t>
            </a:r>
          </a:p>
          <a:p>
            <a:pPr marL="0" indent="0">
              <a:buNone/>
            </a:pPr>
            <a:r>
              <a:rPr lang="en-IN" sz="1800" b="1" dirty="0">
                <a:solidFill>
                  <a:srgbClr val="000000"/>
                </a:solidFill>
                <a:latin typeface="inherit"/>
                <a:ea typeface="Calibri" panose="020F0502020204030204" pitchFamily="34" charset="0"/>
                <a:cs typeface="Arial" panose="020B0604020202020204" pitchFamily="34" charset="0"/>
              </a:rPr>
              <a:t>Non communicable </a:t>
            </a:r>
            <a:r>
              <a:rPr lang="en-IN" sz="1800" dirty="0">
                <a:solidFill>
                  <a:srgbClr val="000000"/>
                </a:solidFill>
                <a:latin typeface="inherit"/>
                <a:ea typeface="Calibri" panose="020F0502020204030204" pitchFamily="34" charset="0"/>
                <a:cs typeface="Arial" panose="020B0604020202020204" pitchFamily="34" charset="0"/>
              </a:rPr>
              <a:t>are: Meningitis, </a:t>
            </a:r>
            <a:r>
              <a:rPr lang="en-IN" sz="1800" dirty="0">
                <a:solidFill>
                  <a:srgbClr val="000000"/>
                </a:solidFill>
                <a:effectLst/>
                <a:latin typeface="inherit"/>
                <a:ea typeface="Times New Roman" panose="02020603050405020304" pitchFamily="18" charset="0"/>
                <a:cs typeface="Arial" panose="020B0604020202020204" pitchFamily="34" charset="0"/>
              </a:rPr>
              <a:t>Alzheimer's Disease and Other Dementias, Parkinson's Disease, Cardiovascular Diseases, Lower Respiratory Infections, Diabetes Mellitus, , Chronic Kidney Disease, Chronic Respiratory Diseases, Cirrhosis and Other Chronic Liver Diseases, Digestive Diseases, Acute Hepatitis.</a:t>
            </a:r>
          </a:p>
          <a:p>
            <a:pPr marL="0" indent="0">
              <a:buNone/>
            </a:pPr>
            <a:r>
              <a:rPr lang="en-IN" sz="1800" b="1" dirty="0">
                <a:solidFill>
                  <a:srgbClr val="000000"/>
                </a:solidFill>
                <a:latin typeface="inherit"/>
                <a:ea typeface="Calibri" panose="020F0502020204030204" pitchFamily="34" charset="0"/>
                <a:cs typeface="Arial" panose="020B0604020202020204" pitchFamily="34" charset="0"/>
              </a:rPr>
              <a:t>Injuries</a:t>
            </a:r>
            <a:r>
              <a:rPr lang="en-IN" sz="1800" dirty="0">
                <a:solidFill>
                  <a:srgbClr val="000000"/>
                </a:solidFill>
                <a:latin typeface="inherit"/>
                <a:ea typeface="Calibri" panose="020F0502020204030204" pitchFamily="34" charset="0"/>
                <a:cs typeface="Arial" panose="020B0604020202020204" pitchFamily="34" charset="0"/>
              </a:rPr>
              <a:t>- </a:t>
            </a:r>
            <a:r>
              <a:rPr lang="en-IN" sz="1800" dirty="0">
                <a:solidFill>
                  <a:srgbClr val="000000"/>
                </a:solidFill>
                <a:effectLst/>
                <a:latin typeface="inherit"/>
                <a:ea typeface="Times New Roman" panose="02020603050405020304" pitchFamily="18" charset="0"/>
                <a:cs typeface="Arial" panose="020B0604020202020204" pitchFamily="34" charset="0"/>
              </a:rPr>
              <a:t>Drowning, Interpersonal Violence, , Fire, Heat, and Hot Substances, Road Injuries, Poisonings, Conflict and Terrorism, Self-harm, Exposure to Forces of Nature, Environmental Heat and Cold Exposure, , Protein-Energy Malnutrition.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D4354E12-2223-B41B-3D52-0B92379A8DD6}"/>
              </a:ext>
            </a:extLst>
          </p:cNvPr>
          <p:cNvSpPr>
            <a:spLocks noChangeArrowheads="1"/>
          </p:cNvSpPr>
          <p:nvPr/>
        </p:nvSpPr>
        <p:spPr bwMode="auto">
          <a:xfrm>
            <a:off x="152400" y="2732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E6DE5EA-4769-1454-A888-E1FA289C4265}"/>
              </a:ext>
            </a:extLst>
          </p:cNvPr>
          <p:cNvSpPr>
            <a:spLocks noChangeArrowheads="1"/>
          </p:cNvSpPr>
          <p:nvPr/>
        </p:nvSpPr>
        <p:spPr bwMode="auto">
          <a:xfrm>
            <a:off x="304800" y="417984"/>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94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D5C7-7664-7D89-84B5-088E741B5A04}"/>
              </a:ext>
            </a:extLst>
          </p:cNvPr>
          <p:cNvSpPr>
            <a:spLocks noGrp="1"/>
          </p:cNvSpPr>
          <p:nvPr>
            <p:ph type="title"/>
          </p:nvPr>
        </p:nvSpPr>
        <p:spPr/>
        <p:txBody>
          <a:bodyPr>
            <a:normAutofit fontScale="90000"/>
          </a:bodyPr>
          <a:lstStyle/>
          <a:p>
            <a:r>
              <a:rPr lang="en-IN" dirty="0" err="1" smtClean="0"/>
              <a:t>Eda</a:t>
            </a:r>
            <a:r>
              <a:rPr lang="en-IN" dirty="0" smtClean="0"/>
              <a:t> steps</a:t>
            </a:r>
            <a:r>
              <a:rPr lang="en-IN" dirty="0"/>
              <a:t/>
            </a:r>
            <a:br>
              <a:rPr lang="en-IN" dirty="0"/>
            </a:br>
            <a:endParaRPr lang="en-IN" dirty="0"/>
          </a:p>
        </p:txBody>
      </p:sp>
      <p:sp>
        <p:nvSpPr>
          <p:cNvPr id="3" name="Content Placeholder 2">
            <a:extLst>
              <a:ext uri="{FF2B5EF4-FFF2-40B4-BE49-F238E27FC236}">
                <a16:creationId xmlns:a16="http://schemas.microsoft.com/office/drawing/2014/main" id="{6CD32A2D-1017-412F-CEEC-FFC8033F3A2C}"/>
              </a:ext>
            </a:extLst>
          </p:cNvPr>
          <p:cNvSpPr>
            <a:spLocks noGrp="1"/>
          </p:cNvSpPr>
          <p:nvPr>
            <p:ph idx="1"/>
          </p:nvPr>
        </p:nvSpPr>
        <p:spPr/>
        <p:txBody>
          <a:bodyPr/>
          <a:lstStyle/>
          <a:p>
            <a:pPr marL="514350" indent="-514350">
              <a:buAutoNum type="arabicPeriod"/>
            </a:pPr>
            <a:r>
              <a:rPr lang="en-IN" dirty="0" smtClean="0"/>
              <a:t>Load the libraries</a:t>
            </a:r>
            <a:endParaRPr lang="en-IN" dirty="0"/>
          </a:p>
          <a:p>
            <a:pPr marL="514350" indent="-514350">
              <a:buAutoNum type="arabicPeriod"/>
            </a:pPr>
            <a:r>
              <a:rPr lang="en-IN" dirty="0" smtClean="0"/>
              <a:t>Drop </a:t>
            </a:r>
            <a:r>
              <a:rPr lang="en-IN" dirty="0"/>
              <a:t>the unnecessary column like code</a:t>
            </a:r>
          </a:p>
          <a:p>
            <a:pPr marL="514350" indent="-514350">
              <a:buAutoNum type="arabicPeriod"/>
            </a:pPr>
            <a:r>
              <a:rPr lang="en-IN" dirty="0"/>
              <a:t>Check the null values if present then remove it</a:t>
            </a:r>
          </a:p>
          <a:p>
            <a:pPr marL="514350" indent="-514350">
              <a:buAutoNum type="arabicPeriod"/>
            </a:pPr>
            <a:r>
              <a:rPr lang="en-IN" dirty="0"/>
              <a:t>Check null values through heatmap</a:t>
            </a:r>
          </a:p>
          <a:p>
            <a:pPr marL="514350" indent="-514350">
              <a:buAutoNum type="arabicPeriod"/>
            </a:pPr>
            <a:r>
              <a:rPr lang="en-IN" dirty="0"/>
              <a:t>Do the univariate analysis (</a:t>
            </a:r>
            <a:r>
              <a:rPr lang="en-IN" dirty="0" err="1"/>
              <a:t>kdeplot,distplot,histogram</a:t>
            </a:r>
            <a:r>
              <a:rPr lang="en-IN" dirty="0" smtClean="0"/>
              <a:t>)</a:t>
            </a:r>
          </a:p>
          <a:p>
            <a:pPr marL="514350" indent="-514350">
              <a:buAutoNum type="arabicPeriod"/>
            </a:pPr>
            <a:r>
              <a:rPr lang="en-IN" dirty="0" smtClean="0"/>
              <a:t>Check skewness and if it is present remove through log or </a:t>
            </a:r>
            <a:r>
              <a:rPr lang="en-IN" dirty="0" err="1" smtClean="0"/>
              <a:t>sqrt</a:t>
            </a:r>
            <a:endParaRPr lang="en-IN" dirty="0"/>
          </a:p>
          <a:p>
            <a:pPr marL="0" indent="0">
              <a:buNone/>
            </a:pPr>
            <a:endParaRPr lang="en-IN" dirty="0"/>
          </a:p>
          <a:p>
            <a:pPr marL="514350" indent="-514350">
              <a:buAutoNum type="arabicPeriod"/>
            </a:pPr>
            <a:endParaRPr lang="en-IN" dirty="0"/>
          </a:p>
        </p:txBody>
      </p:sp>
    </p:spTree>
    <p:extLst>
      <p:ext uri="{BB962C8B-B14F-4D97-AF65-F5344CB8AC3E}">
        <p14:creationId xmlns:p14="http://schemas.microsoft.com/office/powerpoint/2010/main" val="37098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FA6C-4979-BE57-E661-FDB7B1DA74D4}"/>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B94FCC12-0B0B-1B8D-B25A-7A9A96672502}"/>
              </a:ext>
            </a:extLst>
          </p:cNvPr>
          <p:cNvSpPr>
            <a:spLocks noGrp="1"/>
          </p:cNvSpPr>
          <p:nvPr>
            <p:ph idx="1"/>
          </p:nvPr>
        </p:nvSpPr>
        <p:spPr/>
        <p:txBody>
          <a:bodyPr>
            <a:normAutofit fontScale="92500" lnSpcReduction="20000"/>
          </a:bodyPr>
          <a:lstStyle/>
          <a:p>
            <a:r>
              <a:rPr lang="en-IN" dirty="0"/>
              <a:t>7. check the correlation</a:t>
            </a:r>
          </a:p>
          <a:p>
            <a:r>
              <a:rPr lang="en-IN" dirty="0"/>
              <a:t>8. Split the data into continuous and categorical data</a:t>
            </a:r>
          </a:p>
          <a:p>
            <a:r>
              <a:rPr lang="en-IN" dirty="0"/>
              <a:t>9. continuous means data that has integer values and categorical means which have object </a:t>
            </a:r>
          </a:p>
          <a:p>
            <a:r>
              <a:rPr lang="en-IN" dirty="0"/>
              <a:t>10. check the information and statistical summary of both </a:t>
            </a:r>
          </a:p>
          <a:p>
            <a:r>
              <a:rPr lang="en-IN" dirty="0"/>
              <a:t>11. if mean &gt;median, data is right skewed, std is more than 3 , then data is widespread, and if there is huge difference between 75% and max then, outliers are present.</a:t>
            </a:r>
          </a:p>
          <a:p>
            <a:r>
              <a:rPr lang="en-IN" dirty="0"/>
              <a:t>12.check the unique </a:t>
            </a:r>
            <a:r>
              <a:rPr lang="en-IN" dirty="0" smtClean="0"/>
              <a:t>values, also, check outliers using boxplot visualisation or </a:t>
            </a:r>
            <a:r>
              <a:rPr lang="en-IN" dirty="0" err="1" smtClean="0"/>
              <a:t>zscore</a:t>
            </a:r>
            <a:r>
              <a:rPr lang="en-IN" dirty="0" smtClean="0"/>
              <a:t>. If data loss is less than 10% , it is acceptable</a:t>
            </a:r>
          </a:p>
          <a:p>
            <a:r>
              <a:rPr lang="en-IN" dirty="0" smtClean="0"/>
              <a:t>Do the label encoding if needed</a:t>
            </a:r>
            <a:endParaRPr lang="en-IN" dirty="0"/>
          </a:p>
          <a:p>
            <a:pPr marL="0" indent="0">
              <a:buNone/>
            </a:pPr>
            <a:endParaRPr lang="en-IN" dirty="0"/>
          </a:p>
        </p:txBody>
      </p:sp>
    </p:spTree>
    <p:extLst>
      <p:ext uri="{BB962C8B-B14F-4D97-AF65-F5344CB8AC3E}">
        <p14:creationId xmlns:p14="http://schemas.microsoft.com/office/powerpoint/2010/main" val="22668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BD44-FF0C-DEEE-8015-8BFBC709B7AD}"/>
              </a:ext>
            </a:extLst>
          </p:cNvPr>
          <p:cNvSpPr>
            <a:spLocks noGrp="1"/>
          </p:cNvSpPr>
          <p:nvPr>
            <p:ph type="title"/>
          </p:nvPr>
        </p:nvSpPr>
        <p:spPr>
          <a:xfrm>
            <a:off x="1219200" y="1175891"/>
            <a:ext cx="8761413" cy="706964"/>
          </a:xfrm>
        </p:spPr>
        <p:txBody>
          <a:bodyPr/>
          <a:lstStyle/>
          <a:p>
            <a:r>
              <a:rPr lang="en-IN" dirty="0"/>
              <a:t>continued</a:t>
            </a:r>
          </a:p>
        </p:txBody>
      </p:sp>
      <p:sp>
        <p:nvSpPr>
          <p:cNvPr id="3" name="Content Placeholder 2">
            <a:extLst>
              <a:ext uri="{FF2B5EF4-FFF2-40B4-BE49-F238E27FC236}">
                <a16:creationId xmlns:a16="http://schemas.microsoft.com/office/drawing/2014/main" id="{BD425D08-B058-BFE6-7D8E-4F3AC58446B5}"/>
              </a:ext>
            </a:extLst>
          </p:cNvPr>
          <p:cNvSpPr>
            <a:spLocks noGrp="1"/>
          </p:cNvSpPr>
          <p:nvPr>
            <p:ph idx="1"/>
          </p:nvPr>
        </p:nvSpPr>
        <p:spPr/>
        <p:txBody>
          <a:bodyPr>
            <a:normAutofit fontScale="25000" lnSpcReduction="20000"/>
          </a:bodyPr>
          <a:lstStyle/>
          <a:p>
            <a:pPr marL="0" indent="0">
              <a:buNone/>
            </a:pPr>
            <a:r>
              <a:rPr lang="en-IN" sz="8000" dirty="0" smtClean="0"/>
              <a:t>14. creating </a:t>
            </a:r>
            <a:r>
              <a:rPr lang="en-IN" sz="8000" dirty="0"/>
              <a:t>a new column which will tell us no of deaths </a:t>
            </a:r>
            <a:r>
              <a:rPr lang="en-IN" sz="8000" dirty="0" smtClean="0"/>
              <a:t>occurred.</a:t>
            </a:r>
          </a:p>
          <a:p>
            <a:pPr marL="0" indent="0">
              <a:buNone/>
            </a:pPr>
            <a:r>
              <a:rPr lang="en-IN" sz="8000" dirty="0" smtClean="0"/>
              <a:t>15. bivariate analysis using count plot, scatterplot- </a:t>
            </a:r>
            <a:endParaRPr lang="en-IN" sz="8000" dirty="0"/>
          </a:p>
          <a:p>
            <a:pPr marL="514350" indent="-514350">
              <a:buAutoNum type="alphaLcParenR"/>
            </a:pPr>
            <a:r>
              <a:rPr lang="en-IN" sz="8000" dirty="0"/>
              <a:t>top 5 countries having death due to every disease, and observation </a:t>
            </a:r>
            <a:r>
              <a:rPr lang="en-IN" sz="8000" dirty="0" smtClean="0"/>
              <a:t>is </a:t>
            </a:r>
            <a:r>
              <a:rPr lang="en-IN" sz="8000" dirty="0"/>
              <a:t>I</a:t>
            </a:r>
            <a:r>
              <a:rPr lang="en-IN" sz="8000" dirty="0" smtClean="0"/>
              <a:t>ndia and china are at the top.</a:t>
            </a:r>
            <a:endParaRPr lang="en-IN" sz="8000" dirty="0"/>
          </a:p>
          <a:p>
            <a:pPr marL="514350" indent="-514350">
              <a:buAutoNum type="alphaLcParenR"/>
            </a:pPr>
            <a:r>
              <a:rPr lang="en-IN" sz="8000" dirty="0"/>
              <a:t>Checking no. of deaths happened in which year the most – some countries have most of the deaths occurred in nearby 2020 </a:t>
            </a:r>
          </a:p>
          <a:p>
            <a:pPr marL="0" indent="0">
              <a:buNone/>
            </a:pPr>
            <a:endParaRPr lang="en-IN" sz="33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5</a:t>
            </a:r>
          </a:p>
          <a:p>
            <a:endParaRPr lang="en-IN" dirty="0"/>
          </a:p>
        </p:txBody>
      </p:sp>
    </p:spTree>
    <p:extLst>
      <p:ext uri="{BB962C8B-B14F-4D97-AF65-F5344CB8AC3E}">
        <p14:creationId xmlns:p14="http://schemas.microsoft.com/office/powerpoint/2010/main" val="246347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514</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 Unicode MS</vt:lpstr>
      <vt:lpstr>Arial</vt:lpstr>
      <vt:lpstr>Calibri</vt:lpstr>
      <vt:lpstr>Century Gothic</vt:lpstr>
      <vt:lpstr>inherit</vt:lpstr>
      <vt:lpstr>Times New Roman</vt:lpstr>
      <vt:lpstr>Wingdings 3</vt:lpstr>
      <vt:lpstr>Ion Boardroom</vt:lpstr>
      <vt:lpstr>       Cause of death </vt:lpstr>
      <vt:lpstr>What is death? </vt:lpstr>
      <vt:lpstr>Cause of death-</vt:lpstr>
      <vt:lpstr>  What can cause death?</vt:lpstr>
      <vt:lpstr>Eda steps </vt:lpstr>
      <vt:lpstr>Continued-</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Mayank Singh</dc:creator>
  <cp:lastModifiedBy>MAYANK</cp:lastModifiedBy>
  <cp:revision>4</cp:revision>
  <dcterms:created xsi:type="dcterms:W3CDTF">2023-02-09T16:36:15Z</dcterms:created>
  <dcterms:modified xsi:type="dcterms:W3CDTF">2023-02-09T17:59:48Z</dcterms:modified>
</cp:coreProperties>
</file>