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visha Arora" initials="KA" lastIdx="1" clrIdx="0">
    <p:extLst>
      <p:ext uri="{19B8F6BF-5375-455C-9EA6-DF929625EA0E}">
        <p15:presenceInfo xmlns:p15="http://schemas.microsoft.com/office/powerpoint/2012/main" userId="749298902d9f67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AC8E8BF-4CB7-4D69-AFE0-B6CD2AA5C96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45B7CAC-B3AA-41C0-993E-B60E043D3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97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E8BF-4CB7-4D69-AFE0-B6CD2AA5C96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7CAC-B3AA-41C0-993E-B60E043D3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14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E8BF-4CB7-4D69-AFE0-B6CD2AA5C96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7CAC-B3AA-41C0-993E-B60E043D3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824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E8BF-4CB7-4D69-AFE0-B6CD2AA5C96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7CAC-B3AA-41C0-993E-B60E043D3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887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E8BF-4CB7-4D69-AFE0-B6CD2AA5C96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7CAC-B3AA-41C0-993E-B60E043D3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910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E8BF-4CB7-4D69-AFE0-B6CD2AA5C96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7CAC-B3AA-41C0-993E-B60E043D3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786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E8BF-4CB7-4D69-AFE0-B6CD2AA5C96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7CAC-B3AA-41C0-993E-B60E043D3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113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AC8E8BF-4CB7-4D69-AFE0-B6CD2AA5C96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7CAC-B3AA-41C0-993E-B60E043D3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251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AC8E8BF-4CB7-4D69-AFE0-B6CD2AA5C96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7CAC-B3AA-41C0-993E-B60E043D3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16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E8BF-4CB7-4D69-AFE0-B6CD2AA5C96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7CAC-B3AA-41C0-993E-B60E043D3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3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E8BF-4CB7-4D69-AFE0-B6CD2AA5C96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7CAC-B3AA-41C0-993E-B60E043D3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97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E8BF-4CB7-4D69-AFE0-B6CD2AA5C96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7CAC-B3AA-41C0-993E-B60E043D3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49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E8BF-4CB7-4D69-AFE0-B6CD2AA5C96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7CAC-B3AA-41C0-993E-B60E043D3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26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E8BF-4CB7-4D69-AFE0-B6CD2AA5C96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7CAC-B3AA-41C0-993E-B60E043D3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52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E8BF-4CB7-4D69-AFE0-B6CD2AA5C96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7CAC-B3AA-41C0-993E-B60E043D3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46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E8BF-4CB7-4D69-AFE0-B6CD2AA5C96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7CAC-B3AA-41C0-993E-B60E043D3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85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E8BF-4CB7-4D69-AFE0-B6CD2AA5C96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7CAC-B3AA-41C0-993E-B60E043D3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3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AC8E8BF-4CB7-4D69-AFE0-B6CD2AA5C96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45B7CAC-B3AA-41C0-993E-B60E043D3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79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34C3-4D1C-450E-CA06-6D04E3D155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/>
              <a:t>Customer Retention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01E18-2170-A537-EF04-D7E06E8EB0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                                                                             </a:t>
            </a:r>
          </a:p>
          <a:p>
            <a:endParaRPr lang="en-IN" dirty="0"/>
          </a:p>
          <a:p>
            <a:r>
              <a:rPr lang="en-IN" dirty="0"/>
              <a:t>                                                                                                 </a:t>
            </a:r>
            <a:r>
              <a:rPr lang="en-IN" b="1" i="1" dirty="0"/>
              <a:t>By</a:t>
            </a:r>
            <a:r>
              <a:rPr lang="en-IN" b="1" i="1"/>
              <a:t>: </a:t>
            </a:r>
            <a:r>
              <a:rPr lang="en-IN" b="1" i="1" smtClean="0"/>
              <a:t>Mayank Singh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3612275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C752-DB7A-2700-CAA1-40CD1458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they do shopping?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726B072-7A02-B83D-2322-B4164DF9B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308" y="2603500"/>
            <a:ext cx="6049697" cy="3416300"/>
          </a:xfrm>
        </p:spPr>
      </p:pic>
    </p:spTree>
    <p:extLst>
      <p:ext uri="{BB962C8B-B14F-4D97-AF65-F5344CB8AC3E}">
        <p14:creationId xmlns:p14="http://schemas.microsoft.com/office/powerpoint/2010/main" val="3505692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CCAF-82D2-5FB3-BE2F-B758F46B6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How customer reached to online website?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B88F10-0DC6-C2E4-CE19-063693ECD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446" y="2318754"/>
            <a:ext cx="6871681" cy="3365079"/>
          </a:xfrm>
        </p:spPr>
      </p:pic>
    </p:spTree>
    <p:extLst>
      <p:ext uri="{BB962C8B-B14F-4D97-AF65-F5344CB8AC3E}">
        <p14:creationId xmlns:p14="http://schemas.microsoft.com/office/powerpoint/2010/main" val="2705069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E691-EF5B-58B7-8FF8-04094D32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776288"/>
          </a:xfrm>
        </p:spPr>
        <p:txBody>
          <a:bodyPr>
            <a:normAutofit fontScale="90000"/>
          </a:bodyPr>
          <a:lstStyle/>
          <a:p>
            <a:r>
              <a:rPr lang="en-IN" dirty="0"/>
              <a:t>Customer habits like time they spend and abandon the cart.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6A9363-88EE-2E0C-A100-FCC028236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4" y="2252354"/>
            <a:ext cx="7132320" cy="32861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9C4983-BAF4-912D-0AF5-E43A5109E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90" y="2168272"/>
            <a:ext cx="6176210" cy="328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24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4FF8-A2B5-A2B3-C2F5-E3ECFCBA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/>
          <a:lstStyle/>
          <a:p>
            <a:r>
              <a:rPr lang="en-IN" dirty="0"/>
              <a:t>About Website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3E2763-3EFC-646D-5701-A8EDDF78A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17" y="1975897"/>
            <a:ext cx="4851133" cy="40507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3EF6E7-AE49-A36F-66DC-6ACC3123E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03603"/>
            <a:ext cx="5560194" cy="40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24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CD2AC-C95D-6665-E04B-1409394A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D41678-7D6C-C973-5405-8B151230C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753"/>
            <a:ext cx="4514248" cy="28052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E8AEE8-D3D9-9D1B-FDE5-B73BF86AB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23753"/>
            <a:ext cx="5371078" cy="2682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73EB5A-19FD-3CEC-883F-36138DF11F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88" y="4127778"/>
            <a:ext cx="4703727" cy="25136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B00DC2-DFD8-BB7D-EF8C-BFF5B27CBB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426" y="3564701"/>
            <a:ext cx="5278033" cy="300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35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0859-F527-CD32-95D7-553470F6C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829" y="769386"/>
            <a:ext cx="10515600" cy="1325563"/>
          </a:xfrm>
        </p:spPr>
        <p:txBody>
          <a:bodyPr/>
          <a:lstStyle/>
          <a:p>
            <a:r>
              <a:rPr lang="en-IN" dirty="0"/>
              <a:t>Hedonic values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7D289D3-3475-D278-2766-B0AB02C1B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81" y="2018391"/>
            <a:ext cx="4019474" cy="247182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E87568-ACEA-EFE8-8A2E-EA860DF5B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645" y="769386"/>
            <a:ext cx="4190784" cy="28352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E8FFCC-B076-9612-ED50-61647F0EB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991" y="3905925"/>
            <a:ext cx="4393039" cy="28538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AFD319-F1EA-72F4-2194-D3911C8921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98" y="4615962"/>
            <a:ext cx="4618153" cy="206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25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712F-1FD0-AAFC-F82A-B56ABEE3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company is preferred the most?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7035A2-1693-22C6-AD39-54323D8D1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23" y="1847724"/>
            <a:ext cx="3271293" cy="253470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33E853-51F4-008B-F44B-0EBCE5A497D4}"/>
              </a:ext>
            </a:extLst>
          </p:cNvPr>
          <p:cNvSpPr/>
          <p:nvPr/>
        </p:nvSpPr>
        <p:spPr>
          <a:xfrm>
            <a:off x="1713296" y="4360245"/>
            <a:ext cx="1751798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Easy to use website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882245-DD75-4584-B53E-053ABC775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369" y="2042249"/>
            <a:ext cx="3718683" cy="19361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62C9548-1189-C175-D6F2-BAB9325BB556}"/>
              </a:ext>
            </a:extLst>
          </p:cNvPr>
          <p:cNvSpPr/>
          <p:nvPr/>
        </p:nvSpPr>
        <p:spPr>
          <a:xfrm>
            <a:off x="7703056" y="4033019"/>
            <a:ext cx="3440154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 appealing web-page layout choices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8B4FC8-3ABD-7173-379C-5B5D77E7D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24" y="4592931"/>
            <a:ext cx="4340995" cy="219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94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26EC-B0C0-974A-FFBE-E1C5F8801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Which company has high product availability?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9EF489-C4DC-54D8-E4D7-1AAC9BC0C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64" y="1284728"/>
            <a:ext cx="4232634" cy="2459500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727F53-12D2-81E3-54F0-BEB53E56F01D}"/>
              </a:ext>
            </a:extLst>
          </p:cNvPr>
          <p:cNvSpPr/>
          <p:nvPr/>
        </p:nvSpPr>
        <p:spPr>
          <a:xfrm>
            <a:off x="939481" y="3705727"/>
            <a:ext cx="3184111" cy="17325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Wild Variety of Product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B94445-8FEE-DC1F-AE32-ED85A9A4D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347" y="1489920"/>
            <a:ext cx="3796289" cy="27163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7E69471-7C07-73B3-7582-4C2617BF4322}"/>
              </a:ext>
            </a:extLst>
          </p:cNvPr>
          <p:cNvSpPr/>
          <p:nvPr/>
        </p:nvSpPr>
        <p:spPr>
          <a:xfrm>
            <a:off x="7928371" y="4307306"/>
            <a:ext cx="4206240" cy="7507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Complete, relevant description information of products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0F211D-8386-779D-64D6-749039AB3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8" y="3878982"/>
            <a:ext cx="4232635" cy="23581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3E53AF3-2408-315F-61FC-32D4284CF728}"/>
              </a:ext>
            </a:extLst>
          </p:cNvPr>
          <p:cNvSpPr/>
          <p:nvPr/>
        </p:nvSpPr>
        <p:spPr>
          <a:xfrm>
            <a:off x="3597071" y="6371926"/>
            <a:ext cx="3613408" cy="2887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several payment options</a:t>
            </a:r>
          </a:p>
        </p:txBody>
      </p:sp>
    </p:spTree>
    <p:extLst>
      <p:ext uri="{BB962C8B-B14F-4D97-AF65-F5344CB8AC3E}">
        <p14:creationId xmlns:p14="http://schemas.microsoft.com/office/powerpoint/2010/main" val="3061920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0A32-917B-8CAA-E157-7DD3B724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performance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B33A43-7FE6-632D-31D3-B10153A36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60" y="1768397"/>
            <a:ext cx="4330565" cy="2536502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E21207E-73B3-C94B-1DB9-169D02DD90F1}"/>
              </a:ext>
            </a:extLst>
          </p:cNvPr>
          <p:cNvSpPr/>
          <p:nvPr/>
        </p:nvSpPr>
        <p:spPr>
          <a:xfrm>
            <a:off x="1113306" y="4122019"/>
            <a:ext cx="3262964" cy="36576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Longer page loading time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2B2E8C-A53D-B4F1-D101-8DB61CF5C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688" y="2076036"/>
            <a:ext cx="5496026" cy="275788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83B91BE-E055-5A21-720A-987CD3AEA800}"/>
              </a:ext>
            </a:extLst>
          </p:cNvPr>
          <p:cNvSpPr/>
          <p:nvPr/>
        </p:nvSpPr>
        <p:spPr>
          <a:xfrm>
            <a:off x="7051431" y="4917211"/>
            <a:ext cx="3695175" cy="3657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Reliability of the website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3DFE92-D858-12E9-72F3-4D868E2A7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8" y="4567186"/>
            <a:ext cx="4346854" cy="20453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9A6ED03-69F8-F03B-FBA1-92F47201C32D}"/>
              </a:ext>
            </a:extLst>
          </p:cNvPr>
          <p:cNvSpPr/>
          <p:nvPr/>
        </p:nvSpPr>
        <p:spPr>
          <a:xfrm>
            <a:off x="4670442" y="5998754"/>
            <a:ext cx="2912383" cy="3764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Frequent </a:t>
            </a:r>
            <a:r>
              <a:rPr lang="fr-FR" sz="1400" dirty="0" smtClean="0"/>
              <a:t>disruption </a:t>
            </a:r>
            <a:r>
              <a:rPr lang="fr-FR" sz="1400" dirty="0"/>
              <a:t>on page change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561077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CFD9-FD08-87D0-441B-39F32851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Privacy of customer.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D30F22-8CB4-B0EC-F787-DC078F7F7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5791"/>
            <a:ext cx="4338512" cy="301470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85973E-9D9B-9DC1-837C-D7E4F936B135}"/>
              </a:ext>
            </a:extLst>
          </p:cNvPr>
          <p:cNvSpPr/>
          <p:nvPr/>
        </p:nvSpPr>
        <p:spPr>
          <a:xfrm>
            <a:off x="972761" y="5100496"/>
            <a:ext cx="3108312" cy="5301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 of customer financial information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67FD6D-31A9-D8F0-3FC9-AF89AB0D8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946" y="920171"/>
            <a:ext cx="4162049" cy="275788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AED1F81-679F-B6ED-937C-C13FB8AC9D34}"/>
              </a:ext>
            </a:extLst>
          </p:cNvPr>
          <p:cNvSpPr/>
          <p:nvPr/>
        </p:nvSpPr>
        <p:spPr>
          <a:xfrm>
            <a:off x="7744265" y="3731552"/>
            <a:ext cx="3286149" cy="42351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Privacy of customer </a:t>
            </a:r>
            <a:r>
              <a:rPr lang="en-IN" sz="1400" dirty="0" smtClean="0"/>
              <a:t>information</a:t>
            </a:r>
            <a:endParaRPr lang="en-IN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43C4AD-0A0A-2F7F-F4C9-198D3A6A2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82" y="4258724"/>
            <a:ext cx="3429077" cy="202408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3573588-7D1E-A3E1-B8B8-F5F287E7A88D}"/>
              </a:ext>
            </a:extLst>
          </p:cNvPr>
          <p:cNvSpPr/>
          <p:nvPr/>
        </p:nvSpPr>
        <p:spPr>
          <a:xfrm>
            <a:off x="5432353" y="6386472"/>
            <a:ext cx="2974206" cy="3086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Trustworthiness</a:t>
            </a:r>
          </a:p>
        </p:txBody>
      </p:sp>
    </p:spTree>
    <p:extLst>
      <p:ext uri="{BB962C8B-B14F-4D97-AF65-F5344CB8AC3E}">
        <p14:creationId xmlns:p14="http://schemas.microsoft.com/office/powerpoint/2010/main" val="311397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E6A2B-7859-4FE4-C37D-99FC7DF2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</a:t>
            </a:r>
            <a:r>
              <a:rPr lang="en-IN" b="1" dirty="0"/>
              <a:t>Customer Retention?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6480E-B68F-6E18-7AF6-ED5B01E87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/>
              <a:t>Customer Retention means retaining first-time customers and preventing them from switching to a rival is known as customer retention. It shows how loyal customers are to a product or service as well as its quality.</a:t>
            </a:r>
          </a:p>
          <a:p>
            <a:r>
              <a:rPr lang="en-US" sz="2400" dirty="0"/>
              <a:t>Existing clients are the primary focus of customer retention. </a:t>
            </a:r>
          </a:p>
          <a:p>
            <a:r>
              <a:rPr lang="en-US" sz="2400" dirty="0"/>
              <a:t>Through superior customer service, product value, and a distinct advantage over similar products or services, the objective is to build customer loyalty and increase repeat purchases.</a:t>
            </a:r>
          </a:p>
          <a:p>
            <a:r>
              <a:rPr lang="en-US" sz="2400" dirty="0"/>
              <a:t>Retaining your customers is essential for generating repeat business and ongoing value.</a:t>
            </a:r>
          </a:p>
          <a:p>
            <a:r>
              <a:rPr lang="en-US" sz="2400" dirty="0"/>
              <a:t>Understanding your customers' satisfaction and loyalty are two of the most crucial aspects of improving customer retention.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26377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ADC7B-F315-0C54-AE19-3843B564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during sales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690F0-CBC2-DC66-36E9-E53055680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5523"/>
            <a:ext cx="3205213" cy="16562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D25B9F-A733-9006-F26D-4AD3198A7457}"/>
              </a:ext>
            </a:extLst>
          </p:cNvPr>
          <p:cNvSpPr/>
          <p:nvPr/>
        </p:nvSpPr>
        <p:spPr>
          <a:xfrm flipH="1">
            <a:off x="1292190" y="3551723"/>
            <a:ext cx="2586789" cy="5197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Longer time to get logged in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627DE9-6BA1-F279-50B9-BD3CD16C5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181" y="1973178"/>
            <a:ext cx="4277629" cy="200205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7A1759D-1869-545B-398D-CF0C0B817F01}"/>
              </a:ext>
            </a:extLst>
          </p:cNvPr>
          <p:cNvSpPr/>
          <p:nvPr/>
        </p:nvSpPr>
        <p:spPr>
          <a:xfrm>
            <a:off x="7180446" y="3821230"/>
            <a:ext cx="3628725" cy="3176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Late declaration of price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51DF25-A998-79B2-8A37-7D61C8445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697" y="4138864"/>
            <a:ext cx="4277629" cy="22669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0E4EC33-619C-875B-6507-B2A3060BB903}"/>
              </a:ext>
            </a:extLst>
          </p:cNvPr>
          <p:cNvSpPr/>
          <p:nvPr/>
        </p:nvSpPr>
        <p:spPr>
          <a:xfrm>
            <a:off x="3654469" y="6240847"/>
            <a:ext cx="3907857" cy="3651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Longer Delivery period</a:t>
            </a:r>
          </a:p>
        </p:txBody>
      </p:sp>
    </p:spTree>
    <p:extLst>
      <p:ext uri="{BB962C8B-B14F-4D97-AF65-F5344CB8AC3E}">
        <p14:creationId xmlns:p14="http://schemas.microsoft.com/office/powerpoint/2010/main" val="337568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671D-D886-4853-4F8F-CFA99F95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Which of the Indian online retailer would you recommend to a friend?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1C1A3C-23AA-4CD8-ACE1-0FF2CD3AC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820" y="2330939"/>
            <a:ext cx="4202995" cy="3416300"/>
          </a:xfrm>
        </p:spPr>
      </p:pic>
      <p:sp>
        <p:nvSpPr>
          <p:cNvPr id="3" name="Rectangle 2"/>
          <p:cNvSpPr/>
          <p:nvPr/>
        </p:nvSpPr>
        <p:spPr>
          <a:xfrm>
            <a:off x="4141177" y="5755708"/>
            <a:ext cx="3613638" cy="6418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Amazon is the most recommended one.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4926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87590-0A23-8E3F-F60B-75DD85E3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After </a:t>
            </a:r>
            <a:r>
              <a:rPr lang="en-IN" dirty="0" smtClean="0"/>
              <a:t>encoding</a:t>
            </a:r>
            <a:r>
              <a:rPr lang="en-IN" dirty="0"/>
              <a:t>, correlation defined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4880F-8348-CDF9-D0B8-678F6F3A0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Correlation means two variables are linearly related.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894EB-4228-8828-3859-042F28964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99" y="2614882"/>
            <a:ext cx="10178955" cy="403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1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A6D7-257C-6530-3E05-C0CE0A96F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             How to retain customers?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005A7-685D-A244-FE30-5D8E1DD49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8189"/>
            <a:ext cx="10515600" cy="3214838"/>
          </a:xfrm>
        </p:spPr>
        <p:txBody>
          <a:bodyPr/>
          <a:lstStyle/>
          <a:p>
            <a:r>
              <a:rPr lang="en-US" dirty="0"/>
              <a:t>Make sure the onboarding process is successful.</a:t>
            </a:r>
          </a:p>
          <a:p>
            <a:r>
              <a:rPr lang="en-US" dirty="0"/>
              <a:t>Provide individualized services to customers.</a:t>
            </a:r>
          </a:p>
          <a:p>
            <a:r>
              <a:rPr lang="en-US" dirty="0"/>
              <a:t>Establish trust with your clients.</a:t>
            </a:r>
          </a:p>
          <a:p>
            <a:r>
              <a:rPr lang="en-US" dirty="0"/>
              <a:t>Put in place a feedback loop for customers.</a:t>
            </a:r>
          </a:p>
          <a:p>
            <a:r>
              <a:rPr lang="en-US" dirty="0"/>
              <a:t>Create a calendar for communicating with customers.</a:t>
            </a:r>
          </a:p>
          <a:p>
            <a:r>
              <a:rPr lang="en-US" dirty="0"/>
              <a:t>Make customers the first priority.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87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C860-BF99-AB1D-805D-1CEBE31A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0771"/>
            <a:ext cx="10515600" cy="1491915"/>
          </a:xfrm>
        </p:spPr>
        <p:txBody>
          <a:bodyPr/>
          <a:lstStyle/>
          <a:p>
            <a:r>
              <a:rPr lang="en-IN" dirty="0"/>
              <a:t>         </a:t>
            </a:r>
            <a:r>
              <a:rPr lang="en-IN" b="1" dirty="0"/>
              <a:t>Benefits of customer retention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C0CF9-3A69-B754-7479-8278B7B59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1819"/>
            <a:ext cx="10515600" cy="3655144"/>
          </a:xfrm>
        </p:spPr>
        <p:txBody>
          <a:bodyPr/>
          <a:lstStyle/>
          <a:p>
            <a:r>
              <a:rPr lang="en-US" dirty="0"/>
              <a:t>Encourage long-term company expansion.</a:t>
            </a:r>
          </a:p>
          <a:p>
            <a:r>
              <a:rPr lang="en-US" dirty="0"/>
              <a:t>Make each sale worth more to each customer.</a:t>
            </a:r>
          </a:p>
          <a:p>
            <a:r>
              <a:rPr lang="en-US" dirty="0"/>
              <a:t>Increase referrals and customer loyalty while lowering your acquisition costs by better understanding your customers' motivations.</a:t>
            </a:r>
          </a:p>
          <a:p>
            <a:r>
              <a:rPr lang="en-IN" i="0" dirty="0">
                <a:solidFill>
                  <a:srgbClr val="00253B"/>
                </a:solidFill>
                <a:effectLst/>
                <a:latin typeface="Gilroy"/>
              </a:rPr>
              <a:t>Develop better products, faster.</a:t>
            </a:r>
          </a:p>
          <a:p>
            <a:r>
              <a:rPr lang="en-US" i="0" dirty="0">
                <a:solidFill>
                  <a:srgbClr val="00253B"/>
                </a:solidFill>
                <a:effectLst/>
                <a:latin typeface="Gilroy"/>
              </a:rPr>
              <a:t>Experiment safely with customers who are open to change.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2578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FF1F-E71F-8285-6400-E538EEC0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customer retention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C0782-2728-76DE-67EB-AEEE74054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278" y="1578543"/>
            <a:ext cx="10635916" cy="3917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56A7AF"/>
                </a:solidFill>
                <a:effectLst/>
                <a:latin typeface="Oracle Sans"/>
              </a:rPr>
              <a:t>                   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</a:p>
          <a:p>
            <a:pPr marL="0" indent="0">
              <a:buNone/>
            </a:pPr>
            <a:endParaRPr lang="en-US" b="0" i="0" dirty="0">
              <a:solidFill>
                <a:srgbClr val="4F585B"/>
              </a:solidFill>
              <a:effectLst/>
              <a:latin typeface="Oracle Sans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4F585B"/>
                </a:solidFill>
                <a:effectLst/>
                <a:latin typeface="Oracle Sans"/>
              </a:rPr>
              <a:t>(</a:t>
            </a:r>
            <a:r>
              <a:rPr lang="en-US" sz="3600" b="0" i="0" dirty="0">
                <a:solidFill>
                  <a:srgbClr val="4F585B"/>
                </a:solidFill>
                <a:effectLst/>
                <a:latin typeface="Oracle Sans"/>
              </a:rPr>
              <a:t>Total customers at end of period </a:t>
            </a:r>
            <a:r>
              <a:rPr lang="en-US" sz="3600" b="0" i="0" dirty="0">
                <a:solidFill>
                  <a:srgbClr val="56A7AF"/>
                </a:solidFill>
                <a:effectLst/>
                <a:latin typeface="Oracle Sans"/>
              </a:rPr>
              <a:t>–</a:t>
            </a:r>
            <a:r>
              <a:rPr lang="en-US" sz="3600" b="0" i="0" dirty="0">
                <a:solidFill>
                  <a:srgbClr val="4F585B"/>
                </a:solidFill>
                <a:effectLst/>
                <a:latin typeface="Oracle Sans"/>
              </a:rPr>
              <a:t> new customers           acquired) </a:t>
            </a:r>
            <a:r>
              <a:rPr lang="en-US" sz="3600" b="0" i="0" dirty="0">
                <a:solidFill>
                  <a:srgbClr val="56A7AF"/>
                </a:solidFill>
                <a:effectLst/>
                <a:latin typeface="Oracle Sans"/>
              </a:rPr>
              <a:t>/</a:t>
            </a:r>
            <a:r>
              <a:rPr lang="en-US" sz="3600" b="0" i="0" dirty="0">
                <a:solidFill>
                  <a:srgbClr val="4F585B"/>
                </a:solidFill>
                <a:effectLst/>
                <a:latin typeface="Oracle Sans"/>
              </a:rPr>
              <a:t> Customers at beginning of period </a:t>
            </a:r>
            <a:r>
              <a:rPr lang="en-US" sz="3600" dirty="0">
                <a:solidFill>
                  <a:srgbClr val="56A7AF"/>
                </a:solidFill>
                <a:latin typeface="Oracle Sans"/>
              </a:rPr>
              <a:t>*</a:t>
            </a:r>
            <a:r>
              <a:rPr lang="en-US" sz="3600" b="0" i="0" dirty="0">
                <a:solidFill>
                  <a:srgbClr val="4F585B"/>
                </a:solidFill>
                <a:effectLst/>
                <a:latin typeface="Oracle Sans"/>
              </a:rPr>
              <a:t> 100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14484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9D81-8C05-1D36-FDA9-84CAEB777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                       </a:t>
            </a:r>
            <a:r>
              <a:rPr lang="en-IN" b="1" dirty="0"/>
              <a:t>Data analysis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                </a:t>
            </a:r>
            <a:r>
              <a:rPr lang="en-IN" sz="2800" dirty="0"/>
              <a:t>females customers are more in comparison to men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41082D-BF40-AEC7-BCEE-FC5946A76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4025" y="1915427"/>
            <a:ext cx="9904395" cy="457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23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F459-3E0E-19B8-CE7D-BE10A9CB4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People aged 31-40 years are potential customers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28ACC8-3B84-3936-56E6-F1F4225B2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380" y="2603500"/>
            <a:ext cx="6183553" cy="3416300"/>
          </a:xfrm>
        </p:spPr>
      </p:pic>
    </p:spTree>
    <p:extLst>
      <p:ext uri="{BB962C8B-B14F-4D97-AF65-F5344CB8AC3E}">
        <p14:creationId xmlns:p14="http://schemas.microsoft.com/office/powerpoint/2010/main" val="3998735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B9C5-269C-1AE9-33CE-A0BDF81B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Delhi has the highest number of customers.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A16406-40AF-CD07-91D0-02789A934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735" y="2603500"/>
            <a:ext cx="6286842" cy="3416300"/>
          </a:xfrm>
        </p:spPr>
      </p:pic>
    </p:spTree>
    <p:extLst>
      <p:ext uri="{BB962C8B-B14F-4D97-AF65-F5344CB8AC3E}">
        <p14:creationId xmlns:p14="http://schemas.microsoft.com/office/powerpoint/2010/main" val="109416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45162-0A93-2896-0F34-CF5F1D9F0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People are shopping above 4 years and has made an online purchase less than 10 times.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407B73-5773-FE86-7685-C6D45E705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6249"/>
            <a:ext cx="4965079" cy="33650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C32267-39C9-8FF6-E44E-B420637D7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279" y="2155126"/>
            <a:ext cx="5962561" cy="336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47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973</TotalTime>
  <Words>406</Words>
  <Application>Microsoft Office PowerPoint</Application>
  <PresentationFormat>Widescreen</PresentationFormat>
  <Paragraphs>60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Century Gothic</vt:lpstr>
      <vt:lpstr>Gilroy</vt:lpstr>
      <vt:lpstr>Helvetica Neue</vt:lpstr>
      <vt:lpstr>Oracle Sans</vt:lpstr>
      <vt:lpstr>Wingdings 3</vt:lpstr>
      <vt:lpstr>Ion Boardroom</vt:lpstr>
      <vt:lpstr>Customer Retention </vt:lpstr>
      <vt:lpstr>                 Customer Retention?</vt:lpstr>
      <vt:lpstr>              How to retain customers?</vt:lpstr>
      <vt:lpstr>         Benefits of customer retention</vt:lpstr>
      <vt:lpstr>          customer retention rate</vt:lpstr>
      <vt:lpstr>                        Data analysis                 females customers are more in comparison to men</vt:lpstr>
      <vt:lpstr>People aged 31-40 years are potential customers</vt:lpstr>
      <vt:lpstr>Delhi has the highest number of customers.</vt:lpstr>
      <vt:lpstr>People are shopping above 4 years and has made an online purchase less than 10 times. </vt:lpstr>
      <vt:lpstr>How they do shopping?</vt:lpstr>
      <vt:lpstr>How customer reached to online website? </vt:lpstr>
      <vt:lpstr>Customer habits like time they spend and abandon the cart. </vt:lpstr>
      <vt:lpstr>About Website </vt:lpstr>
      <vt:lpstr>.</vt:lpstr>
      <vt:lpstr>Hedonic values </vt:lpstr>
      <vt:lpstr>Which company is preferred the most?</vt:lpstr>
      <vt:lpstr>Which company has high product availability?</vt:lpstr>
      <vt:lpstr>Technical performance</vt:lpstr>
      <vt:lpstr>Privacy of customer. </vt:lpstr>
      <vt:lpstr>Performance during sales</vt:lpstr>
      <vt:lpstr>Which of the Indian online retailer would you recommend to a friend? </vt:lpstr>
      <vt:lpstr>After encoding, correlation defined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</dc:title>
  <dc:creator>Kavisha Arora</dc:creator>
  <cp:lastModifiedBy>MAYANK</cp:lastModifiedBy>
  <cp:revision>3</cp:revision>
  <dcterms:created xsi:type="dcterms:W3CDTF">2023-01-11T21:24:36Z</dcterms:created>
  <dcterms:modified xsi:type="dcterms:W3CDTF">2023-01-12T17:20:20Z</dcterms:modified>
</cp:coreProperties>
</file>