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9"/>
  </p:notesMasterIdLst>
  <p:sldIdLst>
    <p:sldId id="256" r:id="rId2"/>
    <p:sldId id="259" r:id="rId3"/>
    <p:sldId id="257" r:id="rId4"/>
    <p:sldId id="258" r:id="rId5"/>
    <p:sldId id="286" r:id="rId6"/>
    <p:sldId id="287" r:id="rId7"/>
    <p:sldId id="288" r:id="rId8"/>
    <p:sldId id="264" r:id="rId9"/>
    <p:sldId id="262" r:id="rId10"/>
    <p:sldId id="289" r:id="rId11"/>
    <p:sldId id="263" r:id="rId12"/>
    <p:sldId id="265" r:id="rId13"/>
    <p:sldId id="293" r:id="rId14"/>
    <p:sldId id="290" r:id="rId15"/>
    <p:sldId id="291" r:id="rId16"/>
    <p:sldId id="292" r:id="rId17"/>
    <p:sldId id="281" r:id="rId18"/>
  </p:sldIdLst>
  <p:sldSz cx="9144000" cy="5143500" type="screen16x9"/>
  <p:notesSz cx="6858000" cy="9144000"/>
  <p:embeddedFontLst>
    <p:embeddedFont>
      <p:font typeface="Calibri" pitchFamily="34" charset="0"/>
      <p:regular r:id="rId20"/>
      <p:bold r:id="rId21"/>
      <p:italic r:id="rId22"/>
      <p:boldItalic r:id="rId23"/>
    </p:embeddedFont>
    <p:embeddedFont>
      <p:font typeface="Nunito Sans" charset="0"/>
      <p:regular r:id="rId24"/>
      <p:bold r:id="rId25"/>
      <p:italic r:id="rId26"/>
      <p:boldItalic r:id="rId27"/>
    </p:embeddedFont>
    <p:embeddedFont>
      <p:font typeface="Georgia"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7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3CC52F1-E2FB-4545-9009-06CA58637938}">
  <a:tblStyle styleId="{23CC52F1-E2FB-4545-9009-06CA58637938}"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7" autoAdjust="0"/>
    <p:restoredTop sz="94660"/>
  </p:normalViewPr>
  <p:slideViewPr>
    <p:cSldViewPr>
      <p:cViewPr>
        <p:scale>
          <a:sx n="90" d="100"/>
          <a:sy n="90" d="100"/>
        </p:scale>
        <p:origin x="-906"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571624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468925" y="2387250"/>
            <a:ext cx="3636600" cy="2259000"/>
          </a:xfrm>
          <a:prstGeom prst="rect">
            <a:avLst/>
          </a:prstGeom>
        </p:spPr>
        <p:txBody>
          <a:bodyPr lIns="91425" tIns="91425" rIns="91425" bIns="91425" anchor="t" anchorCtr="0"/>
          <a:lstStyle>
            <a:lvl1pPr lvl="0">
              <a:spcBef>
                <a:spcPts val="0"/>
              </a:spcBef>
              <a:buClr>
                <a:srgbClr val="F67031"/>
              </a:buClr>
              <a:buSzPct val="100000"/>
              <a:defRPr sz="3000" b="1">
                <a:solidFill>
                  <a:srgbClr val="F67031"/>
                </a:solidFill>
              </a:defRPr>
            </a:lvl1pPr>
            <a:lvl2pPr lvl="1">
              <a:spcBef>
                <a:spcPts val="0"/>
              </a:spcBef>
              <a:buClr>
                <a:srgbClr val="F67031"/>
              </a:buClr>
              <a:buSzPct val="100000"/>
              <a:defRPr sz="3000" b="1">
                <a:solidFill>
                  <a:srgbClr val="F67031"/>
                </a:solidFill>
              </a:defRPr>
            </a:lvl2pPr>
            <a:lvl3pPr lvl="2">
              <a:spcBef>
                <a:spcPts val="0"/>
              </a:spcBef>
              <a:buClr>
                <a:srgbClr val="F67031"/>
              </a:buClr>
              <a:buSzPct val="100000"/>
              <a:defRPr sz="3000" b="1">
                <a:solidFill>
                  <a:srgbClr val="F67031"/>
                </a:solidFill>
              </a:defRPr>
            </a:lvl3pPr>
            <a:lvl4pPr lvl="3">
              <a:spcBef>
                <a:spcPts val="0"/>
              </a:spcBef>
              <a:buClr>
                <a:srgbClr val="F67031"/>
              </a:buClr>
              <a:buSzPct val="100000"/>
              <a:defRPr sz="3000" b="1">
                <a:solidFill>
                  <a:srgbClr val="F67031"/>
                </a:solidFill>
              </a:defRPr>
            </a:lvl4pPr>
            <a:lvl5pPr lvl="4">
              <a:spcBef>
                <a:spcPts val="0"/>
              </a:spcBef>
              <a:buClr>
                <a:srgbClr val="F67031"/>
              </a:buClr>
              <a:buSzPct val="100000"/>
              <a:defRPr sz="3000" b="1">
                <a:solidFill>
                  <a:srgbClr val="F67031"/>
                </a:solidFill>
              </a:defRPr>
            </a:lvl5pPr>
            <a:lvl6pPr lvl="5">
              <a:spcBef>
                <a:spcPts val="0"/>
              </a:spcBef>
              <a:buClr>
                <a:srgbClr val="F67031"/>
              </a:buClr>
              <a:buSzPct val="100000"/>
              <a:defRPr sz="3000" b="1">
                <a:solidFill>
                  <a:srgbClr val="F67031"/>
                </a:solidFill>
              </a:defRPr>
            </a:lvl6pPr>
            <a:lvl7pPr lvl="6">
              <a:spcBef>
                <a:spcPts val="0"/>
              </a:spcBef>
              <a:buClr>
                <a:srgbClr val="F67031"/>
              </a:buClr>
              <a:buSzPct val="100000"/>
              <a:defRPr sz="3000" b="1">
                <a:solidFill>
                  <a:srgbClr val="F67031"/>
                </a:solidFill>
              </a:defRPr>
            </a:lvl7pPr>
            <a:lvl8pPr lvl="7">
              <a:spcBef>
                <a:spcPts val="0"/>
              </a:spcBef>
              <a:buClr>
                <a:srgbClr val="F67031"/>
              </a:buClr>
              <a:buSzPct val="100000"/>
              <a:defRPr sz="3000" b="1">
                <a:solidFill>
                  <a:srgbClr val="F67031"/>
                </a:solidFill>
              </a:defRPr>
            </a:lvl8pPr>
            <a:lvl9pPr lvl="8">
              <a:spcBef>
                <a:spcPts val="0"/>
              </a:spcBef>
              <a:buClr>
                <a:srgbClr val="F67031"/>
              </a:buClr>
              <a:buSzPct val="100000"/>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19"/>
        <p:cNvGrpSpPr/>
        <p:nvPr/>
      </p:nvGrpSpPr>
      <p:grpSpPr>
        <a:xfrm>
          <a:off x="0" y="0"/>
          <a:ext cx="0" cy="0"/>
          <a:chOff x="0" y="0"/>
          <a:chExt cx="0" cy="0"/>
        </a:xfrm>
      </p:grpSpPr>
      <p:sp>
        <p:nvSpPr>
          <p:cNvPr id="20" name="Shape 20"/>
          <p:cNvSpPr/>
          <p:nvPr/>
        </p:nvSpPr>
        <p:spPr>
          <a:xfrm flipH="1">
            <a:off x="4568411"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subTitle" idx="1"/>
          </p:nvPr>
        </p:nvSpPr>
        <p:spPr>
          <a:xfrm>
            <a:off x="646550" y="1989500"/>
            <a:ext cx="3246900" cy="2126400"/>
          </a:xfrm>
          <a:prstGeom prst="rect">
            <a:avLst/>
          </a:prstGeom>
        </p:spPr>
        <p:txBody>
          <a:bodyPr lIns="91425" tIns="91425" rIns="91425" bIns="91425" anchor="t" anchorCtr="0"/>
          <a:lstStyle>
            <a:lvl1pPr lvl="0" rtl="0">
              <a:spcBef>
                <a:spcPts val="0"/>
              </a:spcBef>
              <a:buClr>
                <a:srgbClr val="FFFFFF"/>
              </a:buClr>
              <a:buFont typeface="Georgia"/>
              <a:buNone/>
              <a:defRPr i="1">
                <a:solidFill>
                  <a:srgbClr val="FFFFFF"/>
                </a:solidFill>
                <a:latin typeface="Georgia"/>
                <a:ea typeface="Georgia"/>
                <a:cs typeface="Georgia"/>
                <a:sym typeface="Georgia"/>
              </a:defRPr>
            </a:lvl1pPr>
            <a:lvl2pPr lvl="1" rtl="0">
              <a:spcBef>
                <a:spcPts val="0"/>
              </a:spcBef>
              <a:buClr>
                <a:srgbClr val="FFFFFF"/>
              </a:buClr>
              <a:buSzPct val="100000"/>
              <a:buFont typeface="Georgia"/>
              <a:buNone/>
              <a:defRPr sz="3000" i="1">
                <a:solidFill>
                  <a:srgbClr val="FFFFFF"/>
                </a:solidFill>
                <a:latin typeface="Georgia"/>
                <a:ea typeface="Georgia"/>
                <a:cs typeface="Georgia"/>
                <a:sym typeface="Georgia"/>
              </a:defRPr>
            </a:lvl2pPr>
            <a:lvl3pPr lvl="2" rtl="0">
              <a:spcBef>
                <a:spcPts val="0"/>
              </a:spcBef>
              <a:buClr>
                <a:srgbClr val="FFFFFF"/>
              </a:buClr>
              <a:buSzPct val="100000"/>
              <a:buFont typeface="Georgia"/>
              <a:buNone/>
              <a:defRPr sz="3000" i="1">
                <a:solidFill>
                  <a:srgbClr val="FFFFFF"/>
                </a:solidFill>
                <a:latin typeface="Georgia"/>
                <a:ea typeface="Georgia"/>
                <a:cs typeface="Georgia"/>
                <a:sym typeface="Georgia"/>
              </a:defRPr>
            </a:lvl3pPr>
            <a:lvl4pPr lvl="3" rtl="0">
              <a:spcBef>
                <a:spcPts val="0"/>
              </a:spcBef>
              <a:buClr>
                <a:srgbClr val="FFFFFF"/>
              </a:buClr>
              <a:buSzPct val="100000"/>
              <a:buFont typeface="Georgia"/>
              <a:buNone/>
              <a:defRPr sz="3000" i="1">
                <a:solidFill>
                  <a:srgbClr val="FFFFFF"/>
                </a:solidFill>
                <a:latin typeface="Georgia"/>
                <a:ea typeface="Georgia"/>
                <a:cs typeface="Georgia"/>
                <a:sym typeface="Georgia"/>
              </a:defRPr>
            </a:lvl4pPr>
            <a:lvl5pPr lvl="4" rtl="0">
              <a:spcBef>
                <a:spcPts val="0"/>
              </a:spcBef>
              <a:buClr>
                <a:srgbClr val="FFFFFF"/>
              </a:buClr>
              <a:buSzPct val="100000"/>
              <a:buFont typeface="Georgia"/>
              <a:buNone/>
              <a:defRPr sz="3000" i="1">
                <a:solidFill>
                  <a:srgbClr val="FFFFFF"/>
                </a:solidFill>
                <a:latin typeface="Georgia"/>
                <a:ea typeface="Georgia"/>
                <a:cs typeface="Georgia"/>
                <a:sym typeface="Georgia"/>
              </a:defRPr>
            </a:lvl5pPr>
            <a:lvl6pPr lvl="5" rtl="0">
              <a:spcBef>
                <a:spcPts val="0"/>
              </a:spcBef>
              <a:buClr>
                <a:srgbClr val="FFFFFF"/>
              </a:buClr>
              <a:buSzPct val="100000"/>
              <a:buFont typeface="Georgia"/>
              <a:buNone/>
              <a:defRPr sz="3000" i="1">
                <a:solidFill>
                  <a:srgbClr val="FFFFFF"/>
                </a:solidFill>
                <a:latin typeface="Georgia"/>
                <a:ea typeface="Georgia"/>
                <a:cs typeface="Georgia"/>
                <a:sym typeface="Georgia"/>
              </a:defRPr>
            </a:lvl6pPr>
            <a:lvl7pPr lvl="6" rtl="0">
              <a:spcBef>
                <a:spcPts val="0"/>
              </a:spcBef>
              <a:buClr>
                <a:srgbClr val="FFFFFF"/>
              </a:buClr>
              <a:buSzPct val="100000"/>
              <a:buFont typeface="Georgia"/>
              <a:buNone/>
              <a:defRPr sz="3000" i="1">
                <a:solidFill>
                  <a:srgbClr val="FFFFFF"/>
                </a:solidFill>
                <a:latin typeface="Georgia"/>
                <a:ea typeface="Georgia"/>
                <a:cs typeface="Georgia"/>
                <a:sym typeface="Georgia"/>
              </a:defRPr>
            </a:lvl7pPr>
            <a:lvl8pPr lvl="7" rtl="0">
              <a:spcBef>
                <a:spcPts val="0"/>
              </a:spcBef>
              <a:buClr>
                <a:srgbClr val="FFFFFF"/>
              </a:buClr>
              <a:buSzPct val="100000"/>
              <a:buFont typeface="Georgia"/>
              <a:buNone/>
              <a:defRPr sz="3000" i="1">
                <a:solidFill>
                  <a:srgbClr val="FFFFFF"/>
                </a:solidFill>
                <a:latin typeface="Georgia"/>
                <a:ea typeface="Georgia"/>
                <a:cs typeface="Georgia"/>
                <a:sym typeface="Georgia"/>
              </a:defRPr>
            </a:lvl8pPr>
            <a:lvl9pPr lvl="8" rtl="0">
              <a:spcBef>
                <a:spcPts val="0"/>
              </a:spcBef>
              <a:buClr>
                <a:srgbClr val="FFFFFF"/>
              </a:buClr>
              <a:buSzPct val="100000"/>
              <a:buFont typeface="Georgia"/>
              <a:buNone/>
              <a:defRPr sz="3000" i="1">
                <a:solidFill>
                  <a:srgbClr val="FFFFFF"/>
                </a:solidFill>
                <a:latin typeface="Georgia"/>
                <a:ea typeface="Georgia"/>
                <a:cs typeface="Georgia"/>
                <a:sym typeface="Georgia"/>
              </a:defRPr>
            </a:lvl9pPr>
          </a:lstStyle>
          <a:p>
            <a:endParaRPr/>
          </a:p>
        </p:txBody>
      </p:sp>
      <p:sp>
        <p:nvSpPr>
          <p:cNvPr id="22" name="Shape 22"/>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4" name="Shape 24"/>
          <p:cNvSpPr txBox="1">
            <a:spLocks noGrp="1"/>
          </p:cNvSpPr>
          <p:nvPr>
            <p:ph type="body" idx="2"/>
          </p:nvPr>
        </p:nvSpPr>
        <p:spPr>
          <a:xfrm>
            <a:off x="5130225" y="1016000"/>
            <a:ext cx="3470700" cy="3099900"/>
          </a:xfrm>
          <a:prstGeom prst="rect">
            <a:avLst/>
          </a:prstGeom>
        </p:spPr>
        <p:txBody>
          <a:bodyPr lIns="91425" tIns="91425" rIns="91425" bIns="91425" anchor="t" anchorCtr="0"/>
          <a:lstStyle>
            <a:lvl1pPr lvl="0" rtl="0">
              <a:spcBef>
                <a:spcPts val="0"/>
              </a:spcBef>
              <a:spcAft>
                <a:spcPts val="1000"/>
              </a:spcAft>
              <a:buClr>
                <a:srgbClr val="F67031"/>
              </a:buClr>
              <a:buSzPct val="100000"/>
              <a:buAutoNum type="arabicPeriod"/>
              <a:defRPr sz="1800"/>
            </a:lvl1pPr>
            <a:lvl2pPr lvl="1" rtl="0">
              <a:spcBef>
                <a:spcPts val="0"/>
              </a:spcBef>
              <a:spcAft>
                <a:spcPts val="1000"/>
              </a:spcAft>
              <a:buAutoNum type="alphaLcPeriod"/>
              <a:defRPr>
                <a:solidFill>
                  <a:srgbClr val="999999"/>
                </a:solidFill>
              </a:defRPr>
            </a:lvl2pPr>
            <a:lvl3pPr lvl="2" rtl="0">
              <a:spcBef>
                <a:spcPts val="0"/>
              </a:spcBef>
              <a:spcAft>
                <a:spcPts val="1000"/>
              </a:spcAft>
              <a:buAutoNum type="romanLcPeriod"/>
              <a:defRPr>
                <a:solidFill>
                  <a:srgbClr val="999999"/>
                </a:solidFill>
              </a:defRPr>
            </a:lvl3pPr>
            <a:lvl4pPr lvl="3" rtl="0">
              <a:spcBef>
                <a:spcPts val="0"/>
              </a:spcBef>
              <a:spcAft>
                <a:spcPts val="1000"/>
              </a:spcAft>
              <a:buAutoNum type="arabicPeriod"/>
              <a:defRPr>
                <a:solidFill>
                  <a:srgbClr val="999999"/>
                </a:solidFill>
              </a:defRPr>
            </a:lvl4pPr>
            <a:lvl5pPr lvl="4" rtl="0">
              <a:spcBef>
                <a:spcPts val="0"/>
              </a:spcBef>
              <a:spcAft>
                <a:spcPts val="1000"/>
              </a:spcAft>
              <a:buClr>
                <a:srgbClr val="999999"/>
              </a:buClr>
              <a:buAutoNum type="alphaLcPeriod"/>
              <a:defRPr>
                <a:solidFill>
                  <a:srgbClr val="999999"/>
                </a:solidFill>
              </a:defRPr>
            </a:lvl5pPr>
            <a:lvl6pPr lvl="5" rtl="0">
              <a:spcBef>
                <a:spcPts val="0"/>
              </a:spcBef>
              <a:spcAft>
                <a:spcPts val="1000"/>
              </a:spcAft>
              <a:buClr>
                <a:srgbClr val="999999"/>
              </a:buClr>
              <a:buAutoNum type="romanLcPeriod"/>
              <a:defRPr>
                <a:solidFill>
                  <a:srgbClr val="999999"/>
                </a:solidFill>
              </a:defRPr>
            </a:lvl6pPr>
            <a:lvl7pPr lvl="6" rtl="0">
              <a:spcBef>
                <a:spcPts val="0"/>
              </a:spcBef>
              <a:spcAft>
                <a:spcPts val="1000"/>
              </a:spcAft>
              <a:buClr>
                <a:srgbClr val="999999"/>
              </a:buClr>
              <a:buAutoNum type="arabicPeriod"/>
              <a:defRPr>
                <a:solidFill>
                  <a:srgbClr val="999999"/>
                </a:solidFill>
              </a:defRPr>
            </a:lvl7pPr>
            <a:lvl8pPr lvl="7" rtl="0">
              <a:spcBef>
                <a:spcPts val="0"/>
              </a:spcBef>
              <a:spcAft>
                <a:spcPts val="1000"/>
              </a:spcAft>
              <a:buClr>
                <a:srgbClr val="999999"/>
              </a:buClr>
              <a:buAutoNum type="alphaLcPeriod"/>
              <a:defRPr>
                <a:solidFill>
                  <a:srgbClr val="999999"/>
                </a:solidFill>
              </a:defRPr>
            </a:lvl8pPr>
            <a:lvl9pPr lvl="8" rtl="0">
              <a:spcBef>
                <a:spcPts val="0"/>
              </a:spcBef>
              <a:spcAft>
                <a:spcPts val="1000"/>
              </a:spcAft>
              <a:buClr>
                <a:srgbClr val="999999"/>
              </a:buClr>
              <a:buAutoNum type="romanLcPeriod"/>
              <a:defRPr>
                <a:solidFill>
                  <a:srgbClr val="999999"/>
                </a:solidFill>
              </a:defRPr>
            </a:lvl9pPr>
          </a:lstStyle>
          <a:p>
            <a:endParaRPr/>
          </a:p>
        </p:txBody>
      </p:sp>
      <p:sp>
        <p:nvSpPr>
          <p:cNvPr id="25" name="Shape 25"/>
          <p:cNvSpPr txBox="1">
            <a:spLocks noGrp="1"/>
          </p:cNvSpPr>
          <p:nvPr>
            <p:ph type="title"/>
          </p:nvPr>
        </p:nvSpPr>
        <p:spPr>
          <a:xfrm>
            <a:off x="646573" y="1016000"/>
            <a:ext cx="3246900" cy="97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27" name="Shape 27"/>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8" name="Shape 28"/>
          <p:cNvSpPr/>
          <p:nvPr/>
        </p:nvSpPr>
        <p:spPr>
          <a:xfrm>
            <a:off x="-7125" y="1271275"/>
            <a:ext cx="9151200" cy="38721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body" idx="1"/>
          </p:nvPr>
        </p:nvSpPr>
        <p:spPr>
          <a:xfrm>
            <a:off x="1847275" y="1704600"/>
            <a:ext cx="5449500" cy="2714700"/>
          </a:xfrm>
          <a:prstGeom prst="rect">
            <a:avLst/>
          </a:prstGeom>
        </p:spPr>
        <p:txBody>
          <a:bodyPr lIns="91425" tIns="91425" rIns="91425" bIns="91425" anchor="t" anchorCtr="0"/>
          <a:lstStyle>
            <a:lvl1pPr lvl="0" algn="ctr" rtl="0">
              <a:spcBef>
                <a:spcPts val="0"/>
              </a:spcBef>
              <a:buSzPct val="100000"/>
              <a:buFont typeface="Georgia"/>
              <a:defRPr sz="2400" i="1">
                <a:latin typeface="Georgia"/>
                <a:ea typeface="Georgia"/>
                <a:cs typeface="Georgia"/>
                <a:sym typeface="Georgia"/>
              </a:defRPr>
            </a:lvl1pPr>
            <a:lvl2pPr lvl="1" algn="ctr" rtl="0">
              <a:spcBef>
                <a:spcPts val="0"/>
              </a:spcBef>
              <a:buSzPct val="100000"/>
              <a:buFont typeface="Georgia"/>
              <a:defRPr sz="2400" i="1">
                <a:latin typeface="Georgia"/>
                <a:ea typeface="Georgia"/>
                <a:cs typeface="Georgia"/>
                <a:sym typeface="Georgia"/>
              </a:defRPr>
            </a:lvl2pPr>
            <a:lvl3pPr lvl="2" algn="ctr" rtl="0">
              <a:spcBef>
                <a:spcPts val="0"/>
              </a:spcBef>
              <a:buSzPct val="100000"/>
              <a:buFont typeface="Georgia"/>
              <a:defRPr sz="2400" i="1">
                <a:latin typeface="Georgia"/>
                <a:ea typeface="Georgia"/>
                <a:cs typeface="Georgia"/>
                <a:sym typeface="Georgia"/>
              </a:defRPr>
            </a:lvl3pPr>
            <a:lvl4pPr lvl="3" algn="ctr" rtl="0">
              <a:spcBef>
                <a:spcPts val="0"/>
              </a:spcBef>
              <a:buSzPct val="100000"/>
              <a:buFont typeface="Georgia"/>
              <a:defRPr sz="2400" i="1">
                <a:latin typeface="Georgia"/>
                <a:ea typeface="Georgia"/>
                <a:cs typeface="Georgia"/>
                <a:sym typeface="Georgia"/>
              </a:defRPr>
            </a:lvl4pPr>
            <a:lvl5pPr lvl="4" algn="ctr" rtl="0">
              <a:spcBef>
                <a:spcPts val="0"/>
              </a:spcBef>
              <a:buSzPct val="100000"/>
              <a:buFont typeface="Georgia"/>
              <a:defRPr sz="2400" i="1">
                <a:latin typeface="Georgia"/>
                <a:ea typeface="Georgia"/>
                <a:cs typeface="Georgia"/>
                <a:sym typeface="Georgia"/>
              </a:defRPr>
            </a:lvl5pPr>
            <a:lvl6pPr lvl="5" algn="ctr" rtl="0">
              <a:spcBef>
                <a:spcPts val="0"/>
              </a:spcBef>
              <a:buSzPct val="100000"/>
              <a:buFont typeface="Georgia"/>
              <a:defRPr sz="2400" i="1">
                <a:latin typeface="Georgia"/>
                <a:ea typeface="Georgia"/>
                <a:cs typeface="Georgia"/>
                <a:sym typeface="Georgia"/>
              </a:defRPr>
            </a:lvl6pPr>
            <a:lvl7pPr lvl="6" algn="ctr" rtl="0">
              <a:spcBef>
                <a:spcPts val="0"/>
              </a:spcBef>
              <a:buSzPct val="100000"/>
              <a:buFont typeface="Georgia"/>
              <a:defRPr sz="2400" i="1">
                <a:latin typeface="Georgia"/>
                <a:ea typeface="Georgia"/>
                <a:cs typeface="Georgia"/>
                <a:sym typeface="Georgia"/>
              </a:defRPr>
            </a:lvl7pPr>
            <a:lvl8pPr lvl="7" algn="ctr" rtl="0">
              <a:spcBef>
                <a:spcPts val="0"/>
              </a:spcBef>
              <a:buSzPct val="100000"/>
              <a:buFont typeface="Georgia"/>
              <a:defRPr sz="2400" i="1">
                <a:latin typeface="Georgia"/>
                <a:ea typeface="Georgia"/>
                <a:cs typeface="Georgia"/>
                <a:sym typeface="Georgia"/>
              </a:defRPr>
            </a:lvl8pPr>
            <a:lvl9pPr lvl="8" algn="ctr">
              <a:spcBef>
                <a:spcPts val="0"/>
              </a:spcBef>
              <a:buSzPct val="100000"/>
              <a:buFont typeface="Georgia"/>
              <a:defRPr sz="2400" i="1">
                <a:latin typeface="Georgia"/>
                <a:ea typeface="Georgia"/>
                <a:cs typeface="Georgia"/>
                <a:sym typeface="Georgia"/>
              </a:defRPr>
            </a:lvl9pPr>
          </a:lstStyle>
          <a:p>
            <a:endParaRPr/>
          </a:p>
        </p:txBody>
      </p:sp>
      <p:sp>
        <p:nvSpPr>
          <p:cNvPr id="30" name="Shape 30"/>
          <p:cNvSpPr txBox="1"/>
          <p:nvPr/>
        </p:nvSpPr>
        <p:spPr>
          <a:xfrm>
            <a:off x="3593400" y="227724"/>
            <a:ext cx="1957200" cy="653700"/>
          </a:xfrm>
          <a:prstGeom prst="rect">
            <a:avLst/>
          </a:prstGeom>
          <a:noFill/>
          <a:ln>
            <a:noFill/>
          </a:ln>
        </p:spPr>
        <p:txBody>
          <a:bodyPr lIns="91425" tIns="91425" rIns="91425" bIns="91425" anchor="t" anchorCtr="0">
            <a:noAutofit/>
          </a:bodyPr>
          <a:lstStyle/>
          <a:p>
            <a:pPr lvl="0" algn="ctr">
              <a:spcBef>
                <a:spcPts val="0"/>
              </a:spcBef>
              <a:buNone/>
            </a:pPr>
            <a:r>
              <a:rPr lang="en" sz="7200">
                <a:solidFill>
                  <a:srgbClr val="FFFFFF"/>
                </a:solidFill>
                <a:latin typeface="Nunito Sans"/>
                <a:ea typeface="Nunito Sans"/>
                <a:cs typeface="Nunito Sans"/>
                <a:sym typeface="Nunito Sans"/>
              </a:rPr>
              <a:t>“</a:t>
            </a:r>
          </a:p>
        </p:txBody>
      </p:sp>
      <p:sp>
        <p:nvSpPr>
          <p:cNvPr id="31" name="Shape 31"/>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2"/>
        <p:cNvGrpSpPr/>
        <p:nvPr/>
      </p:nvGrpSpPr>
      <p:grpSpPr>
        <a:xfrm>
          <a:off x="0" y="0"/>
          <a:ext cx="0" cy="0"/>
          <a:chOff x="0" y="0"/>
          <a:chExt cx="0" cy="0"/>
        </a:xfrm>
      </p:grpSpPr>
      <p:sp>
        <p:nvSpPr>
          <p:cNvPr id="33" name="Shape 3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34" name="Shape 34"/>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090625" y="575500"/>
            <a:ext cx="55962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1 column with intro text">
    <p:spTree>
      <p:nvGrpSpPr>
        <p:cNvPr id="1" name="Shape 38"/>
        <p:cNvGrpSpPr/>
        <p:nvPr/>
      </p:nvGrpSpPr>
      <p:grpSpPr>
        <a:xfrm>
          <a:off x="0" y="0"/>
          <a:ext cx="0" cy="0"/>
          <a:chOff x="0" y="0"/>
          <a:chExt cx="0" cy="0"/>
        </a:xfrm>
      </p:grpSpPr>
      <p:sp>
        <p:nvSpPr>
          <p:cNvPr id="39" name="Shape 3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0" name="Shape 40"/>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3090625" y="575500"/>
            <a:ext cx="5596200" cy="1207800"/>
          </a:xfrm>
          <a:prstGeom prst="rect">
            <a:avLst/>
          </a:prstGeom>
        </p:spPr>
        <p:txBody>
          <a:bodyPr lIns="91425" tIns="91425" rIns="91425" bIns="91425" anchor="t" anchorCtr="0"/>
          <a:lstStyle>
            <a:lvl1pPr lvl="0" rtl="0">
              <a:spcBef>
                <a:spcPts val="0"/>
              </a:spcBef>
              <a:buClr>
                <a:srgbClr val="F67031"/>
              </a:buClr>
              <a:buSzPct val="100000"/>
              <a:buFont typeface="Georgia"/>
              <a:defRPr sz="1600" i="1">
                <a:solidFill>
                  <a:srgbClr val="F67031"/>
                </a:solidFill>
                <a:latin typeface="Georgia"/>
                <a:ea typeface="Georgia"/>
                <a:cs typeface="Georgia"/>
                <a:sym typeface="Georgia"/>
              </a:defRPr>
            </a:lvl1pPr>
            <a:lvl2pPr lvl="1" rtl="0">
              <a:spcBef>
                <a:spcPts val="0"/>
              </a:spcBef>
              <a:buClr>
                <a:srgbClr val="F67031"/>
              </a:buClr>
              <a:buSzPct val="100000"/>
              <a:buFont typeface="Georgia"/>
              <a:defRPr sz="1600" i="1">
                <a:solidFill>
                  <a:srgbClr val="F67031"/>
                </a:solidFill>
                <a:latin typeface="Georgia"/>
                <a:ea typeface="Georgia"/>
                <a:cs typeface="Georgia"/>
                <a:sym typeface="Georgia"/>
              </a:defRPr>
            </a:lvl2pPr>
            <a:lvl3pPr lvl="2" rtl="0">
              <a:spcBef>
                <a:spcPts val="0"/>
              </a:spcBef>
              <a:buClr>
                <a:srgbClr val="F67031"/>
              </a:buClr>
              <a:buSzPct val="100000"/>
              <a:buFont typeface="Georgia"/>
              <a:defRPr sz="1600" i="1">
                <a:solidFill>
                  <a:srgbClr val="F67031"/>
                </a:solidFill>
                <a:latin typeface="Georgia"/>
                <a:ea typeface="Georgia"/>
                <a:cs typeface="Georgia"/>
                <a:sym typeface="Georgia"/>
              </a:defRPr>
            </a:lvl3pPr>
            <a:lvl4pPr lvl="3" rtl="0">
              <a:spcBef>
                <a:spcPts val="0"/>
              </a:spcBef>
              <a:buClr>
                <a:srgbClr val="F67031"/>
              </a:buClr>
              <a:buSzPct val="100000"/>
              <a:buFont typeface="Georgia"/>
              <a:defRPr sz="1600" i="1">
                <a:solidFill>
                  <a:srgbClr val="F67031"/>
                </a:solidFill>
                <a:latin typeface="Georgia"/>
                <a:ea typeface="Georgia"/>
                <a:cs typeface="Georgia"/>
                <a:sym typeface="Georgia"/>
              </a:defRPr>
            </a:lvl4pPr>
            <a:lvl5pPr lvl="4" rtl="0">
              <a:spcBef>
                <a:spcPts val="0"/>
              </a:spcBef>
              <a:buClr>
                <a:srgbClr val="F67031"/>
              </a:buClr>
              <a:buSzPct val="100000"/>
              <a:buFont typeface="Georgia"/>
              <a:defRPr sz="1600" i="1">
                <a:solidFill>
                  <a:srgbClr val="F67031"/>
                </a:solidFill>
                <a:latin typeface="Georgia"/>
                <a:ea typeface="Georgia"/>
                <a:cs typeface="Georgia"/>
                <a:sym typeface="Georgia"/>
              </a:defRPr>
            </a:lvl5pPr>
            <a:lvl6pPr lvl="5" rtl="0">
              <a:spcBef>
                <a:spcPts val="0"/>
              </a:spcBef>
              <a:buClr>
                <a:srgbClr val="F67031"/>
              </a:buClr>
              <a:buSzPct val="100000"/>
              <a:buFont typeface="Georgia"/>
              <a:defRPr sz="1600" i="1">
                <a:solidFill>
                  <a:srgbClr val="F67031"/>
                </a:solidFill>
                <a:latin typeface="Georgia"/>
                <a:ea typeface="Georgia"/>
                <a:cs typeface="Georgia"/>
                <a:sym typeface="Georgia"/>
              </a:defRPr>
            </a:lvl6pPr>
            <a:lvl7pPr lvl="6" rtl="0">
              <a:spcBef>
                <a:spcPts val="0"/>
              </a:spcBef>
              <a:buClr>
                <a:srgbClr val="F67031"/>
              </a:buClr>
              <a:buSzPct val="100000"/>
              <a:buFont typeface="Georgia"/>
              <a:defRPr sz="1600" i="1">
                <a:solidFill>
                  <a:srgbClr val="F67031"/>
                </a:solidFill>
                <a:latin typeface="Georgia"/>
                <a:ea typeface="Georgia"/>
                <a:cs typeface="Georgia"/>
                <a:sym typeface="Georgia"/>
              </a:defRPr>
            </a:lvl7pPr>
            <a:lvl8pPr lvl="7" rtl="0">
              <a:spcBef>
                <a:spcPts val="0"/>
              </a:spcBef>
              <a:buClr>
                <a:srgbClr val="F67031"/>
              </a:buClr>
              <a:buSzPct val="100000"/>
              <a:buFont typeface="Georgia"/>
              <a:defRPr sz="1600" i="1">
                <a:solidFill>
                  <a:srgbClr val="F67031"/>
                </a:solidFill>
                <a:latin typeface="Georgia"/>
                <a:ea typeface="Georgia"/>
                <a:cs typeface="Georgia"/>
                <a:sym typeface="Georgia"/>
              </a:defRPr>
            </a:lvl8pPr>
            <a:lvl9pPr lvl="8" rtl="0">
              <a:spcBef>
                <a:spcPts val="0"/>
              </a:spcBef>
              <a:buClr>
                <a:srgbClr val="F67031"/>
              </a:buClr>
              <a:buSzPct val="100000"/>
              <a:buFont typeface="Georgia"/>
              <a:defRPr sz="1600" i="1">
                <a:solidFill>
                  <a:srgbClr val="F67031"/>
                </a:solidFill>
                <a:latin typeface="Georgia"/>
                <a:ea typeface="Georgia"/>
                <a:cs typeface="Georgia"/>
                <a:sym typeface="Georgia"/>
              </a:defRPr>
            </a:lvl9pPr>
          </a:lstStyle>
          <a:p>
            <a:endParaRPr/>
          </a:p>
        </p:txBody>
      </p:sp>
      <p:sp>
        <p:nvSpPr>
          <p:cNvPr id="43" name="Shape 4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44" name="Shape 44"/>
          <p:cNvSpPr txBox="1">
            <a:spLocks noGrp="1"/>
          </p:cNvSpPr>
          <p:nvPr>
            <p:ph type="body" idx="2"/>
          </p:nvPr>
        </p:nvSpPr>
        <p:spPr>
          <a:xfrm>
            <a:off x="3090625" y="2004312"/>
            <a:ext cx="5596200" cy="25521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lIns="91425" tIns="91425" rIns="91425" bIns="91425" anchor="t" anchorCtr="0"/>
          <a:lstStyle>
            <a:lvl1pPr lvl="0" rtl="0">
              <a:spcBef>
                <a:spcPts val="0"/>
              </a:spcBef>
              <a:buClr>
                <a:srgbClr val="F67031"/>
              </a:buClr>
              <a:buSzPct val="100000"/>
              <a:buFont typeface="Georgia"/>
              <a:defRPr sz="1600" i="1">
                <a:solidFill>
                  <a:srgbClr val="F67031"/>
                </a:solidFill>
                <a:latin typeface="Georgia"/>
                <a:ea typeface="Georgia"/>
                <a:cs typeface="Georgia"/>
                <a:sym typeface="Georgia"/>
              </a:defRPr>
            </a:lvl1pPr>
            <a:lvl2pPr lvl="1" rtl="0">
              <a:spcBef>
                <a:spcPts val="0"/>
              </a:spcBef>
              <a:buClr>
                <a:srgbClr val="F67031"/>
              </a:buClr>
              <a:buSzPct val="100000"/>
              <a:buFont typeface="Georgia"/>
              <a:defRPr sz="1600" i="1">
                <a:solidFill>
                  <a:srgbClr val="F67031"/>
                </a:solidFill>
                <a:latin typeface="Georgia"/>
                <a:ea typeface="Georgia"/>
                <a:cs typeface="Georgia"/>
                <a:sym typeface="Georgia"/>
              </a:defRPr>
            </a:lvl2pPr>
            <a:lvl3pPr lvl="2" rtl="0">
              <a:spcBef>
                <a:spcPts val="0"/>
              </a:spcBef>
              <a:buClr>
                <a:srgbClr val="F67031"/>
              </a:buClr>
              <a:buSzPct val="100000"/>
              <a:buFont typeface="Georgia"/>
              <a:defRPr sz="1600" i="1">
                <a:solidFill>
                  <a:srgbClr val="F67031"/>
                </a:solidFill>
                <a:latin typeface="Georgia"/>
                <a:ea typeface="Georgia"/>
                <a:cs typeface="Georgia"/>
                <a:sym typeface="Georgia"/>
              </a:defRPr>
            </a:lvl3pPr>
            <a:lvl4pPr lvl="3" rtl="0">
              <a:spcBef>
                <a:spcPts val="0"/>
              </a:spcBef>
              <a:buClr>
                <a:srgbClr val="F67031"/>
              </a:buClr>
              <a:buSzPct val="100000"/>
              <a:buFont typeface="Georgia"/>
              <a:defRPr sz="1600" i="1">
                <a:solidFill>
                  <a:srgbClr val="F67031"/>
                </a:solidFill>
                <a:latin typeface="Georgia"/>
                <a:ea typeface="Georgia"/>
                <a:cs typeface="Georgia"/>
                <a:sym typeface="Georgia"/>
              </a:defRPr>
            </a:lvl4pPr>
            <a:lvl5pPr lvl="4" rtl="0">
              <a:spcBef>
                <a:spcPts val="0"/>
              </a:spcBef>
              <a:buClr>
                <a:srgbClr val="F67031"/>
              </a:buClr>
              <a:buSzPct val="100000"/>
              <a:buFont typeface="Georgia"/>
              <a:defRPr sz="1600" i="1">
                <a:solidFill>
                  <a:srgbClr val="F67031"/>
                </a:solidFill>
                <a:latin typeface="Georgia"/>
                <a:ea typeface="Georgia"/>
                <a:cs typeface="Georgia"/>
                <a:sym typeface="Georgia"/>
              </a:defRPr>
            </a:lvl5pPr>
            <a:lvl6pPr lvl="5" rtl="0">
              <a:spcBef>
                <a:spcPts val="0"/>
              </a:spcBef>
              <a:buClr>
                <a:srgbClr val="F67031"/>
              </a:buClr>
              <a:buSzPct val="100000"/>
              <a:buFont typeface="Georgia"/>
              <a:defRPr sz="1600" i="1">
                <a:solidFill>
                  <a:srgbClr val="F67031"/>
                </a:solidFill>
                <a:latin typeface="Georgia"/>
                <a:ea typeface="Georgia"/>
                <a:cs typeface="Georgia"/>
                <a:sym typeface="Georgia"/>
              </a:defRPr>
            </a:lvl6pPr>
            <a:lvl7pPr lvl="6" rtl="0">
              <a:spcBef>
                <a:spcPts val="0"/>
              </a:spcBef>
              <a:buClr>
                <a:srgbClr val="F67031"/>
              </a:buClr>
              <a:buSzPct val="100000"/>
              <a:buFont typeface="Georgia"/>
              <a:defRPr sz="1600" i="1">
                <a:solidFill>
                  <a:srgbClr val="F67031"/>
                </a:solidFill>
                <a:latin typeface="Georgia"/>
                <a:ea typeface="Georgia"/>
                <a:cs typeface="Georgia"/>
                <a:sym typeface="Georgia"/>
              </a:defRPr>
            </a:lvl7pPr>
            <a:lvl8pPr lvl="7" rtl="0">
              <a:spcBef>
                <a:spcPts val="0"/>
              </a:spcBef>
              <a:buClr>
                <a:srgbClr val="F67031"/>
              </a:buClr>
              <a:buSzPct val="100000"/>
              <a:buFont typeface="Georgia"/>
              <a:defRPr sz="1600" i="1">
                <a:solidFill>
                  <a:srgbClr val="F67031"/>
                </a:solidFill>
                <a:latin typeface="Georgia"/>
                <a:ea typeface="Georgia"/>
                <a:cs typeface="Georgia"/>
                <a:sym typeface="Georgia"/>
              </a:defRPr>
            </a:lvl8pPr>
            <a:lvl9pPr lvl="8" rtl="0">
              <a:spcBef>
                <a:spcPts val="0"/>
              </a:spcBef>
              <a:buClr>
                <a:srgbClr val="F67031"/>
              </a:buClr>
              <a:buSzPct val="100000"/>
              <a:buFont typeface="Georgia"/>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1 column half">
    <p:spTree>
      <p:nvGrpSpPr>
        <p:cNvPr id="1"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4574902"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511425" y="575500"/>
            <a:ext cx="3517200" cy="973500"/>
          </a:xfrm>
          <a:prstGeom prst="rect">
            <a:avLst/>
          </a:prstGeom>
        </p:spPr>
        <p:txBody>
          <a:bodyPr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63" name="Shape 6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rgbClr val="FFFFFF"/>
                </a:solidFill>
              </a:rPr>
              <a:t>‹#›</a:t>
            </a:fld>
            <a:endParaRPr lang="en">
              <a:solidFill>
                <a:srgbClr val="FFFFFF"/>
              </a:solidFill>
            </a:endParaRPr>
          </a:p>
        </p:txBody>
      </p:sp>
      <p:sp>
        <p:nvSpPr>
          <p:cNvPr id="64" name="Shape 64"/>
          <p:cNvSpPr txBox="1">
            <a:spLocks noGrp="1"/>
          </p:cNvSpPr>
          <p:nvPr>
            <p:ph type="body" idx="1"/>
          </p:nvPr>
        </p:nvSpPr>
        <p:spPr>
          <a:xfrm>
            <a:off x="511425" y="1598600"/>
            <a:ext cx="3517200" cy="29577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body" idx="1"/>
          </p:nvPr>
        </p:nvSpPr>
        <p:spPr>
          <a:xfrm>
            <a:off x="3062199" y="575500"/>
            <a:ext cx="2729999" cy="3981000"/>
          </a:xfrm>
          <a:prstGeom prst="rect">
            <a:avLst/>
          </a:prstGeom>
        </p:spPr>
        <p:txBody>
          <a:bodyPr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0" name="Shape 70"/>
          <p:cNvSpPr txBox="1">
            <a:spLocks noGrp="1"/>
          </p:cNvSpPr>
          <p:nvPr>
            <p:ph type="body" idx="2"/>
          </p:nvPr>
        </p:nvSpPr>
        <p:spPr>
          <a:xfrm>
            <a:off x="5956700" y="575500"/>
            <a:ext cx="2730000" cy="3981000"/>
          </a:xfrm>
          <a:prstGeom prst="rect">
            <a:avLst/>
          </a:prstGeom>
        </p:spPr>
        <p:txBody>
          <a:bodyPr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1" name="Shape 71"/>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lIns="91425" tIns="91425" rIns="91425" bIns="91425" anchor="t" anchorCtr="0"/>
          <a:lstStyle>
            <a:lvl1pPr lv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lIns="91425" tIns="91425" rIns="91425" bIns="91425" anchor="t" anchorCtr="0"/>
          <a:lstStyle>
            <a:lvl1pPr lvl="0">
              <a:lnSpc>
                <a:spcPct val="115000"/>
              </a:lnSpc>
              <a:spcBef>
                <a:spcPts val="600"/>
              </a:spcBef>
              <a:buClr>
                <a:srgbClr val="CCCCCC"/>
              </a:buClr>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3" y="474985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rgbClr val="CCCCCC"/>
                </a:solidFill>
                <a:latin typeface="Nunito Sans"/>
                <a:ea typeface="Nunito Sans"/>
                <a:cs typeface="Nunito Sans"/>
                <a:sym typeface="Nunito Sans"/>
              </a:rPr>
              <a:t>‹#›</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archcio.techtarget.com/definition/AI"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earchsqlserver.techtarget.com/definition/data-min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duarte.com/slidedoc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67544" y="1649378"/>
            <a:ext cx="3815043" cy="2650564"/>
          </a:xfrm>
          <a:prstGeom prst="rect">
            <a:avLst/>
          </a:prstGeom>
        </p:spPr>
        <p:txBody>
          <a:bodyPr lIns="91425" tIns="91425" rIns="91425" bIns="91425" anchor="t" anchorCtr="0">
            <a:noAutofit/>
          </a:bodyPr>
          <a:lstStyle/>
          <a:p>
            <a:pPr lvl="0"/>
            <a:r>
              <a:rPr lang="en" sz="3600" dirty="0"/>
              <a:t>K – Means Clustering </a:t>
            </a:r>
            <a:r>
              <a:rPr lang="en" sz="3600" dirty="0" smtClean="0"/>
              <a:t>Algorithm</a:t>
            </a:r>
            <a:br>
              <a:rPr lang="en" sz="3600" dirty="0" smtClean="0"/>
            </a:br>
            <a:r>
              <a:rPr lang="en" sz="3600" dirty="0"/>
              <a:t/>
            </a:r>
            <a:br>
              <a:rPr lang="en" sz="3600" dirty="0"/>
            </a:br>
            <a:r>
              <a:rPr lang="en" sz="1600" dirty="0" smtClean="0"/>
              <a:t>Presented by</a:t>
            </a:r>
            <a:r>
              <a:rPr lang="en" sz="3600" dirty="0" smtClean="0"/>
              <a:t/>
            </a:r>
            <a:br>
              <a:rPr lang="en" sz="3600" dirty="0" smtClean="0"/>
            </a:br>
            <a:r>
              <a:rPr lang="en" sz="1600" dirty="0" smtClean="0"/>
              <a:t>Mayank Mishra</a:t>
            </a:r>
            <a:br>
              <a:rPr lang="en" sz="1600" dirty="0" smtClean="0"/>
            </a:br>
            <a:endParaRPr lang="en" sz="3600" dirty="0"/>
          </a:p>
        </p:txBody>
      </p:sp>
      <p:grpSp>
        <p:nvGrpSpPr>
          <p:cNvPr id="92" name="Shape 92"/>
          <p:cNvGrpSpPr/>
          <p:nvPr/>
        </p:nvGrpSpPr>
        <p:grpSpPr>
          <a:xfrm>
            <a:off x="572751" y="627534"/>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755576" y="1563638"/>
            <a:ext cx="7704855" cy="2855662"/>
          </a:xfrm>
          <a:prstGeom prst="rect">
            <a:avLst/>
          </a:prstGeom>
        </p:spPr>
        <p:txBody>
          <a:bodyPr lIns="91425" tIns="91425" rIns="91425" bIns="91425" anchor="t" anchorCtr="0">
            <a:noAutofit/>
          </a:bodyPr>
          <a:lstStyle/>
          <a:p>
            <a:pPr algn="just" fontAlgn="base">
              <a:buNone/>
            </a:pPr>
            <a:r>
              <a:rPr lang="en-IN" sz="1600" i="0" dirty="0">
                <a:solidFill>
                  <a:schemeClr val="tx1"/>
                </a:solidFill>
              </a:rPr>
              <a:t>T</a:t>
            </a:r>
            <a:r>
              <a:rPr lang="en-IN" sz="1600" i="0" dirty="0" smtClean="0">
                <a:solidFill>
                  <a:schemeClr val="tx1"/>
                </a:solidFill>
              </a:rPr>
              <a:t>akes </a:t>
            </a:r>
            <a:r>
              <a:rPr lang="en-IN" sz="1600" i="0" dirty="0">
                <a:solidFill>
                  <a:schemeClr val="tx1"/>
                </a:solidFill>
              </a:rPr>
              <a:t>a dataset </a:t>
            </a:r>
            <a:r>
              <a:rPr lang="en-IN" sz="1600" dirty="0">
                <a:solidFill>
                  <a:schemeClr val="tx1"/>
                </a:solidFill>
              </a:rPr>
              <a:t>X</a:t>
            </a:r>
            <a:r>
              <a:rPr lang="en-IN" sz="1600" i="0" dirty="0">
                <a:solidFill>
                  <a:schemeClr val="tx1"/>
                </a:solidFill>
              </a:rPr>
              <a:t> of </a:t>
            </a:r>
            <a:r>
              <a:rPr lang="en-IN" sz="1600" dirty="0">
                <a:solidFill>
                  <a:schemeClr val="tx1"/>
                </a:solidFill>
              </a:rPr>
              <a:t>N</a:t>
            </a:r>
            <a:r>
              <a:rPr lang="en-IN" sz="1600" i="0" dirty="0">
                <a:solidFill>
                  <a:schemeClr val="tx1"/>
                </a:solidFill>
              </a:rPr>
              <a:t> points as input, together with a parameter </a:t>
            </a:r>
            <a:r>
              <a:rPr lang="en-IN" sz="1600" dirty="0">
                <a:solidFill>
                  <a:schemeClr val="tx1"/>
                </a:solidFill>
              </a:rPr>
              <a:t>K</a:t>
            </a:r>
            <a:r>
              <a:rPr lang="en-IN" sz="1600" i="0" dirty="0">
                <a:solidFill>
                  <a:schemeClr val="tx1"/>
                </a:solidFill>
              </a:rPr>
              <a:t> specifying how many clusters to create. The output is a set of </a:t>
            </a:r>
            <a:r>
              <a:rPr lang="en-IN" sz="1600" dirty="0">
                <a:solidFill>
                  <a:schemeClr val="tx1"/>
                </a:solidFill>
              </a:rPr>
              <a:t>K</a:t>
            </a:r>
            <a:r>
              <a:rPr lang="en-IN" sz="1600" i="0" dirty="0">
                <a:solidFill>
                  <a:schemeClr val="tx1"/>
                </a:solidFill>
              </a:rPr>
              <a:t> cluster centroids and a </a:t>
            </a:r>
            <a:r>
              <a:rPr lang="en-IN" sz="1600" i="0" dirty="0" err="1">
                <a:solidFill>
                  <a:schemeClr val="tx1"/>
                </a:solidFill>
              </a:rPr>
              <a:t>labeling</a:t>
            </a:r>
            <a:r>
              <a:rPr lang="en-IN" sz="1600" i="0" dirty="0">
                <a:solidFill>
                  <a:schemeClr val="tx1"/>
                </a:solidFill>
              </a:rPr>
              <a:t> of </a:t>
            </a:r>
            <a:r>
              <a:rPr lang="en-IN" sz="1600" dirty="0">
                <a:solidFill>
                  <a:schemeClr val="tx1"/>
                </a:solidFill>
              </a:rPr>
              <a:t>X</a:t>
            </a:r>
            <a:r>
              <a:rPr lang="en-IN" sz="1600" i="0" dirty="0">
                <a:solidFill>
                  <a:schemeClr val="tx1"/>
                </a:solidFill>
              </a:rPr>
              <a:t> that assigns each of the points in </a:t>
            </a:r>
            <a:r>
              <a:rPr lang="en-IN" sz="1600" dirty="0">
                <a:solidFill>
                  <a:schemeClr val="tx1"/>
                </a:solidFill>
              </a:rPr>
              <a:t>X</a:t>
            </a:r>
            <a:r>
              <a:rPr lang="en-IN" sz="1600" i="0" dirty="0">
                <a:solidFill>
                  <a:schemeClr val="tx1"/>
                </a:solidFill>
              </a:rPr>
              <a:t> to a unique cluster. All points within a cluster are closer in distance to their centroid than they are to any other centroid.</a:t>
            </a:r>
          </a:p>
          <a:p>
            <a:pPr algn="just" fontAlgn="base">
              <a:buNone/>
            </a:pPr>
            <a:r>
              <a:rPr lang="en-IN" sz="1600" i="0" dirty="0">
                <a:solidFill>
                  <a:schemeClr val="tx1"/>
                </a:solidFill>
              </a:rPr>
              <a:t>The mathematical condition for the </a:t>
            </a:r>
            <a:r>
              <a:rPr lang="en-IN" sz="1600" dirty="0" smtClean="0">
                <a:solidFill>
                  <a:schemeClr val="tx1"/>
                </a:solidFill>
              </a:rPr>
              <a:t>K</a:t>
            </a:r>
            <a:r>
              <a:rPr lang="en-IN" sz="1600" i="0" dirty="0" smtClean="0">
                <a:solidFill>
                  <a:schemeClr val="tx1"/>
                </a:solidFill>
              </a:rPr>
              <a:t>, C</a:t>
            </a:r>
            <a:r>
              <a:rPr lang="en-IN" sz="900" i="0" dirty="0" smtClean="0">
                <a:solidFill>
                  <a:schemeClr val="tx1"/>
                </a:solidFill>
              </a:rPr>
              <a:t>K</a:t>
            </a:r>
            <a:r>
              <a:rPr lang="en-IN" sz="1600" i="0" dirty="0" smtClean="0">
                <a:solidFill>
                  <a:schemeClr val="tx1"/>
                </a:solidFill>
              </a:rPr>
              <a:t> clusters</a:t>
            </a:r>
            <a:r>
              <a:rPr lang="en-IN" sz="1600" i="0" dirty="0">
                <a:solidFill>
                  <a:schemeClr val="tx1"/>
                </a:solidFill>
              </a:rPr>
              <a:t>  and the </a:t>
            </a:r>
            <a:r>
              <a:rPr lang="en-IN" sz="1600" dirty="0" smtClean="0">
                <a:solidFill>
                  <a:schemeClr val="tx1"/>
                </a:solidFill>
              </a:rPr>
              <a:t>K, </a:t>
            </a:r>
            <a:r>
              <a:rPr lang="en-IN" sz="2000" dirty="0" err="1" smtClean="0">
                <a:solidFill>
                  <a:schemeClr val="tx1"/>
                </a:solidFill>
              </a:rPr>
              <a:t>u</a:t>
            </a:r>
            <a:r>
              <a:rPr lang="en-IN" sz="800" dirty="0" err="1" smtClean="0">
                <a:solidFill>
                  <a:schemeClr val="tx1"/>
                </a:solidFill>
              </a:rPr>
              <a:t>k</a:t>
            </a:r>
            <a:r>
              <a:rPr lang="en-IN" sz="1600" i="0" dirty="0">
                <a:solidFill>
                  <a:schemeClr val="tx1"/>
                </a:solidFill>
              </a:rPr>
              <a:t> centroids  can be expressed as</a:t>
            </a:r>
            <a:r>
              <a:rPr lang="en-IN" sz="1600" i="0" dirty="0" smtClean="0">
                <a:solidFill>
                  <a:schemeClr val="tx1"/>
                </a:solidFill>
              </a:rPr>
              <a:t>:</a:t>
            </a:r>
            <a:endParaRPr lang="en-IN" sz="1600" i="0" dirty="0">
              <a:solidFill>
                <a:schemeClr val="tx1"/>
              </a:solidFill>
            </a:endParaRPr>
          </a:p>
          <a:p>
            <a:pPr algn="just">
              <a:buNone/>
            </a:pPr>
            <a:endParaRPr lang="en" sz="1600" dirty="0">
              <a:solidFill>
                <a:schemeClr val="tx1"/>
              </a:solidFill>
            </a:endParaRPr>
          </a:p>
        </p:txBody>
      </p:sp>
      <p:sp>
        <p:nvSpPr>
          <p:cNvPr id="145" name="Shape 145"/>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3363838"/>
            <a:ext cx="6480720" cy="1015659"/>
          </a:xfrm>
          <a:prstGeom prst="rect">
            <a:avLst/>
          </a:prstGeom>
        </p:spPr>
      </p:pic>
    </p:spTree>
    <p:extLst>
      <p:ext uri="{BB962C8B-B14F-4D97-AF65-F5344CB8AC3E}">
        <p14:creationId xmlns:p14="http://schemas.microsoft.com/office/powerpoint/2010/main" val="122322125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07504" y="575500"/>
            <a:ext cx="2376264" cy="3981000"/>
          </a:xfrm>
          <a:prstGeom prst="rect">
            <a:avLst/>
          </a:prstGeom>
        </p:spPr>
        <p:txBody>
          <a:bodyPr lIns="91425" tIns="91425" rIns="91425" bIns="91425" anchor="t" anchorCtr="0">
            <a:noAutofit/>
          </a:bodyPr>
          <a:lstStyle/>
          <a:p>
            <a:pPr lvl="0">
              <a:spcBef>
                <a:spcPts val="0"/>
              </a:spcBef>
              <a:buNone/>
            </a:pPr>
            <a:r>
              <a:rPr lang="en" sz="3600" b="1" dirty="0" smtClean="0"/>
              <a:t>Algorithm</a:t>
            </a:r>
            <a:endParaRPr lang="en" sz="3600" b="1" dirty="0"/>
          </a:p>
        </p:txBody>
      </p:sp>
      <p:sp>
        <p:nvSpPr>
          <p:cNvPr id="151" name="Shape 151"/>
          <p:cNvSpPr txBox="1">
            <a:spLocks noGrp="1"/>
          </p:cNvSpPr>
          <p:nvPr>
            <p:ph type="body" idx="1"/>
          </p:nvPr>
        </p:nvSpPr>
        <p:spPr>
          <a:xfrm>
            <a:off x="3090625" y="575500"/>
            <a:ext cx="5596200" cy="2765100"/>
          </a:xfrm>
          <a:prstGeom prst="rect">
            <a:avLst/>
          </a:prstGeom>
        </p:spPr>
        <p:txBody>
          <a:bodyPr lIns="91425" tIns="91425" rIns="91425" bIns="91425" anchor="t" anchorCtr="0">
            <a:noAutofit/>
          </a:bodyPr>
          <a:lstStyle/>
          <a:p>
            <a:pPr lvl="0" rtl="0">
              <a:spcBef>
                <a:spcPts val="0"/>
              </a:spcBef>
              <a:buNone/>
            </a:pPr>
            <a:r>
              <a:rPr lang="en" sz="2000" b="1" dirty="0" smtClean="0"/>
              <a:t>Steps </a:t>
            </a:r>
          </a:p>
          <a:p>
            <a:pPr lvl="0" rtl="0">
              <a:spcBef>
                <a:spcPts val="0"/>
              </a:spcBef>
              <a:buNone/>
            </a:pPr>
            <a:endParaRPr lang="en" sz="2000" dirty="0"/>
          </a:p>
          <a:p>
            <a:pPr marL="228600" lvl="0" indent="-228600" rtl="0">
              <a:spcBef>
                <a:spcPts val="0"/>
              </a:spcBef>
              <a:buClr>
                <a:srgbClr val="F67031"/>
              </a:buClr>
              <a:buAutoNum type="arabicPeriod"/>
            </a:pPr>
            <a:r>
              <a:rPr lang="en" sz="2000" dirty="0" smtClean="0">
                <a:solidFill>
                  <a:schemeClr val="tx1"/>
                </a:solidFill>
              </a:rPr>
              <a:t>Given the data set</a:t>
            </a:r>
          </a:p>
          <a:p>
            <a:pPr marL="228600" lvl="0" indent="-228600" rtl="0">
              <a:spcBef>
                <a:spcPts val="0"/>
              </a:spcBef>
              <a:buClr>
                <a:srgbClr val="F67031"/>
              </a:buClr>
              <a:buAutoNum type="arabicPeriod"/>
            </a:pPr>
            <a:r>
              <a:rPr lang="en" sz="2000" dirty="0" smtClean="0">
                <a:solidFill>
                  <a:schemeClr val="tx1"/>
                </a:solidFill>
              </a:rPr>
              <a:t>Randomly choose k clusters</a:t>
            </a:r>
          </a:p>
          <a:p>
            <a:pPr marL="228600" lvl="0" indent="-228600" rtl="0">
              <a:spcBef>
                <a:spcPts val="0"/>
              </a:spcBef>
              <a:buClr>
                <a:srgbClr val="F67031"/>
              </a:buClr>
              <a:buAutoNum type="arabicPeriod"/>
            </a:pPr>
            <a:r>
              <a:rPr lang="en" sz="2000" dirty="0" smtClean="0">
                <a:solidFill>
                  <a:schemeClr val="tx1"/>
                </a:solidFill>
              </a:rPr>
              <a:t>Now take eculedian distance between the cluster point and the data points</a:t>
            </a:r>
          </a:p>
          <a:p>
            <a:pPr marL="228600" lvl="0" indent="-228600" rtl="0">
              <a:spcBef>
                <a:spcPts val="0"/>
              </a:spcBef>
              <a:buClr>
                <a:srgbClr val="F67031"/>
              </a:buClr>
              <a:buAutoNum type="arabicPeriod"/>
            </a:pPr>
            <a:r>
              <a:rPr lang="en" sz="2000" dirty="0" smtClean="0">
                <a:solidFill>
                  <a:schemeClr val="tx1"/>
                </a:solidFill>
              </a:rPr>
              <a:t>Based upon the </a:t>
            </a:r>
            <a:r>
              <a:rPr lang="en" sz="2000" dirty="0" smtClean="0">
                <a:solidFill>
                  <a:schemeClr val="tx1"/>
                </a:solidFill>
              </a:rPr>
              <a:t>division </a:t>
            </a:r>
            <a:r>
              <a:rPr lang="en" sz="2000" dirty="0" smtClean="0">
                <a:solidFill>
                  <a:schemeClr val="tx1"/>
                </a:solidFill>
              </a:rPr>
              <a:t>divide the data points into the k cluster sets.</a:t>
            </a:r>
            <a:endParaRPr lang="en" sz="2000" dirty="0">
              <a:solidFill>
                <a:schemeClr val="tx1"/>
              </a:solidFill>
            </a:endParaRPr>
          </a:p>
        </p:txBody>
      </p:sp>
      <p:cxnSp>
        <p:nvCxnSpPr>
          <p:cNvPr id="156" name="Shape 156"/>
          <p:cNvCxnSpPr/>
          <p:nvPr/>
        </p:nvCxnSpPr>
        <p:spPr>
          <a:xfrm>
            <a:off x="4473376" y="3856125"/>
            <a:ext cx="909900" cy="0"/>
          </a:xfrm>
          <a:prstGeom prst="straightConnector1">
            <a:avLst/>
          </a:prstGeom>
          <a:noFill/>
          <a:ln w="19050" cap="flat" cmpd="sng">
            <a:solidFill>
              <a:srgbClr val="FFFFFF"/>
            </a:solidFill>
            <a:prstDash val="solid"/>
            <a:round/>
            <a:headEnd type="oval" w="med" len="med"/>
            <a:tailEnd type="triangle" w="med" len="med"/>
          </a:ln>
        </p:spPr>
      </p:cxnSp>
      <p:cxnSp>
        <p:nvCxnSpPr>
          <p:cNvPr id="157" name="Shape 157"/>
          <p:cNvCxnSpPr/>
          <p:nvPr/>
        </p:nvCxnSpPr>
        <p:spPr>
          <a:xfrm>
            <a:off x="6292951" y="3856125"/>
            <a:ext cx="909899" cy="0"/>
          </a:xfrm>
          <a:prstGeom prst="straightConnector1">
            <a:avLst/>
          </a:prstGeom>
          <a:noFill/>
          <a:ln w="19050" cap="flat" cmpd="sng">
            <a:solidFill>
              <a:srgbClr val="FFFFFF"/>
            </a:solidFill>
            <a:prstDash val="solid"/>
            <a:round/>
            <a:headEnd type="oval"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Shape 183"/>
          <p:cNvSpPr txBox="1">
            <a:spLocks noGrp="1"/>
          </p:cNvSpPr>
          <p:nvPr>
            <p:ph type="title"/>
          </p:nvPr>
        </p:nvSpPr>
        <p:spPr>
          <a:xfrm>
            <a:off x="234450" y="575500"/>
            <a:ext cx="2046300" cy="3981000"/>
          </a:xfrm>
          <a:prstGeom prst="rect">
            <a:avLst/>
          </a:prstGeom>
        </p:spPr>
        <p:txBody>
          <a:bodyPr lIns="91425" tIns="91425" rIns="91425" bIns="91425" anchor="t" anchorCtr="0">
            <a:noAutofit/>
          </a:bodyPr>
          <a:lstStyle/>
          <a:p>
            <a:pPr lvl="0">
              <a:spcBef>
                <a:spcPts val="0"/>
              </a:spcBef>
              <a:buNone/>
            </a:pPr>
            <a:r>
              <a:rPr lang="en" sz="2800" b="1" dirty="0" smtClean="0"/>
              <a:t>Improved </a:t>
            </a:r>
            <a:br>
              <a:rPr lang="en" sz="2800" b="1" dirty="0" smtClean="0"/>
            </a:br>
            <a:r>
              <a:rPr lang="en" sz="2800" b="1" dirty="0" smtClean="0"/>
              <a:t>K – Means </a:t>
            </a:r>
            <a:br>
              <a:rPr lang="en" sz="2800" b="1" dirty="0" smtClean="0"/>
            </a:br>
            <a:r>
              <a:rPr lang="en" sz="2800" b="1" dirty="0" smtClean="0"/>
              <a:t>Clustering</a:t>
            </a:r>
            <a:br>
              <a:rPr lang="en" sz="2800" b="1" dirty="0" smtClean="0"/>
            </a:br>
            <a:r>
              <a:rPr lang="en" sz="2800" b="1" dirty="0" smtClean="0"/>
              <a:t>Algorithm</a:t>
            </a:r>
            <a:endParaRPr lang="en" sz="2800" b="1" dirty="0"/>
          </a:p>
        </p:txBody>
      </p:sp>
      <p:sp>
        <p:nvSpPr>
          <p:cNvPr id="185" name="Shape 185"/>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grpSp>
        <p:nvGrpSpPr>
          <p:cNvPr id="191" name="Shape 191"/>
          <p:cNvGrpSpPr/>
          <p:nvPr/>
        </p:nvGrpSpPr>
        <p:grpSpPr>
          <a:xfrm>
            <a:off x="3868697" y="2123332"/>
            <a:ext cx="394068" cy="325504"/>
            <a:chOff x="5268225" y="4341925"/>
            <a:chExt cx="468850" cy="387275"/>
          </a:xfrm>
        </p:grpSpPr>
        <p:sp>
          <p:nvSpPr>
            <p:cNvPr id="192" name="Shape 192"/>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 name="Shape 195"/>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 name="Shape 199"/>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00" name="Shape 200"/>
          <p:cNvGrpSpPr/>
          <p:nvPr/>
        </p:nvGrpSpPr>
        <p:grpSpPr>
          <a:xfrm>
            <a:off x="6687469" y="2223751"/>
            <a:ext cx="445254" cy="246182"/>
            <a:chOff x="531800" y="5071350"/>
            <a:chExt cx="529750" cy="292900"/>
          </a:xfrm>
        </p:grpSpPr>
        <p:sp>
          <p:nvSpPr>
            <p:cNvPr id="201" name="Shape 201"/>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 name="Shape 117"/>
          <p:cNvSpPr txBox="1">
            <a:spLocks noGrp="1"/>
          </p:cNvSpPr>
          <p:nvPr>
            <p:ph type="body" idx="2"/>
          </p:nvPr>
        </p:nvSpPr>
        <p:spPr>
          <a:xfrm>
            <a:off x="2771800" y="267494"/>
            <a:ext cx="6192688" cy="4608512"/>
          </a:xfrm>
          <a:prstGeom prst="rect">
            <a:avLst/>
          </a:prstGeom>
        </p:spPr>
        <p:txBody>
          <a:bodyPr lIns="91425" tIns="91425" rIns="91425" bIns="91425" anchor="t" anchorCtr="0">
            <a:noAutofit/>
          </a:bodyPr>
          <a:lstStyle/>
          <a:p>
            <a:pPr fontAlgn="base">
              <a:buNone/>
            </a:pPr>
            <a:r>
              <a:rPr lang="en-IN" sz="1800" b="1" dirty="0">
                <a:solidFill>
                  <a:srgbClr val="F67031"/>
                </a:solidFill>
              </a:rPr>
              <a:t>Lloyd’s algorithm</a:t>
            </a:r>
          </a:p>
          <a:p>
            <a:pPr marL="342900" indent="-342900" fontAlgn="base">
              <a:buClr>
                <a:srgbClr val="F67031"/>
              </a:buClr>
              <a:buFont typeface="+mj-lt"/>
              <a:buAutoNum type="arabicParenR"/>
            </a:pPr>
            <a:r>
              <a:rPr lang="en-IN" sz="2000" dirty="0" smtClean="0">
                <a:solidFill>
                  <a:schemeClr val="tx1"/>
                </a:solidFill>
              </a:rPr>
              <a:t>Once </a:t>
            </a:r>
            <a:r>
              <a:rPr lang="en-IN" sz="2000" dirty="0">
                <a:solidFill>
                  <a:schemeClr val="tx1"/>
                </a:solidFill>
              </a:rPr>
              <a:t>a set of centroids  is available, the clusters are updated to contain the points closest in distance to each centroid. </a:t>
            </a:r>
            <a:endParaRPr lang="en-IN" sz="2000" dirty="0" smtClean="0">
              <a:solidFill>
                <a:schemeClr val="tx1"/>
              </a:solidFill>
            </a:endParaRPr>
          </a:p>
          <a:p>
            <a:pPr marL="342900" indent="-342900" fontAlgn="base">
              <a:buClr>
                <a:srgbClr val="F67031"/>
              </a:buClr>
              <a:buAutoNum type="arabicParenR"/>
            </a:pPr>
            <a:r>
              <a:rPr lang="en-IN" sz="2000" dirty="0" smtClean="0">
                <a:solidFill>
                  <a:schemeClr val="tx1"/>
                </a:solidFill>
              </a:rPr>
              <a:t>Given </a:t>
            </a:r>
            <a:r>
              <a:rPr lang="en-IN" sz="2000" dirty="0">
                <a:solidFill>
                  <a:schemeClr val="tx1"/>
                </a:solidFill>
              </a:rPr>
              <a:t>a set of clusters, the centroids are recalculated as the means of all points belonging to a cluster.</a:t>
            </a:r>
            <a:endParaRPr lang="en-IN" sz="2000" dirty="0" smtClean="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2355726"/>
            <a:ext cx="6228603" cy="16148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Shape 242"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3" name="Shape 243"/>
          <p:cNvSpPr txBox="1">
            <a:spLocks noGrp="1"/>
          </p:cNvSpPr>
          <p:nvPr>
            <p:ph type="title" idx="4294967295"/>
          </p:nvPr>
        </p:nvSpPr>
        <p:spPr>
          <a:xfrm>
            <a:off x="617225" y="100"/>
            <a:ext cx="7909500" cy="5143500"/>
          </a:xfrm>
          <a:prstGeom prst="rect">
            <a:avLst/>
          </a:prstGeom>
        </p:spPr>
        <p:txBody>
          <a:bodyPr lIns="91425" tIns="91425" rIns="91425" bIns="91425" anchor="ctr" anchorCtr="0">
            <a:noAutofit/>
          </a:bodyPr>
          <a:lstStyle/>
          <a:p>
            <a:pPr lvl="0" algn="ctr" rtl="0">
              <a:spcBef>
                <a:spcPts val="0"/>
              </a:spcBef>
              <a:buNone/>
            </a:pPr>
            <a:r>
              <a:rPr lang="en" sz="3600" b="1" smtClean="0"/>
              <a:t>Demonstration </a:t>
            </a:r>
            <a:r>
              <a:rPr lang="en" sz="3600" b="1" dirty="0" smtClean="0"/>
              <a:t>Of  K- Means Clustering Algorithm</a:t>
            </a:r>
            <a:endParaRPr lang="en" sz="3600" b="1" dirty="0"/>
          </a:p>
        </p:txBody>
      </p:sp>
      <p:sp>
        <p:nvSpPr>
          <p:cNvPr id="244" name="Shape 244"/>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Tree>
    <p:extLst>
      <p:ext uri="{BB962C8B-B14F-4D97-AF65-F5344CB8AC3E}">
        <p14:creationId xmlns:p14="http://schemas.microsoft.com/office/powerpoint/2010/main" val="426090030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Shape 151"/>
          <p:cNvSpPr txBox="1">
            <a:spLocks noGrp="1"/>
          </p:cNvSpPr>
          <p:nvPr>
            <p:ph type="body" idx="1"/>
          </p:nvPr>
        </p:nvSpPr>
        <p:spPr>
          <a:xfrm>
            <a:off x="3059832" y="1064544"/>
            <a:ext cx="5596200" cy="2765100"/>
          </a:xfrm>
          <a:prstGeom prst="rect">
            <a:avLst/>
          </a:prstGeom>
        </p:spPr>
        <p:txBody>
          <a:bodyPr lIns="91425" tIns="91425" rIns="91425" bIns="91425" anchor="t" anchorCtr="0">
            <a:noAutofit/>
          </a:bodyPr>
          <a:lstStyle/>
          <a:p>
            <a:pPr lvl="0">
              <a:buNone/>
            </a:pPr>
            <a:r>
              <a:rPr lang="en-IN" sz="2000" b="1" dirty="0">
                <a:solidFill>
                  <a:srgbClr val="F67031"/>
                </a:solidFill>
              </a:rPr>
              <a:t>K-Means Advantages </a:t>
            </a:r>
            <a:r>
              <a:rPr lang="en-IN" sz="2000" b="1" dirty="0" smtClean="0">
                <a:solidFill>
                  <a:srgbClr val="F67031"/>
                </a:solidFill>
              </a:rPr>
              <a:t>:</a:t>
            </a:r>
            <a:r>
              <a:rPr lang="en-IN" sz="2000" b="1" dirty="0">
                <a:solidFill>
                  <a:schemeClr val="tx1">
                    <a:lumMod val="95000"/>
                    <a:lumOff val="5000"/>
                  </a:schemeClr>
                </a:solidFill>
              </a:rPr>
              <a:t/>
            </a:r>
            <a:br>
              <a:rPr lang="en-IN" sz="2000" b="1" dirty="0">
                <a:solidFill>
                  <a:schemeClr val="tx1">
                    <a:lumMod val="95000"/>
                    <a:lumOff val="5000"/>
                  </a:schemeClr>
                </a:solidFill>
              </a:rPr>
            </a:br>
            <a:r>
              <a:rPr lang="en-IN" sz="2000" dirty="0">
                <a:solidFill>
                  <a:srgbClr val="F67031"/>
                </a:solidFill>
              </a:rPr>
              <a:t>1) </a:t>
            </a:r>
            <a:r>
              <a:rPr lang="en-IN" sz="2000" dirty="0">
                <a:solidFill>
                  <a:schemeClr val="tx1">
                    <a:lumMod val="95000"/>
                    <a:lumOff val="5000"/>
                  </a:schemeClr>
                </a:solidFill>
              </a:rPr>
              <a:t>If variables are huge, then  K-Means most of the times computationally faster than hierarchical clustering, if we keep k </a:t>
            </a:r>
            <a:r>
              <a:rPr lang="en-IN" sz="2000" dirty="0" smtClean="0">
                <a:solidFill>
                  <a:schemeClr val="tx1">
                    <a:lumMod val="95000"/>
                    <a:lumOff val="5000"/>
                  </a:schemeClr>
                </a:solidFill>
              </a:rPr>
              <a:t>smalls</a:t>
            </a:r>
            <a:r>
              <a:rPr lang="en-IN" sz="2000" dirty="0">
                <a:solidFill>
                  <a:schemeClr val="tx1">
                    <a:lumMod val="95000"/>
                    <a:lumOff val="5000"/>
                  </a:schemeClr>
                </a:solidFill>
              </a:rPr>
              <a:t/>
            </a:r>
            <a:br>
              <a:rPr lang="en-IN" sz="2000" dirty="0">
                <a:solidFill>
                  <a:schemeClr val="tx1">
                    <a:lumMod val="95000"/>
                    <a:lumOff val="5000"/>
                  </a:schemeClr>
                </a:solidFill>
              </a:rPr>
            </a:br>
            <a:r>
              <a:rPr lang="en-IN" sz="2000" dirty="0">
                <a:solidFill>
                  <a:srgbClr val="F67031"/>
                </a:solidFill>
              </a:rPr>
              <a:t>2) </a:t>
            </a:r>
            <a:r>
              <a:rPr lang="en-IN" sz="2000" dirty="0">
                <a:solidFill>
                  <a:schemeClr val="tx1">
                    <a:lumMod val="95000"/>
                    <a:lumOff val="5000"/>
                  </a:schemeClr>
                </a:solidFill>
              </a:rPr>
              <a:t>K-Means produce tighter clusters than hierarchical clustering, especially if the clusters are globular</a:t>
            </a:r>
            <a:r>
              <a:rPr lang="en-IN" sz="2000" dirty="0" smtClean="0">
                <a:solidFill>
                  <a:schemeClr val="tx1">
                    <a:lumMod val="95000"/>
                    <a:lumOff val="5000"/>
                  </a:schemeClr>
                </a:solidFill>
              </a:rPr>
              <a:t>.</a:t>
            </a:r>
            <a:endParaRPr lang="en" sz="2000" dirty="0">
              <a:solidFill>
                <a:schemeClr val="tx1">
                  <a:lumMod val="95000"/>
                  <a:lumOff val="5000"/>
                </a:schemeClr>
              </a:solidFill>
            </a:endParaRPr>
          </a:p>
        </p:txBody>
      </p:sp>
      <p:cxnSp>
        <p:nvCxnSpPr>
          <p:cNvPr id="156" name="Shape 156"/>
          <p:cNvCxnSpPr/>
          <p:nvPr/>
        </p:nvCxnSpPr>
        <p:spPr>
          <a:xfrm>
            <a:off x="4473376" y="3856125"/>
            <a:ext cx="909900" cy="0"/>
          </a:xfrm>
          <a:prstGeom prst="straightConnector1">
            <a:avLst/>
          </a:prstGeom>
          <a:noFill/>
          <a:ln w="19050" cap="flat" cmpd="sng">
            <a:solidFill>
              <a:srgbClr val="FFFFFF"/>
            </a:solidFill>
            <a:prstDash val="solid"/>
            <a:round/>
            <a:headEnd type="oval" w="med" len="med"/>
            <a:tailEnd type="triangle" w="med" len="med"/>
          </a:ln>
        </p:spPr>
      </p:cxnSp>
      <p:cxnSp>
        <p:nvCxnSpPr>
          <p:cNvPr id="157" name="Shape 157"/>
          <p:cNvCxnSpPr/>
          <p:nvPr/>
        </p:nvCxnSpPr>
        <p:spPr>
          <a:xfrm>
            <a:off x="6292951" y="3856125"/>
            <a:ext cx="909899" cy="0"/>
          </a:xfrm>
          <a:prstGeom prst="straightConnector1">
            <a:avLst/>
          </a:prstGeom>
          <a:noFill/>
          <a:ln w="19050" cap="flat" cmpd="sng">
            <a:solidFill>
              <a:srgbClr val="FFFFFF"/>
            </a:solidFill>
            <a:prstDash val="solid"/>
            <a:round/>
            <a:headEnd type="oval" w="med" len="med"/>
            <a:tailEnd type="triangle" w="med" len="med"/>
          </a:ln>
        </p:spPr>
      </p:cxnSp>
    </p:spTree>
    <p:extLst>
      <p:ext uri="{BB962C8B-B14F-4D97-AF65-F5344CB8AC3E}">
        <p14:creationId xmlns:p14="http://schemas.microsoft.com/office/powerpoint/2010/main" val="126064263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Shape 151"/>
          <p:cNvSpPr txBox="1">
            <a:spLocks noGrp="1"/>
          </p:cNvSpPr>
          <p:nvPr>
            <p:ph type="body" idx="1"/>
          </p:nvPr>
        </p:nvSpPr>
        <p:spPr>
          <a:xfrm>
            <a:off x="3059832" y="411510"/>
            <a:ext cx="5760640" cy="2808312"/>
          </a:xfrm>
          <a:prstGeom prst="rect">
            <a:avLst/>
          </a:prstGeom>
        </p:spPr>
        <p:txBody>
          <a:bodyPr lIns="91425" tIns="91425" rIns="91425" bIns="91425" anchor="t" anchorCtr="0">
            <a:noAutofit/>
          </a:bodyPr>
          <a:lstStyle/>
          <a:p>
            <a:pPr lvl="0">
              <a:buNone/>
            </a:pPr>
            <a:r>
              <a:rPr lang="en-IN" sz="2000" dirty="0"/>
              <a:t/>
            </a:r>
            <a:br>
              <a:rPr lang="en-IN" sz="2000" dirty="0"/>
            </a:br>
            <a:r>
              <a:rPr lang="en-IN" sz="2000" b="1" dirty="0">
                <a:solidFill>
                  <a:srgbClr val="F67031"/>
                </a:solidFill>
              </a:rPr>
              <a:t>K-Means Disadvantages :</a:t>
            </a:r>
            <a:r>
              <a:rPr lang="en-IN" sz="2000" dirty="0"/>
              <a:t/>
            </a:r>
            <a:br>
              <a:rPr lang="en-IN" sz="2000" dirty="0"/>
            </a:br>
            <a:r>
              <a:rPr lang="en-IN" sz="2000" b="1" dirty="0"/>
              <a:t/>
            </a:r>
            <a:br>
              <a:rPr lang="en-IN" sz="2000" b="1" dirty="0"/>
            </a:br>
            <a:r>
              <a:rPr lang="en-IN" sz="2000" dirty="0">
                <a:solidFill>
                  <a:srgbClr val="F67031"/>
                </a:solidFill>
              </a:rPr>
              <a:t>1) </a:t>
            </a:r>
            <a:r>
              <a:rPr lang="en-IN" sz="2000" dirty="0">
                <a:solidFill>
                  <a:schemeClr val="tx1">
                    <a:lumMod val="95000"/>
                    <a:lumOff val="5000"/>
                  </a:schemeClr>
                </a:solidFill>
              </a:rPr>
              <a:t>Difficult to predict K-Value.</a:t>
            </a:r>
            <a:br>
              <a:rPr lang="en-IN" sz="2000" dirty="0">
                <a:solidFill>
                  <a:schemeClr val="tx1">
                    <a:lumMod val="95000"/>
                    <a:lumOff val="5000"/>
                  </a:schemeClr>
                </a:solidFill>
              </a:rPr>
            </a:br>
            <a:r>
              <a:rPr lang="en-IN" sz="2000" dirty="0">
                <a:solidFill>
                  <a:srgbClr val="F67031"/>
                </a:solidFill>
              </a:rPr>
              <a:t>2) </a:t>
            </a:r>
            <a:r>
              <a:rPr lang="en-IN" sz="2000" dirty="0">
                <a:solidFill>
                  <a:schemeClr val="tx1">
                    <a:lumMod val="95000"/>
                    <a:lumOff val="5000"/>
                  </a:schemeClr>
                </a:solidFill>
              </a:rPr>
              <a:t>With global cluster, it didn't work well.</a:t>
            </a:r>
            <a:br>
              <a:rPr lang="en-IN" sz="2000" dirty="0">
                <a:solidFill>
                  <a:schemeClr val="tx1">
                    <a:lumMod val="95000"/>
                    <a:lumOff val="5000"/>
                  </a:schemeClr>
                </a:solidFill>
              </a:rPr>
            </a:br>
            <a:r>
              <a:rPr lang="en-IN" sz="2000" dirty="0">
                <a:solidFill>
                  <a:srgbClr val="F67031"/>
                </a:solidFill>
              </a:rPr>
              <a:t>3)</a:t>
            </a:r>
            <a:r>
              <a:rPr lang="en-IN" sz="2000" dirty="0">
                <a:solidFill>
                  <a:schemeClr val="tx1">
                    <a:lumMod val="95000"/>
                    <a:lumOff val="5000"/>
                  </a:schemeClr>
                </a:solidFill>
              </a:rPr>
              <a:t> Different initial partitions can result in different  </a:t>
            </a:r>
            <a:r>
              <a:rPr lang="en-IN" sz="2000" dirty="0" smtClean="0">
                <a:solidFill>
                  <a:schemeClr val="tx1">
                    <a:lumMod val="95000"/>
                    <a:lumOff val="5000"/>
                  </a:schemeClr>
                </a:solidFill>
              </a:rPr>
              <a:t>              final </a:t>
            </a:r>
            <a:r>
              <a:rPr lang="en-IN" sz="2000" dirty="0">
                <a:solidFill>
                  <a:schemeClr val="tx1">
                    <a:lumMod val="95000"/>
                    <a:lumOff val="5000"/>
                  </a:schemeClr>
                </a:solidFill>
              </a:rPr>
              <a:t>clusters.</a:t>
            </a:r>
            <a:br>
              <a:rPr lang="en-IN" sz="2000" dirty="0">
                <a:solidFill>
                  <a:schemeClr val="tx1">
                    <a:lumMod val="95000"/>
                    <a:lumOff val="5000"/>
                  </a:schemeClr>
                </a:solidFill>
              </a:rPr>
            </a:br>
            <a:r>
              <a:rPr lang="en-IN" sz="2000" dirty="0">
                <a:solidFill>
                  <a:srgbClr val="F67031"/>
                </a:solidFill>
              </a:rPr>
              <a:t>4)</a:t>
            </a:r>
            <a:r>
              <a:rPr lang="en-IN" sz="2000" dirty="0">
                <a:solidFill>
                  <a:schemeClr val="tx1">
                    <a:lumMod val="95000"/>
                    <a:lumOff val="5000"/>
                  </a:schemeClr>
                </a:solidFill>
              </a:rPr>
              <a:t> It does not work well with clusters (in the original data) of Different size and Different density</a:t>
            </a:r>
            <a:endParaRPr lang="en" sz="2000" dirty="0">
              <a:solidFill>
                <a:schemeClr val="tx1">
                  <a:lumMod val="95000"/>
                  <a:lumOff val="5000"/>
                </a:schemeClr>
              </a:solidFill>
            </a:endParaRPr>
          </a:p>
        </p:txBody>
      </p:sp>
      <p:cxnSp>
        <p:nvCxnSpPr>
          <p:cNvPr id="156" name="Shape 156"/>
          <p:cNvCxnSpPr/>
          <p:nvPr/>
        </p:nvCxnSpPr>
        <p:spPr>
          <a:xfrm>
            <a:off x="4473376" y="3856125"/>
            <a:ext cx="909900" cy="0"/>
          </a:xfrm>
          <a:prstGeom prst="straightConnector1">
            <a:avLst/>
          </a:prstGeom>
          <a:noFill/>
          <a:ln w="19050" cap="flat" cmpd="sng">
            <a:solidFill>
              <a:srgbClr val="FFFFFF"/>
            </a:solidFill>
            <a:prstDash val="solid"/>
            <a:round/>
            <a:headEnd type="oval" w="med" len="med"/>
            <a:tailEnd type="triangle" w="med" len="med"/>
          </a:ln>
        </p:spPr>
      </p:cxnSp>
      <p:cxnSp>
        <p:nvCxnSpPr>
          <p:cNvPr id="157" name="Shape 157"/>
          <p:cNvCxnSpPr/>
          <p:nvPr/>
        </p:nvCxnSpPr>
        <p:spPr>
          <a:xfrm>
            <a:off x="6292951" y="3856125"/>
            <a:ext cx="909899" cy="0"/>
          </a:xfrm>
          <a:prstGeom prst="straightConnector1">
            <a:avLst/>
          </a:prstGeom>
          <a:noFill/>
          <a:ln w="19050" cap="flat" cmpd="sng">
            <a:solidFill>
              <a:srgbClr val="FFFFFF"/>
            </a:solidFill>
            <a:prstDash val="solid"/>
            <a:round/>
            <a:headEnd type="oval" w="med" len="med"/>
            <a:tailEnd type="triangle" w="med" len="med"/>
          </a:ln>
        </p:spPr>
      </p:cxnSp>
    </p:spTree>
    <p:extLst>
      <p:ext uri="{BB962C8B-B14F-4D97-AF65-F5344CB8AC3E}">
        <p14:creationId xmlns:p14="http://schemas.microsoft.com/office/powerpoint/2010/main" val="317700085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Shape 151"/>
          <p:cNvSpPr txBox="1">
            <a:spLocks noGrp="1"/>
          </p:cNvSpPr>
          <p:nvPr>
            <p:ph type="body" idx="1"/>
          </p:nvPr>
        </p:nvSpPr>
        <p:spPr>
          <a:xfrm>
            <a:off x="3059832" y="1091602"/>
            <a:ext cx="5596200" cy="2765100"/>
          </a:xfrm>
          <a:prstGeom prst="rect">
            <a:avLst/>
          </a:prstGeom>
        </p:spPr>
        <p:txBody>
          <a:bodyPr lIns="91425" tIns="91425" rIns="91425" bIns="91425" anchor="t" anchorCtr="0">
            <a:noAutofit/>
          </a:bodyPr>
          <a:lstStyle/>
          <a:p>
            <a:pPr lvl="0">
              <a:buNone/>
            </a:pPr>
            <a:r>
              <a:rPr lang="en-IN" sz="2000" dirty="0">
                <a:solidFill>
                  <a:schemeClr val="tx1"/>
                </a:solidFill>
              </a:rPr>
              <a:t>The K-means clustering algorithm that generates partitions of large datasets may provide a better characterization of </a:t>
            </a:r>
            <a:r>
              <a:rPr lang="en-IN" sz="2000" dirty="0" smtClean="0">
                <a:solidFill>
                  <a:schemeClr val="tx1"/>
                </a:solidFill>
              </a:rPr>
              <a:t>partitioned data.</a:t>
            </a:r>
            <a:endParaRPr lang="en" sz="2000" dirty="0">
              <a:solidFill>
                <a:schemeClr val="tx1"/>
              </a:solidFill>
            </a:endParaRPr>
          </a:p>
        </p:txBody>
      </p:sp>
      <p:cxnSp>
        <p:nvCxnSpPr>
          <p:cNvPr id="156" name="Shape 156"/>
          <p:cNvCxnSpPr/>
          <p:nvPr/>
        </p:nvCxnSpPr>
        <p:spPr>
          <a:xfrm>
            <a:off x="4473376" y="3856125"/>
            <a:ext cx="909900" cy="0"/>
          </a:xfrm>
          <a:prstGeom prst="straightConnector1">
            <a:avLst/>
          </a:prstGeom>
          <a:noFill/>
          <a:ln w="19050" cap="flat" cmpd="sng">
            <a:solidFill>
              <a:srgbClr val="FFFFFF"/>
            </a:solidFill>
            <a:prstDash val="solid"/>
            <a:round/>
            <a:headEnd type="oval" w="med" len="med"/>
            <a:tailEnd type="triangle" w="med" len="med"/>
          </a:ln>
        </p:spPr>
      </p:cxnSp>
      <p:cxnSp>
        <p:nvCxnSpPr>
          <p:cNvPr id="157" name="Shape 157"/>
          <p:cNvCxnSpPr/>
          <p:nvPr/>
        </p:nvCxnSpPr>
        <p:spPr>
          <a:xfrm>
            <a:off x="6292951" y="3856125"/>
            <a:ext cx="909899" cy="0"/>
          </a:xfrm>
          <a:prstGeom prst="straightConnector1">
            <a:avLst/>
          </a:prstGeom>
          <a:noFill/>
          <a:ln w="19050" cap="flat" cmpd="sng">
            <a:solidFill>
              <a:srgbClr val="FFFFFF"/>
            </a:solidFill>
            <a:prstDash val="solid"/>
            <a:round/>
            <a:headEnd type="oval" w="med" len="med"/>
            <a:tailEnd type="triangle" w="med" len="med"/>
          </a:ln>
        </p:spPr>
      </p:cxnSp>
      <p:sp>
        <p:nvSpPr>
          <p:cNvPr id="5" name="Shape 183"/>
          <p:cNvSpPr txBox="1">
            <a:spLocks noGrp="1"/>
          </p:cNvSpPr>
          <p:nvPr>
            <p:ph type="title"/>
          </p:nvPr>
        </p:nvSpPr>
        <p:spPr>
          <a:xfrm>
            <a:off x="234450" y="987574"/>
            <a:ext cx="2046300" cy="3981000"/>
          </a:xfrm>
          <a:prstGeom prst="rect">
            <a:avLst/>
          </a:prstGeom>
        </p:spPr>
        <p:txBody>
          <a:bodyPr lIns="91425" tIns="91425" rIns="91425" bIns="91425" anchor="t" anchorCtr="0">
            <a:noAutofit/>
          </a:bodyPr>
          <a:lstStyle/>
          <a:p>
            <a:pPr lvl="0">
              <a:spcBef>
                <a:spcPts val="0"/>
              </a:spcBef>
              <a:buNone/>
            </a:pPr>
            <a:r>
              <a:rPr lang="en" sz="2800" b="1" dirty="0" smtClean="0"/>
              <a:t>Conclusion</a:t>
            </a:r>
            <a:endParaRPr lang="en" sz="2800" b="1" dirty="0"/>
          </a:p>
        </p:txBody>
      </p:sp>
    </p:spTree>
    <p:extLst>
      <p:ext uri="{BB962C8B-B14F-4D97-AF65-F5344CB8AC3E}">
        <p14:creationId xmlns:p14="http://schemas.microsoft.com/office/powerpoint/2010/main" val="381929533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511425" y="1549400"/>
            <a:ext cx="3517200" cy="973500"/>
          </a:xfrm>
          <a:prstGeom prst="rect">
            <a:avLst/>
          </a:prstGeom>
        </p:spPr>
        <p:txBody>
          <a:bodyPr lIns="91425" tIns="91425" rIns="91425" bIns="91425" anchor="b" anchorCtr="0">
            <a:noAutofit/>
          </a:bodyPr>
          <a:lstStyle/>
          <a:p>
            <a:pPr lvl="0" rtl="0">
              <a:spcBef>
                <a:spcPts val="0"/>
              </a:spcBef>
              <a:buNone/>
            </a:pPr>
            <a:r>
              <a:rPr lang="en"/>
              <a:t>Thank you very much for your time</a:t>
            </a:r>
          </a:p>
        </p:txBody>
      </p:sp>
      <p:sp>
        <p:nvSpPr>
          <p:cNvPr id="473" name="Shape 47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17</a:t>
            </a:fld>
            <a:endParaRPr lang="en"/>
          </a:p>
        </p:txBody>
      </p:sp>
      <p:grpSp>
        <p:nvGrpSpPr>
          <p:cNvPr id="475" name="Shape 475"/>
          <p:cNvGrpSpPr/>
          <p:nvPr/>
        </p:nvGrpSpPr>
        <p:grpSpPr>
          <a:xfrm>
            <a:off x="628401" y="1039422"/>
            <a:ext cx="542233" cy="510157"/>
            <a:chOff x="5972700" y="2330200"/>
            <a:chExt cx="411625" cy="387275"/>
          </a:xfrm>
        </p:grpSpPr>
        <p:sp>
          <p:nvSpPr>
            <p:cNvPr id="476" name="Shape 47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 name="Shape 47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143500" cy="51435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977" y="-1"/>
            <a:ext cx="4788024" cy="51435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646573" y="1016000"/>
            <a:ext cx="3246900" cy="973500"/>
          </a:xfrm>
          <a:prstGeom prst="rect">
            <a:avLst/>
          </a:prstGeom>
        </p:spPr>
        <p:txBody>
          <a:bodyPr lIns="91425" tIns="91425" rIns="91425" bIns="91425" anchor="t" anchorCtr="0">
            <a:noAutofit/>
          </a:bodyPr>
          <a:lstStyle/>
          <a:p>
            <a:pPr lvl="0">
              <a:spcBef>
                <a:spcPts val="0"/>
              </a:spcBef>
              <a:buNone/>
            </a:pPr>
            <a:r>
              <a:rPr lang="en" dirty="0"/>
              <a:t>Table of contents</a:t>
            </a:r>
          </a:p>
        </p:txBody>
      </p:sp>
      <p:sp>
        <p:nvSpPr>
          <p:cNvPr id="123" name="Shape 123"/>
          <p:cNvSpPr txBox="1">
            <a:spLocks noGrp="1"/>
          </p:cNvSpPr>
          <p:nvPr>
            <p:ph type="body" idx="2"/>
          </p:nvPr>
        </p:nvSpPr>
        <p:spPr>
          <a:xfrm>
            <a:off x="4788024" y="267494"/>
            <a:ext cx="4104456" cy="4752528"/>
          </a:xfrm>
          <a:prstGeom prst="rect">
            <a:avLst/>
          </a:prstGeom>
        </p:spPr>
        <p:txBody>
          <a:bodyPr lIns="91425" tIns="91425" rIns="91425" bIns="91425" anchor="t" anchorCtr="0">
            <a:noAutofit/>
          </a:bodyPr>
          <a:lstStyle/>
          <a:p>
            <a:pPr marL="457200" indent="-228600"/>
            <a:r>
              <a:rPr lang="en" dirty="0">
                <a:solidFill>
                  <a:schemeClr val="tx1"/>
                </a:solidFill>
              </a:rPr>
              <a:t>Machine </a:t>
            </a:r>
            <a:r>
              <a:rPr lang="en" dirty="0" smtClean="0">
                <a:solidFill>
                  <a:schemeClr val="tx1"/>
                </a:solidFill>
              </a:rPr>
              <a:t>Learning</a:t>
            </a:r>
            <a:endParaRPr lang="en" dirty="0">
              <a:solidFill>
                <a:schemeClr val="tx1"/>
              </a:solidFill>
            </a:endParaRPr>
          </a:p>
          <a:p>
            <a:pPr marL="457200" lvl="0" indent="-228600" rtl="0">
              <a:spcBef>
                <a:spcPts val="0"/>
              </a:spcBef>
              <a:spcAft>
                <a:spcPts val="1000"/>
              </a:spcAft>
              <a:buAutoNum type="arabicPeriod"/>
            </a:pPr>
            <a:r>
              <a:rPr lang="en" dirty="0" smtClean="0">
                <a:solidFill>
                  <a:schemeClr val="tx1"/>
                </a:solidFill>
              </a:rPr>
              <a:t>Supervised vs Unsupervised learning</a:t>
            </a:r>
            <a:endParaRPr lang="en" dirty="0">
              <a:solidFill>
                <a:schemeClr val="tx1"/>
              </a:solidFill>
            </a:endParaRPr>
          </a:p>
          <a:p>
            <a:pPr marL="457200" lvl="0" indent="-228600" rtl="0">
              <a:spcBef>
                <a:spcPts val="0"/>
              </a:spcBef>
              <a:spcAft>
                <a:spcPts val="1000"/>
              </a:spcAft>
              <a:buAutoNum type="arabicPeriod"/>
            </a:pPr>
            <a:r>
              <a:rPr lang="en" dirty="0" smtClean="0">
                <a:solidFill>
                  <a:schemeClr val="tx1"/>
                </a:solidFill>
              </a:rPr>
              <a:t>Clustering Algorithm</a:t>
            </a:r>
            <a:endParaRPr lang="en" dirty="0">
              <a:solidFill>
                <a:schemeClr val="tx1"/>
              </a:solidFill>
            </a:endParaRPr>
          </a:p>
          <a:p>
            <a:pPr marL="457200" lvl="0" indent="-228600">
              <a:spcBef>
                <a:spcPts val="0"/>
              </a:spcBef>
              <a:spcAft>
                <a:spcPts val="1000"/>
              </a:spcAft>
              <a:buAutoNum type="arabicPeriod"/>
            </a:pPr>
            <a:r>
              <a:rPr lang="en" dirty="0" smtClean="0">
                <a:solidFill>
                  <a:schemeClr val="tx1"/>
                </a:solidFill>
              </a:rPr>
              <a:t>Type of Clustering Algorithm</a:t>
            </a:r>
          </a:p>
          <a:p>
            <a:pPr marL="457200" lvl="0" indent="-228600">
              <a:spcBef>
                <a:spcPts val="0"/>
              </a:spcBef>
              <a:spcAft>
                <a:spcPts val="1000"/>
              </a:spcAft>
              <a:buAutoNum type="arabicPeriod"/>
            </a:pPr>
            <a:r>
              <a:rPr lang="en" dirty="0" smtClean="0">
                <a:solidFill>
                  <a:schemeClr val="tx1"/>
                </a:solidFill>
              </a:rPr>
              <a:t>K – Means Clustering Algorithm</a:t>
            </a:r>
          </a:p>
          <a:p>
            <a:pPr marL="457200" lvl="0" indent="-228600">
              <a:spcBef>
                <a:spcPts val="0"/>
              </a:spcBef>
              <a:spcAft>
                <a:spcPts val="1000"/>
              </a:spcAft>
              <a:buAutoNum type="arabicPeriod"/>
            </a:pPr>
            <a:r>
              <a:rPr lang="en" dirty="0" smtClean="0">
                <a:solidFill>
                  <a:schemeClr val="tx1"/>
                </a:solidFill>
              </a:rPr>
              <a:t>Modified K- Means Algorithm</a:t>
            </a:r>
          </a:p>
          <a:p>
            <a:pPr marL="457200" lvl="0" indent="-228600">
              <a:spcBef>
                <a:spcPts val="0"/>
              </a:spcBef>
              <a:spcAft>
                <a:spcPts val="1000"/>
              </a:spcAft>
              <a:buAutoNum type="arabicPeriod"/>
            </a:pPr>
            <a:r>
              <a:rPr lang="en" dirty="0" smtClean="0">
                <a:solidFill>
                  <a:schemeClr val="tx1"/>
                </a:solidFill>
              </a:rPr>
              <a:t>Simulation of K – Means Clustering Algorithm</a:t>
            </a:r>
          </a:p>
          <a:p>
            <a:pPr marL="457200" lvl="0" indent="-228600">
              <a:spcBef>
                <a:spcPts val="0"/>
              </a:spcBef>
              <a:spcAft>
                <a:spcPts val="1000"/>
              </a:spcAft>
              <a:buAutoNum type="arabicPeriod"/>
            </a:pPr>
            <a:r>
              <a:rPr lang="en" dirty="0" smtClean="0">
                <a:solidFill>
                  <a:schemeClr val="tx1"/>
                </a:solidFill>
              </a:rPr>
              <a:t>Advantages and Disadvantages</a:t>
            </a:r>
          </a:p>
          <a:p>
            <a:pPr marL="457200" lvl="0" indent="-228600">
              <a:spcBef>
                <a:spcPts val="0"/>
              </a:spcBef>
              <a:spcAft>
                <a:spcPts val="1000"/>
              </a:spcAft>
              <a:buAutoNum type="arabicPeriod"/>
            </a:pPr>
            <a:r>
              <a:rPr lang="en" dirty="0" smtClean="0">
                <a:solidFill>
                  <a:schemeClr val="tx1"/>
                </a:solidFill>
              </a:rPr>
              <a:t>Conclusion</a:t>
            </a:r>
          </a:p>
          <a:p>
            <a:pPr marL="457200" lvl="0" indent="-228600">
              <a:spcBef>
                <a:spcPts val="0"/>
              </a:spcBef>
              <a:spcAft>
                <a:spcPts val="1000"/>
              </a:spcAft>
              <a:buAutoNum type="arabicPeriod"/>
            </a:pPr>
            <a:endParaRPr lang="en" dirty="0">
              <a:solidFill>
                <a:schemeClr val="tx1"/>
              </a:solidFill>
            </a:endParaRPr>
          </a:p>
        </p:txBody>
      </p:sp>
      <p:sp>
        <p:nvSpPr>
          <p:cNvPr id="125" name="Shape 125"/>
          <p:cNvSpPr txBox="1">
            <a:spLocks noGrp="1"/>
          </p:cNvSpPr>
          <p:nvPr>
            <p:ph type="subTitle" idx="1"/>
          </p:nvPr>
        </p:nvSpPr>
        <p:spPr>
          <a:xfrm>
            <a:off x="646550" y="1684700"/>
            <a:ext cx="3246900" cy="2126400"/>
          </a:xfrm>
          <a:prstGeom prst="rect">
            <a:avLst/>
          </a:prstGeom>
        </p:spPr>
        <p:txBody>
          <a:bodyPr lIns="91425" tIns="91425" rIns="91425" bIns="91425" anchor="t" anchorCtr="0">
            <a:noAutofit/>
          </a:bodyPr>
          <a:lstStyle/>
          <a:p>
            <a:pPr lvl="0">
              <a:spcBef>
                <a:spcPts val="0"/>
              </a:spcBef>
              <a:buNone/>
            </a:pPr>
            <a:r>
              <a:rPr lang="en" dirty="0" smtClean="0"/>
              <a:t>These were the topics that we cover today for learning K-Means Algorithm.</a:t>
            </a:r>
            <a:endParaRPr lang="en"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3981000"/>
          </a:xfrm>
          <a:prstGeom prst="rect">
            <a:avLst/>
          </a:prstGeom>
        </p:spPr>
        <p:txBody>
          <a:bodyPr lIns="91425" tIns="91425" rIns="91425" bIns="91425" anchor="t" anchorCtr="0">
            <a:noAutofit/>
          </a:bodyPr>
          <a:lstStyle/>
          <a:p>
            <a:pPr lvl="0" rtl="0">
              <a:spcBef>
                <a:spcPts val="0"/>
              </a:spcBef>
              <a:buNone/>
            </a:pPr>
            <a:r>
              <a:rPr lang="en" sz="3200" b="1" dirty="0" smtClean="0"/>
              <a:t>Machine Learning</a:t>
            </a:r>
            <a:endParaRPr lang="en" sz="3200" b="1" dirty="0"/>
          </a:p>
        </p:txBody>
      </p:sp>
      <p:sp>
        <p:nvSpPr>
          <p:cNvPr id="2" name="Text Placeholder 1"/>
          <p:cNvSpPr>
            <a:spLocks noGrp="1"/>
          </p:cNvSpPr>
          <p:nvPr>
            <p:ph type="body" idx="1"/>
          </p:nvPr>
        </p:nvSpPr>
        <p:spPr>
          <a:xfrm>
            <a:off x="3090625" y="575500"/>
            <a:ext cx="5585831" cy="4156490"/>
          </a:xfrm>
        </p:spPr>
        <p:txBody>
          <a:bodyPr/>
          <a:lstStyle/>
          <a:p>
            <a:pPr lvl="0">
              <a:buNone/>
            </a:pPr>
            <a:r>
              <a:rPr lang="en-IN" dirty="0"/>
              <a:t>Machine learning is a type of artificial intelligence (</a:t>
            </a:r>
            <a:r>
              <a:rPr lang="en-IN" u="sng" dirty="0">
                <a:solidFill>
                  <a:srgbClr val="FFC000"/>
                </a:solidFill>
                <a:hlinkClick r:id="rId3"/>
              </a:rPr>
              <a:t>AI</a:t>
            </a:r>
            <a:r>
              <a:rPr lang="en-IN" dirty="0">
                <a:solidFill>
                  <a:srgbClr val="FFC000"/>
                </a:solidFill>
              </a:rPr>
              <a:t>) </a:t>
            </a:r>
            <a:r>
              <a:rPr lang="en-IN" dirty="0"/>
              <a:t>that provides computers with the ability to learn without being explicitly programmed. Machine learning focuses on the development of computer programs that can change when exposed to new data</a:t>
            </a:r>
            <a:r>
              <a:rPr lang="en-IN" dirty="0" smtClean="0"/>
              <a:t>.</a:t>
            </a:r>
          </a:p>
          <a:p>
            <a:pPr lvl="0">
              <a:buNone/>
            </a:pPr>
            <a:endParaRPr lang="en" dirty="0"/>
          </a:p>
          <a:p>
            <a:pPr>
              <a:buNone/>
            </a:pPr>
            <a:r>
              <a:rPr lang="en-IN" i="0" dirty="0"/>
              <a:t>The process of machine learning is similar to that of </a:t>
            </a:r>
            <a:r>
              <a:rPr lang="en-IN" i="0" u="sng" dirty="0">
                <a:hlinkClick r:id="rId4"/>
              </a:rPr>
              <a:t>data mining</a:t>
            </a:r>
            <a:r>
              <a:rPr lang="en-IN" i="0" dirty="0"/>
              <a:t>. Both systems search through data to look for patterns. However, instead of extracting data for human comprehension -- as is the case in data mining applications -- machine learning uses that data to detect patterns in data and adjust program actions accordingly.</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07503" y="555526"/>
            <a:ext cx="2376265" cy="3981000"/>
          </a:xfrm>
          <a:prstGeom prst="rect">
            <a:avLst/>
          </a:prstGeom>
        </p:spPr>
        <p:txBody>
          <a:bodyPr lIns="91425" tIns="91425" rIns="91425" bIns="91425" anchor="t" anchorCtr="0">
            <a:noAutofit/>
          </a:bodyPr>
          <a:lstStyle/>
          <a:p>
            <a:pPr lvl="0" algn="ctr">
              <a:spcBef>
                <a:spcPts val="0"/>
              </a:spcBef>
              <a:buNone/>
            </a:pPr>
            <a:r>
              <a:rPr lang="en" sz="2600" b="1" dirty="0" smtClean="0"/>
              <a:t>Supervised and Unsupervised </a:t>
            </a:r>
            <a:br>
              <a:rPr lang="en" sz="2600" b="1" dirty="0" smtClean="0"/>
            </a:br>
            <a:r>
              <a:rPr lang="en" sz="2600" b="1" dirty="0" smtClean="0"/>
              <a:t>Learning</a:t>
            </a:r>
            <a:endParaRPr lang="en" sz="2600" b="1" dirty="0"/>
          </a:p>
        </p:txBody>
      </p:sp>
      <p:sp>
        <p:nvSpPr>
          <p:cNvPr id="117" name="Shape 117"/>
          <p:cNvSpPr txBox="1">
            <a:spLocks noGrp="1"/>
          </p:cNvSpPr>
          <p:nvPr>
            <p:ph type="body" idx="2"/>
          </p:nvPr>
        </p:nvSpPr>
        <p:spPr>
          <a:xfrm>
            <a:off x="2771800" y="123478"/>
            <a:ext cx="6192688" cy="3128406"/>
          </a:xfrm>
          <a:prstGeom prst="rect">
            <a:avLst/>
          </a:prstGeom>
        </p:spPr>
        <p:txBody>
          <a:bodyPr lIns="91425" tIns="91425" rIns="91425" bIns="91425" anchor="t" anchorCtr="0">
            <a:noAutofit/>
          </a:bodyPr>
          <a:lstStyle/>
          <a:p>
            <a:pPr fontAlgn="base">
              <a:buNone/>
            </a:pPr>
            <a:r>
              <a:rPr lang="en-IN" b="1" dirty="0" smtClean="0">
                <a:solidFill>
                  <a:srgbClr val="F67031"/>
                </a:solidFill>
              </a:rPr>
              <a:t>Supervised Learning</a:t>
            </a:r>
          </a:p>
          <a:p>
            <a:pPr algn="just" fontAlgn="base">
              <a:buNone/>
            </a:pPr>
            <a:r>
              <a:rPr lang="en-IN" dirty="0" smtClean="0">
                <a:solidFill>
                  <a:schemeClr val="tx1"/>
                </a:solidFill>
              </a:rPr>
              <a:t>The </a:t>
            </a:r>
            <a:r>
              <a:rPr lang="en-IN" dirty="0">
                <a:solidFill>
                  <a:schemeClr val="tx1"/>
                </a:solidFill>
              </a:rPr>
              <a:t>majority of practical machine learning uses supervised learning.</a:t>
            </a:r>
          </a:p>
          <a:p>
            <a:pPr algn="just" fontAlgn="base">
              <a:buNone/>
            </a:pPr>
            <a:r>
              <a:rPr lang="en-IN" dirty="0">
                <a:solidFill>
                  <a:schemeClr val="tx1"/>
                </a:solidFill>
              </a:rPr>
              <a:t>Supervised learning is where you have input variables (x) and an output variable (Y) and you use an algorithm to learn the mapping function from the input to the output.</a:t>
            </a:r>
          </a:p>
          <a:p>
            <a:pPr algn="ctr" fontAlgn="base">
              <a:buNone/>
            </a:pPr>
            <a:r>
              <a:rPr lang="en-IN" dirty="0">
                <a:solidFill>
                  <a:schemeClr val="tx1"/>
                </a:solidFill>
              </a:rPr>
              <a:t>Y = f(X)</a:t>
            </a:r>
          </a:p>
          <a:p>
            <a:pPr fontAlgn="base">
              <a:buNone/>
            </a:pPr>
            <a:r>
              <a:rPr lang="en-IN" dirty="0">
                <a:solidFill>
                  <a:schemeClr val="tx1"/>
                </a:solidFill>
              </a:rPr>
              <a:t>The goal is to approximate the mapping function so well that when you have new input data (x) that you can predict the output variables (Y) for that data.</a:t>
            </a:r>
          </a:p>
          <a:p>
            <a:pPr fontAlgn="base">
              <a:buNone/>
            </a:pPr>
            <a:r>
              <a:rPr lang="en-IN" dirty="0">
                <a:solidFill>
                  <a:schemeClr val="tx1"/>
                </a:solidFill>
              </a:rPr>
              <a:t>It is called supervised learning because the process of an algorithm learning from the training dataset can be thought of as a teacher supervising the learning process. We know the correct answers, the algorithm iteratively makes predictions on the training data and is corrected by the teacher. Learning stops when the algorithm achieves an acceptable level of performance</a:t>
            </a:r>
            <a:r>
              <a:rPr lang="en-IN" dirty="0" smtClean="0">
                <a:solidFill>
                  <a:schemeClr val="tx1"/>
                </a:solidFill>
              </a:rPr>
              <a:t>.</a:t>
            </a:r>
          </a:p>
          <a:p>
            <a:pPr fontAlgn="base">
              <a:buNone/>
            </a:pPr>
            <a:r>
              <a:rPr lang="en-IN" dirty="0">
                <a:solidFill>
                  <a:schemeClr val="tx1"/>
                </a:solidFill>
              </a:rPr>
              <a:t>Some popular examples of supervised machine learning algorithms are:</a:t>
            </a:r>
          </a:p>
          <a:p>
            <a:pPr fontAlgn="base"/>
            <a:r>
              <a:rPr lang="en-IN" dirty="0">
                <a:solidFill>
                  <a:schemeClr val="tx1"/>
                </a:solidFill>
              </a:rPr>
              <a:t>Linear regression for regression problems.</a:t>
            </a:r>
          </a:p>
          <a:p>
            <a:pPr fontAlgn="base"/>
            <a:r>
              <a:rPr lang="en-IN" dirty="0">
                <a:solidFill>
                  <a:schemeClr val="tx1"/>
                </a:solidFill>
              </a:rPr>
              <a:t>Random forest for classification and regression problems.</a:t>
            </a:r>
          </a:p>
          <a:p>
            <a:pPr fontAlgn="base"/>
            <a:r>
              <a:rPr lang="en-IN" dirty="0">
                <a:solidFill>
                  <a:schemeClr val="tx1"/>
                </a:solidFill>
              </a:rPr>
              <a:t>Support vector machines for classification problems.</a:t>
            </a:r>
          </a:p>
          <a:p>
            <a:pPr fontAlgn="base">
              <a:buNone/>
            </a:pPr>
            <a:endParaRPr lang="en-IN" dirty="0">
              <a:solidFill>
                <a:schemeClr val="tx1"/>
              </a:solidFill>
            </a:endParaRPr>
          </a:p>
          <a:p>
            <a:pPr>
              <a:spcAft>
                <a:spcPts val="1000"/>
              </a:spcAft>
              <a:buNone/>
            </a:pPr>
            <a:endParaRPr lang="en" b="1" u="sng" dirty="0">
              <a:solidFill>
                <a:schemeClr val="tx1"/>
              </a:solidFill>
              <a:hlinkClick r:id="rId3"/>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07503" y="555526"/>
            <a:ext cx="2376265" cy="3981000"/>
          </a:xfrm>
          <a:prstGeom prst="rect">
            <a:avLst/>
          </a:prstGeom>
        </p:spPr>
        <p:txBody>
          <a:bodyPr lIns="91425" tIns="91425" rIns="91425" bIns="91425" anchor="t" anchorCtr="0">
            <a:noAutofit/>
          </a:bodyPr>
          <a:lstStyle/>
          <a:p>
            <a:pPr lvl="0" algn="ctr">
              <a:spcBef>
                <a:spcPts val="0"/>
              </a:spcBef>
              <a:buNone/>
            </a:pPr>
            <a:r>
              <a:rPr lang="en" sz="2600" b="1" dirty="0" smtClean="0"/>
              <a:t>Supervised and Unsupervised </a:t>
            </a:r>
            <a:br>
              <a:rPr lang="en" sz="2600" b="1" dirty="0" smtClean="0"/>
            </a:br>
            <a:r>
              <a:rPr lang="en" sz="2600" b="1" dirty="0" smtClean="0"/>
              <a:t>Learning</a:t>
            </a:r>
            <a:endParaRPr lang="en" sz="2600" b="1" dirty="0"/>
          </a:p>
        </p:txBody>
      </p:sp>
      <p:sp>
        <p:nvSpPr>
          <p:cNvPr id="117" name="Shape 117"/>
          <p:cNvSpPr txBox="1">
            <a:spLocks noGrp="1"/>
          </p:cNvSpPr>
          <p:nvPr>
            <p:ph type="body" idx="2"/>
          </p:nvPr>
        </p:nvSpPr>
        <p:spPr>
          <a:xfrm>
            <a:off x="2771800" y="267494"/>
            <a:ext cx="6192688" cy="3128406"/>
          </a:xfrm>
          <a:prstGeom prst="rect">
            <a:avLst/>
          </a:prstGeom>
        </p:spPr>
        <p:txBody>
          <a:bodyPr lIns="91425" tIns="91425" rIns="91425" bIns="91425" anchor="t" anchorCtr="0">
            <a:noAutofit/>
          </a:bodyPr>
          <a:lstStyle/>
          <a:p>
            <a:pPr fontAlgn="base">
              <a:buNone/>
            </a:pPr>
            <a:endParaRPr lang="en-IN" b="1" dirty="0">
              <a:solidFill>
                <a:srgbClr val="F67031"/>
              </a:solidFill>
            </a:endParaRPr>
          </a:p>
          <a:p>
            <a:pPr fontAlgn="base">
              <a:buNone/>
            </a:pPr>
            <a:r>
              <a:rPr lang="en-IN" b="1" dirty="0" smtClean="0">
                <a:solidFill>
                  <a:srgbClr val="F67031"/>
                </a:solidFill>
              </a:rPr>
              <a:t>Unsupervised Learning</a:t>
            </a:r>
          </a:p>
          <a:p>
            <a:pPr algn="just" fontAlgn="base">
              <a:buNone/>
            </a:pPr>
            <a:r>
              <a:rPr lang="en-IN" dirty="0">
                <a:solidFill>
                  <a:schemeClr val="tx1"/>
                </a:solidFill>
              </a:rPr>
              <a:t>Unsupervised learning is where you only have input data (X) and no corresponding output variables.</a:t>
            </a:r>
          </a:p>
          <a:p>
            <a:pPr algn="just" fontAlgn="base">
              <a:buNone/>
            </a:pPr>
            <a:r>
              <a:rPr lang="en-IN" dirty="0">
                <a:solidFill>
                  <a:schemeClr val="tx1"/>
                </a:solidFill>
              </a:rPr>
              <a:t>The goal for unsupervised learning is to model the underlying structure or distribution in the data in order to learn more about the data.</a:t>
            </a:r>
          </a:p>
          <a:p>
            <a:pPr algn="just" fontAlgn="base">
              <a:buNone/>
            </a:pPr>
            <a:r>
              <a:rPr lang="en-IN" dirty="0">
                <a:solidFill>
                  <a:schemeClr val="tx1"/>
                </a:solidFill>
              </a:rPr>
              <a:t>These are called unsupervised learning because unlike supervised learning above there is no correct answers and there is no teacher. Algorithms are left to their own devises to discover and present the interesting structure in the data</a:t>
            </a:r>
            <a:r>
              <a:rPr lang="en-IN" dirty="0" smtClean="0">
                <a:solidFill>
                  <a:schemeClr val="tx1"/>
                </a:solidFill>
              </a:rPr>
              <a:t>.</a:t>
            </a:r>
          </a:p>
          <a:p>
            <a:pPr fontAlgn="base">
              <a:buNone/>
            </a:pPr>
            <a:r>
              <a:rPr lang="en-IN" dirty="0">
                <a:solidFill>
                  <a:schemeClr val="tx1"/>
                </a:solidFill>
              </a:rPr>
              <a:t>Some popular examples of unsupervised learning algorithms are:</a:t>
            </a:r>
          </a:p>
          <a:p>
            <a:pPr fontAlgn="base"/>
            <a:r>
              <a:rPr lang="en-IN" dirty="0">
                <a:solidFill>
                  <a:schemeClr val="tx1"/>
                </a:solidFill>
              </a:rPr>
              <a:t>k-means for clustering problems.</a:t>
            </a:r>
          </a:p>
          <a:p>
            <a:pPr fontAlgn="base"/>
            <a:r>
              <a:rPr lang="en-IN" dirty="0" err="1">
                <a:solidFill>
                  <a:schemeClr val="tx1"/>
                </a:solidFill>
              </a:rPr>
              <a:t>Apriori</a:t>
            </a:r>
            <a:r>
              <a:rPr lang="en-IN" dirty="0">
                <a:solidFill>
                  <a:schemeClr val="tx1"/>
                </a:solidFill>
              </a:rPr>
              <a:t> algorithm for association rule learning problems</a:t>
            </a:r>
          </a:p>
          <a:p>
            <a:pPr algn="just" fontAlgn="base">
              <a:buNone/>
            </a:pPr>
            <a:endParaRPr lang="en-IN" dirty="0"/>
          </a:p>
          <a:p>
            <a:pPr fontAlgn="base">
              <a:buNone/>
            </a:pPr>
            <a:endParaRPr lang="en-IN" dirty="0" smtClean="0">
              <a:solidFill>
                <a:schemeClr val="tx1"/>
              </a:solidFill>
            </a:endParaRPr>
          </a:p>
        </p:txBody>
      </p:sp>
    </p:spTree>
    <p:extLst>
      <p:ext uri="{BB962C8B-B14F-4D97-AF65-F5344CB8AC3E}">
        <p14:creationId xmlns:p14="http://schemas.microsoft.com/office/powerpoint/2010/main" val="267118235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07503" y="555526"/>
            <a:ext cx="2376265" cy="3981000"/>
          </a:xfrm>
          <a:prstGeom prst="rect">
            <a:avLst/>
          </a:prstGeom>
        </p:spPr>
        <p:txBody>
          <a:bodyPr lIns="91425" tIns="91425" rIns="91425" bIns="91425" anchor="t" anchorCtr="0">
            <a:noAutofit/>
          </a:bodyPr>
          <a:lstStyle/>
          <a:p>
            <a:pPr lvl="0" algn="ctr">
              <a:spcBef>
                <a:spcPts val="0"/>
              </a:spcBef>
              <a:buNone/>
            </a:pPr>
            <a:r>
              <a:rPr lang="en" sz="2600" b="1" dirty="0" smtClean="0"/>
              <a:t>Clustering Algorithm</a:t>
            </a:r>
            <a:endParaRPr lang="en" sz="2600" b="1" dirty="0"/>
          </a:p>
        </p:txBody>
      </p:sp>
      <p:sp>
        <p:nvSpPr>
          <p:cNvPr id="117" name="Shape 117"/>
          <p:cNvSpPr txBox="1">
            <a:spLocks noGrp="1"/>
          </p:cNvSpPr>
          <p:nvPr>
            <p:ph type="body" idx="2"/>
          </p:nvPr>
        </p:nvSpPr>
        <p:spPr>
          <a:xfrm>
            <a:off x="2771800" y="915566"/>
            <a:ext cx="6192688" cy="3128406"/>
          </a:xfrm>
          <a:prstGeom prst="rect">
            <a:avLst/>
          </a:prstGeom>
        </p:spPr>
        <p:txBody>
          <a:bodyPr lIns="91425" tIns="91425" rIns="91425" bIns="91425" anchor="t" anchorCtr="0">
            <a:noAutofit/>
          </a:bodyPr>
          <a:lstStyle/>
          <a:p>
            <a:pPr fontAlgn="base">
              <a:buNone/>
            </a:pPr>
            <a:r>
              <a:rPr lang="en-IN" b="1" dirty="0">
                <a:solidFill>
                  <a:schemeClr val="tx1"/>
                </a:solidFill>
              </a:rPr>
              <a:t>Cluster analysis</a:t>
            </a:r>
            <a:r>
              <a:rPr lang="en-IN" dirty="0">
                <a:solidFill>
                  <a:schemeClr val="tx1"/>
                </a:solidFill>
              </a:rPr>
              <a:t> or </a:t>
            </a:r>
            <a:r>
              <a:rPr lang="en-IN" b="1" dirty="0">
                <a:solidFill>
                  <a:schemeClr val="tx1"/>
                </a:solidFill>
              </a:rPr>
              <a:t>clustering</a:t>
            </a:r>
            <a:r>
              <a:rPr lang="en-IN" dirty="0">
                <a:solidFill>
                  <a:schemeClr val="tx1"/>
                </a:solidFill>
              </a:rPr>
              <a:t> is the task of grouping a set of objects in such a way that objects in the same group (called a </a:t>
            </a:r>
            <a:r>
              <a:rPr lang="en-IN" b="1" dirty="0">
                <a:solidFill>
                  <a:schemeClr val="tx1"/>
                </a:solidFill>
              </a:rPr>
              <a:t>cluster</a:t>
            </a:r>
            <a:r>
              <a:rPr lang="en-IN" dirty="0">
                <a:solidFill>
                  <a:schemeClr val="tx1"/>
                </a:solidFill>
              </a:rPr>
              <a:t>) are more similar (in some sense or another) to each other than to those in other groups (clusters</a:t>
            </a:r>
            <a:r>
              <a:rPr lang="en-IN" dirty="0" smtClean="0">
                <a:solidFill>
                  <a:schemeClr val="tx1"/>
                </a:solidFill>
              </a:rPr>
              <a:t>).</a:t>
            </a:r>
          </a:p>
          <a:p>
            <a:pPr fontAlgn="base">
              <a:buNone/>
            </a:pPr>
            <a:endParaRPr lang="en-IN" dirty="0">
              <a:solidFill>
                <a:schemeClr val="tx1"/>
              </a:solidFill>
            </a:endParaRPr>
          </a:p>
          <a:p>
            <a:pPr fontAlgn="base">
              <a:buNone/>
            </a:pPr>
            <a:r>
              <a:rPr lang="en-IN" dirty="0" smtClean="0">
                <a:solidFill>
                  <a:schemeClr val="tx1"/>
                </a:solidFill>
              </a:rPr>
              <a:t>The goal of this algorithm is to minimised the amount of data by categorizing or grouping the similar data items together.</a:t>
            </a:r>
          </a:p>
          <a:p>
            <a:pPr fontAlgn="base">
              <a:buNone/>
            </a:pPr>
            <a:endParaRPr lang="en-IN" dirty="0">
              <a:solidFill>
                <a:schemeClr val="tx1"/>
              </a:solidFill>
            </a:endParaRPr>
          </a:p>
          <a:p>
            <a:pPr fontAlgn="base">
              <a:buNone/>
            </a:pPr>
            <a:r>
              <a:rPr lang="en-IN" dirty="0" smtClean="0">
                <a:solidFill>
                  <a:schemeClr val="tx1"/>
                </a:solidFill>
              </a:rPr>
              <a:t>The data is divided in such a manner that there exist least difference inside the cluster and maximum difference between two clustering. </a:t>
            </a:r>
          </a:p>
        </p:txBody>
      </p:sp>
    </p:spTree>
    <p:extLst>
      <p:ext uri="{BB962C8B-B14F-4D97-AF65-F5344CB8AC3E}">
        <p14:creationId xmlns:p14="http://schemas.microsoft.com/office/powerpoint/2010/main" val="372398304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07503" y="555526"/>
            <a:ext cx="2376265" cy="3981000"/>
          </a:xfrm>
          <a:prstGeom prst="rect">
            <a:avLst/>
          </a:prstGeom>
        </p:spPr>
        <p:txBody>
          <a:bodyPr lIns="91425" tIns="91425" rIns="91425" bIns="91425" anchor="t" anchorCtr="0">
            <a:noAutofit/>
          </a:bodyPr>
          <a:lstStyle/>
          <a:p>
            <a:pPr lvl="0" algn="ctr">
              <a:spcBef>
                <a:spcPts val="0"/>
              </a:spcBef>
              <a:buNone/>
            </a:pPr>
            <a:r>
              <a:rPr lang="en" sz="2600" b="1" dirty="0" smtClean="0"/>
              <a:t>Type </a:t>
            </a:r>
            <a:br>
              <a:rPr lang="en" sz="2600" b="1" dirty="0" smtClean="0"/>
            </a:br>
            <a:r>
              <a:rPr lang="en" sz="2600" b="1" dirty="0" smtClean="0"/>
              <a:t>of</a:t>
            </a:r>
            <a:br>
              <a:rPr lang="en" sz="2600" b="1" dirty="0" smtClean="0"/>
            </a:br>
            <a:r>
              <a:rPr lang="en" sz="2600" b="1" dirty="0" smtClean="0"/>
              <a:t>Clustering</a:t>
            </a:r>
            <a:br>
              <a:rPr lang="en" sz="2600" b="1" dirty="0" smtClean="0"/>
            </a:br>
            <a:r>
              <a:rPr lang="en" sz="2600" b="1" dirty="0" smtClean="0"/>
              <a:t>Algorithm</a:t>
            </a:r>
            <a:endParaRPr lang="en" sz="2600" b="1" dirty="0"/>
          </a:p>
        </p:txBody>
      </p:sp>
      <p:sp>
        <p:nvSpPr>
          <p:cNvPr id="117" name="Shape 117"/>
          <p:cNvSpPr txBox="1">
            <a:spLocks noGrp="1"/>
          </p:cNvSpPr>
          <p:nvPr>
            <p:ph type="body" idx="2"/>
          </p:nvPr>
        </p:nvSpPr>
        <p:spPr>
          <a:xfrm>
            <a:off x="2771800" y="267494"/>
            <a:ext cx="6192688" cy="4608512"/>
          </a:xfrm>
          <a:prstGeom prst="rect">
            <a:avLst/>
          </a:prstGeom>
        </p:spPr>
        <p:txBody>
          <a:bodyPr lIns="91425" tIns="91425" rIns="91425" bIns="91425" anchor="t" anchorCtr="0">
            <a:noAutofit/>
          </a:bodyPr>
          <a:lstStyle/>
          <a:p>
            <a:pPr marL="342900" indent="-342900" fontAlgn="base">
              <a:buClr>
                <a:srgbClr val="F67031"/>
              </a:buClr>
              <a:buAutoNum type="arabicPeriod"/>
            </a:pPr>
            <a:r>
              <a:rPr lang="en-IN" b="1" dirty="0" smtClean="0">
                <a:solidFill>
                  <a:srgbClr val="F67031"/>
                </a:solidFill>
              </a:rPr>
              <a:t>Hierarchical Clustering</a:t>
            </a:r>
          </a:p>
          <a:p>
            <a:pPr fontAlgn="base">
              <a:buNone/>
            </a:pPr>
            <a:r>
              <a:rPr lang="en-IN" dirty="0">
                <a:solidFill>
                  <a:schemeClr val="tx1"/>
                </a:solidFill>
              </a:rPr>
              <a:t>These methods include those techniques where the input data are not partitioned into the desired number of classes in a single step. Instead, a series of successive fusions of data are performed until the final number of clusters is obtained</a:t>
            </a:r>
            <a:r>
              <a:rPr lang="en-IN" dirty="0" smtClean="0">
                <a:solidFill>
                  <a:schemeClr val="tx1"/>
                </a:solidFill>
              </a:rPr>
              <a:t>.</a:t>
            </a:r>
          </a:p>
          <a:p>
            <a:pPr fontAlgn="base">
              <a:buNone/>
            </a:pPr>
            <a:r>
              <a:rPr lang="en-IN" dirty="0" smtClean="0">
                <a:solidFill>
                  <a:schemeClr val="tx1"/>
                </a:solidFill>
              </a:rPr>
              <a:t>It is a top down or bottom up approach where the method decides that which two clusters are to be merged and cluster is to be </a:t>
            </a:r>
            <a:r>
              <a:rPr lang="en-IN" dirty="0" err="1" smtClean="0">
                <a:solidFill>
                  <a:schemeClr val="tx1"/>
                </a:solidFill>
              </a:rPr>
              <a:t>splitted</a:t>
            </a:r>
            <a:endParaRPr lang="en-IN" dirty="0" smtClean="0">
              <a:solidFill>
                <a:schemeClr val="tx1"/>
              </a:solidFill>
            </a:endParaRPr>
          </a:p>
          <a:p>
            <a:pPr fontAlgn="base">
              <a:buNone/>
            </a:pPr>
            <a:endParaRPr lang="en-IN" dirty="0">
              <a:solidFill>
                <a:schemeClr val="tx1"/>
              </a:solidFill>
            </a:endParaRPr>
          </a:p>
          <a:p>
            <a:pPr fontAlgn="base">
              <a:buNone/>
            </a:pPr>
            <a:r>
              <a:rPr lang="en-IN" dirty="0" smtClean="0">
                <a:solidFill>
                  <a:srgbClr val="F67031"/>
                </a:solidFill>
              </a:rPr>
              <a:t>e.g.</a:t>
            </a:r>
            <a:r>
              <a:rPr lang="en-IN" dirty="0" smtClean="0">
                <a:solidFill>
                  <a:schemeClr val="tx1"/>
                </a:solidFill>
              </a:rPr>
              <a:t> Minimal spanning tree method</a:t>
            </a:r>
            <a:endParaRPr lang="en-IN" dirty="0">
              <a:solidFill>
                <a:schemeClr val="tx1"/>
              </a:solidFill>
            </a:endParaRPr>
          </a:p>
          <a:p>
            <a:pPr fontAlgn="base">
              <a:buNone/>
            </a:pPr>
            <a:endParaRPr lang="en-IN" dirty="0" smtClean="0">
              <a:solidFill>
                <a:schemeClr val="tx1"/>
              </a:solidFill>
            </a:endParaRPr>
          </a:p>
          <a:p>
            <a:pPr fontAlgn="base">
              <a:buNone/>
            </a:pPr>
            <a:r>
              <a:rPr lang="en-IN" b="1" dirty="0" smtClean="0">
                <a:solidFill>
                  <a:srgbClr val="F67031"/>
                </a:solidFill>
              </a:rPr>
              <a:t>2.   Partitional Clustering</a:t>
            </a:r>
          </a:p>
          <a:p>
            <a:pPr fontAlgn="base">
              <a:buNone/>
            </a:pPr>
            <a:r>
              <a:rPr lang="en-IN" dirty="0">
                <a:solidFill>
                  <a:schemeClr val="tx1"/>
                </a:solidFill>
              </a:rPr>
              <a:t>These methods include those techniques in which a desired number of clusters is assumed at the start. Points are allocated among clusters so that a particular clustering criterion is optimized. A possible criterion is the minimization of the variability within clusters, as measured by the sum of the variance of each parameter that characterizes a </a:t>
            </a:r>
            <a:r>
              <a:rPr lang="en-IN" dirty="0" smtClean="0">
                <a:solidFill>
                  <a:schemeClr val="tx1"/>
                </a:solidFill>
              </a:rPr>
              <a:t>point</a:t>
            </a:r>
            <a:r>
              <a:rPr lang="en-IN" b="1" dirty="0" smtClean="0">
                <a:solidFill>
                  <a:srgbClr val="FF0000"/>
                </a:solidFill>
              </a:rPr>
              <a:t>.</a:t>
            </a:r>
          </a:p>
          <a:p>
            <a:pPr fontAlgn="base">
              <a:buNone/>
            </a:pPr>
            <a:endParaRPr lang="en-IN" b="1" dirty="0">
              <a:solidFill>
                <a:srgbClr val="FF0000"/>
              </a:solidFill>
            </a:endParaRPr>
          </a:p>
          <a:p>
            <a:pPr fontAlgn="base">
              <a:buNone/>
            </a:pPr>
            <a:r>
              <a:rPr lang="en-IN" dirty="0" smtClean="0">
                <a:solidFill>
                  <a:srgbClr val="F67031"/>
                </a:solidFill>
              </a:rPr>
              <a:t>e.g. </a:t>
            </a:r>
            <a:r>
              <a:rPr lang="en-IN" dirty="0" smtClean="0">
                <a:solidFill>
                  <a:schemeClr val="tx1"/>
                </a:solidFill>
              </a:rPr>
              <a:t>K-Means Clustering</a:t>
            </a:r>
          </a:p>
        </p:txBody>
      </p:sp>
    </p:spTree>
    <p:extLst>
      <p:ext uri="{BB962C8B-B14F-4D97-AF65-F5344CB8AC3E}">
        <p14:creationId xmlns:p14="http://schemas.microsoft.com/office/powerpoint/2010/main" val="310169840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ctrTitle" idx="4294967295"/>
          </p:nvPr>
        </p:nvSpPr>
        <p:spPr>
          <a:xfrm>
            <a:off x="685800" y="2067694"/>
            <a:ext cx="7772400" cy="1159800"/>
          </a:xfrm>
          <a:prstGeom prst="rect">
            <a:avLst/>
          </a:prstGeom>
        </p:spPr>
        <p:txBody>
          <a:bodyPr lIns="91425" tIns="91425" rIns="91425" bIns="91425" anchor="t" anchorCtr="0">
            <a:noAutofit/>
          </a:bodyPr>
          <a:lstStyle/>
          <a:p>
            <a:pPr lvl="0" rtl="0">
              <a:spcBef>
                <a:spcPts val="0"/>
              </a:spcBef>
              <a:buNone/>
            </a:pPr>
            <a:r>
              <a:rPr lang="en" sz="7200" b="1" dirty="0" smtClean="0"/>
              <a:t>K – Means Clustering</a:t>
            </a:r>
            <a:endParaRPr lang="en" sz="7200" b="1" dirty="0"/>
          </a:p>
        </p:txBody>
      </p:sp>
      <p:grpSp>
        <p:nvGrpSpPr>
          <p:cNvPr id="164" name="Shape 164"/>
          <p:cNvGrpSpPr/>
          <p:nvPr/>
        </p:nvGrpSpPr>
        <p:grpSpPr>
          <a:xfrm>
            <a:off x="7085574" y="44789"/>
            <a:ext cx="1590882" cy="1590857"/>
            <a:chOff x="6643075" y="3664250"/>
            <a:chExt cx="407950" cy="407975"/>
          </a:xfrm>
        </p:grpSpPr>
        <p:sp>
          <p:nvSpPr>
            <p:cNvPr id="165" name="Shape 165"/>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67" name="Shape 167"/>
          <p:cNvGrpSpPr/>
          <p:nvPr/>
        </p:nvGrpSpPr>
        <p:grpSpPr>
          <a:xfrm rot="1508271">
            <a:off x="798753" y="1383557"/>
            <a:ext cx="654062" cy="654025"/>
            <a:chOff x="576250" y="4319400"/>
            <a:chExt cx="442075" cy="442050"/>
          </a:xfrm>
        </p:grpSpPr>
        <p:sp>
          <p:nvSpPr>
            <p:cNvPr id="168" name="Shape 168"/>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72" name="Shape 172"/>
          <p:cNvSpPr/>
          <p:nvPr/>
        </p:nvSpPr>
        <p:spPr>
          <a:xfrm>
            <a:off x="6843605" y="822138"/>
            <a:ext cx="248675" cy="237444"/>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3" name="Shape 173"/>
          <p:cNvSpPr/>
          <p:nvPr/>
        </p:nvSpPr>
        <p:spPr>
          <a:xfrm rot="2697569">
            <a:off x="7668490" y="1788323"/>
            <a:ext cx="377468" cy="36042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4" name="Shape 174"/>
          <p:cNvSpPr/>
          <p:nvPr/>
        </p:nvSpPr>
        <p:spPr>
          <a:xfrm>
            <a:off x="8347544" y="1491630"/>
            <a:ext cx="151198" cy="14440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5" name="Shape 175"/>
          <p:cNvSpPr/>
          <p:nvPr/>
        </p:nvSpPr>
        <p:spPr>
          <a:xfrm rot="1280187">
            <a:off x="6487965" y="1429474"/>
            <a:ext cx="151178" cy="1443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6" name="Shape 176"/>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
        <p:nvSpPr>
          <p:cNvPr id="177" name="Shape 177"/>
          <p:cNvSpPr/>
          <p:nvPr/>
        </p:nvSpPr>
        <p:spPr>
          <a:xfrm>
            <a:off x="1635350" y="1203598"/>
            <a:ext cx="5956025" cy="1074500"/>
          </a:xfrm>
          <a:custGeom>
            <a:avLst/>
            <a:gdLst/>
            <a:ahLst/>
            <a:cxnLst/>
            <a:rect l="0" t="0" r="0" b="0"/>
            <a:pathLst>
              <a:path w="238241" h="42980" extrusionOk="0">
                <a:moveTo>
                  <a:pt x="0" y="14049"/>
                </a:moveTo>
                <a:cubicBezTo>
                  <a:pt x="5476" y="8572"/>
                  <a:pt x="13935" y="7254"/>
                  <a:pt x="21126" y="4377"/>
                </a:cubicBezTo>
                <a:cubicBezTo>
                  <a:pt x="34914" y="-1140"/>
                  <a:pt x="51579" y="-1336"/>
                  <a:pt x="65669" y="3359"/>
                </a:cubicBezTo>
                <a:cubicBezTo>
                  <a:pt x="71835" y="5413"/>
                  <a:pt x="79873" y="8507"/>
                  <a:pt x="81450" y="14813"/>
                </a:cubicBezTo>
                <a:cubicBezTo>
                  <a:pt x="82972" y="20904"/>
                  <a:pt x="84782" y="28175"/>
                  <a:pt x="81704" y="33648"/>
                </a:cubicBezTo>
                <a:cubicBezTo>
                  <a:pt x="77323" y="41434"/>
                  <a:pt x="64778" y="44710"/>
                  <a:pt x="56251" y="42047"/>
                </a:cubicBezTo>
                <a:cubicBezTo>
                  <a:pt x="49198" y="39843"/>
                  <a:pt x="46785" y="28699"/>
                  <a:pt x="48107" y="21430"/>
                </a:cubicBezTo>
                <a:cubicBezTo>
                  <a:pt x="48969" y="16684"/>
                  <a:pt x="53053" y="12573"/>
                  <a:pt x="57270" y="10231"/>
                </a:cubicBezTo>
                <a:cubicBezTo>
                  <a:pt x="87006" y="-6292"/>
                  <a:pt x="121672" y="33364"/>
                  <a:pt x="155264" y="38739"/>
                </a:cubicBezTo>
                <a:cubicBezTo>
                  <a:pt x="174114" y="41754"/>
                  <a:pt x="194149" y="44396"/>
                  <a:pt x="212533" y="39248"/>
                </a:cubicBezTo>
                <a:cubicBezTo>
                  <a:pt x="225473" y="35624"/>
                  <a:pt x="238241" y="21632"/>
                  <a:pt x="238241" y="8195"/>
                </a:cubicBezTo>
              </a:path>
            </a:pathLst>
          </a:custGeom>
          <a:noFill/>
          <a:ln w="9525" cap="flat" cmpd="sng">
            <a:solidFill>
              <a:srgbClr val="FFFFFF"/>
            </a:solidFill>
            <a:prstDash val="dash"/>
            <a:round/>
            <a:headEnd type="none" w="lg" len="lg"/>
            <a:tailEnd type="none" w="lg" len="lg"/>
          </a:ln>
        </p:spPr>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755576" y="1563638"/>
            <a:ext cx="7704855" cy="2855662"/>
          </a:xfrm>
          <a:prstGeom prst="rect">
            <a:avLst/>
          </a:prstGeom>
        </p:spPr>
        <p:txBody>
          <a:bodyPr lIns="91425" tIns="91425" rIns="91425" bIns="91425" anchor="t" anchorCtr="0">
            <a:noAutofit/>
          </a:bodyPr>
          <a:lstStyle/>
          <a:p>
            <a:pPr lvl="0">
              <a:buNone/>
            </a:pPr>
            <a:r>
              <a:rPr lang="en-IN" b="1" i="0" dirty="0">
                <a:solidFill>
                  <a:schemeClr val="tx1"/>
                </a:solidFill>
              </a:rPr>
              <a:t>k</a:t>
            </a:r>
            <a:r>
              <a:rPr lang="en-IN" i="0" dirty="0">
                <a:solidFill>
                  <a:schemeClr val="tx1"/>
                </a:solidFill>
              </a:rPr>
              <a:t>-</a:t>
            </a:r>
            <a:r>
              <a:rPr lang="en-IN" b="1" i="0" dirty="0">
                <a:solidFill>
                  <a:schemeClr val="tx1"/>
                </a:solidFill>
              </a:rPr>
              <a:t>means clustering</a:t>
            </a:r>
            <a:r>
              <a:rPr lang="en-IN" i="0" dirty="0">
                <a:solidFill>
                  <a:schemeClr val="tx1"/>
                </a:solidFill>
              </a:rPr>
              <a:t> aims to partition n observations into </a:t>
            </a:r>
            <a:r>
              <a:rPr lang="en-IN" b="1" i="0" dirty="0">
                <a:solidFill>
                  <a:schemeClr val="tx1"/>
                </a:solidFill>
              </a:rPr>
              <a:t>k clusters</a:t>
            </a:r>
            <a:r>
              <a:rPr lang="en-IN" i="0" dirty="0">
                <a:solidFill>
                  <a:schemeClr val="tx1"/>
                </a:solidFill>
              </a:rPr>
              <a:t> in which each observation belongs to the </a:t>
            </a:r>
            <a:r>
              <a:rPr lang="en-IN" b="1" i="0" dirty="0">
                <a:solidFill>
                  <a:schemeClr val="tx1"/>
                </a:solidFill>
              </a:rPr>
              <a:t>cluster</a:t>
            </a:r>
            <a:r>
              <a:rPr lang="en-IN" i="0" dirty="0">
                <a:solidFill>
                  <a:schemeClr val="tx1"/>
                </a:solidFill>
              </a:rPr>
              <a:t> with the nearest </a:t>
            </a:r>
            <a:r>
              <a:rPr lang="en-IN" b="1" i="0" dirty="0">
                <a:solidFill>
                  <a:schemeClr val="tx1"/>
                </a:solidFill>
              </a:rPr>
              <a:t>mean</a:t>
            </a:r>
            <a:r>
              <a:rPr lang="en-IN" i="0" dirty="0">
                <a:solidFill>
                  <a:schemeClr val="tx1"/>
                </a:solidFill>
              </a:rPr>
              <a:t>, serving as a prototype of the </a:t>
            </a:r>
            <a:r>
              <a:rPr lang="en-IN" b="1" i="0" dirty="0">
                <a:solidFill>
                  <a:schemeClr val="tx1"/>
                </a:solidFill>
              </a:rPr>
              <a:t>cluster</a:t>
            </a:r>
            <a:r>
              <a:rPr lang="en-IN" i="0" dirty="0">
                <a:solidFill>
                  <a:schemeClr val="tx1"/>
                </a:solidFill>
              </a:rPr>
              <a:t>. This results in a partitioning of the data space into </a:t>
            </a:r>
            <a:r>
              <a:rPr lang="en-IN" i="0" dirty="0" err="1">
                <a:solidFill>
                  <a:schemeClr val="tx1"/>
                </a:solidFill>
              </a:rPr>
              <a:t>Voronoi</a:t>
            </a:r>
            <a:r>
              <a:rPr lang="en-IN" i="0" dirty="0">
                <a:solidFill>
                  <a:schemeClr val="tx1"/>
                </a:solidFill>
              </a:rPr>
              <a:t> </a:t>
            </a:r>
            <a:r>
              <a:rPr lang="en-IN" i="0" dirty="0" smtClean="0">
                <a:solidFill>
                  <a:schemeClr val="tx1"/>
                </a:solidFill>
              </a:rPr>
              <a:t>cells</a:t>
            </a:r>
          </a:p>
          <a:p>
            <a:pPr lvl="0">
              <a:buNone/>
            </a:pPr>
            <a:endParaRPr lang="en" dirty="0">
              <a:solidFill>
                <a:schemeClr val="tx1"/>
              </a:solidFill>
            </a:endParaRPr>
          </a:p>
        </p:txBody>
      </p:sp>
      <p:sp>
        <p:nvSpPr>
          <p:cNvPr id="145" name="Shape 145"/>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406</Words>
  <Application>Microsoft Office PowerPoint</Application>
  <PresentationFormat>On-screen Show (16:9)</PresentationFormat>
  <Paragraphs>80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Nunito Sans</vt:lpstr>
      <vt:lpstr>Georgia</vt:lpstr>
      <vt:lpstr>Ulysses template</vt:lpstr>
      <vt:lpstr>K – Means Clustering Algorithm  Presented by Mayank Mishra </vt:lpstr>
      <vt:lpstr>Table of contents</vt:lpstr>
      <vt:lpstr>Machine Learning</vt:lpstr>
      <vt:lpstr>Supervised and Unsupervised  Learning</vt:lpstr>
      <vt:lpstr>Supervised and Unsupervised  Learning</vt:lpstr>
      <vt:lpstr>Clustering Algorithm</vt:lpstr>
      <vt:lpstr>Type  of Clustering Algorithm</vt:lpstr>
      <vt:lpstr>K – Means Clustering</vt:lpstr>
      <vt:lpstr>PowerPoint Presentation</vt:lpstr>
      <vt:lpstr>PowerPoint Presentation</vt:lpstr>
      <vt:lpstr>Algorithm</vt:lpstr>
      <vt:lpstr>Improved  K – Means  Clustering Algorithm</vt:lpstr>
      <vt:lpstr>Demonstration Of  K- Means Clustering Algorithm</vt:lpstr>
      <vt:lpstr>PowerPoint Presentation</vt:lpstr>
      <vt:lpstr>PowerPoint Presentation</vt:lpstr>
      <vt:lpstr>Conclusion</vt:lpstr>
      <vt:lpstr>Thank you very much for your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 Means Clustering Algorithm  Presented by Mayank Mishra</dc:title>
  <dc:creator>MAYANK MISHRA</dc:creator>
  <cp:lastModifiedBy>hp</cp:lastModifiedBy>
  <cp:revision>15</cp:revision>
  <dcterms:modified xsi:type="dcterms:W3CDTF">2017-03-16T01:52:29Z</dcterms:modified>
</cp:coreProperties>
</file>