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</p:sldIdLst>
  <p:sldSz cx="10680700" cy="7556500"/>
  <p:notesSz cx="10680700" cy="7556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image" Target="../media/image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65429" y="224155"/>
            <a:ext cx="10097769" cy="63627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36220" y="7061200"/>
            <a:ext cx="10126978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65429" y="681355"/>
            <a:ext cx="10097769" cy="59055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4000" y="199925"/>
            <a:ext cx="6919714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2002-2022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" y="345498"/>
            <a:ext cx="5440491" cy="2409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Stagnant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2" b="1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60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5" b="1">
                <a:solidFill>
                  <a:srgbClr val="ffffff"/>
                </a:solidFill>
                <a:latin typeface="Arial"/>
                <a:cs typeface="Arial"/>
              </a:rPr>
              <a:t>AMRUT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82415" y="862709"/>
            <a:ext cx="750116" cy="533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04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Physical</a:t>
            </a:r>
          </a:p>
          <a:p>
            <a:pPr marL="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Progress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-</a:t>
            </a:r>
          </a:p>
          <a:p>
            <a:pPr marL="193040" marR="0">
              <a:lnSpc>
                <a:spcPts val="1204"/>
              </a:lnSpc>
              <a:spcBef>
                <a:spcPts val="14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(%)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6450" y="862709"/>
            <a:ext cx="875766" cy="533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Last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Invoice</a:t>
            </a:r>
          </a:p>
          <a:p>
            <a:pPr marL="5207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Generated</a:t>
            </a:r>
          </a:p>
          <a:p>
            <a:pPr marL="271779" marR="0">
              <a:lnSpc>
                <a:spcPts val="1204"/>
              </a:lnSpc>
              <a:spcBef>
                <a:spcPts val="14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74895" y="948434"/>
            <a:ext cx="993506" cy="362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3509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Financial</a:t>
            </a:r>
          </a:p>
          <a:p>
            <a:pPr marL="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Progress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(%)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9740" y="948434"/>
            <a:ext cx="1240966" cy="362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834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Days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Since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Last</a:t>
            </a:r>
          </a:p>
          <a:p>
            <a:pPr marL="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Invoice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Generated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91219" y="948434"/>
            <a:ext cx="1534139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Issue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Reported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(if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Any)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9254" y="1034159"/>
            <a:ext cx="440091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S.No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1544" y="1034159"/>
            <a:ext cx="1109658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Circle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Division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99079" y="1034159"/>
            <a:ext cx="574204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Project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0080" y="1535362"/>
            <a:ext cx="952059" cy="196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dirty="0" sz="1050" spc="2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70100" y="1541712"/>
            <a:ext cx="1639430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District-III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Zone-I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Kanpur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28731" y="1540442"/>
            <a:ext cx="486100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89.00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26951" y="1535362"/>
            <a:ext cx="1245560" cy="192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75.58</a:t>
            </a:r>
            <a:r>
              <a:rPr dirty="0" sz="1050" spc="308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28/01/2022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40256" y="1540442"/>
            <a:ext cx="2499847" cy="369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182</a:t>
            </a:r>
            <a:r>
              <a:rPr dirty="0" sz="1050" spc="309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Technical: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Work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completed</a:t>
            </a:r>
          </a:p>
          <a:p>
            <a:pPr marL="298843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after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completion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and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87400" y="1719812"/>
            <a:ext cx="2049756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KANPUR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NAGAR</a:t>
            </a:r>
            <a:r>
              <a:rPr dirty="0" sz="1050" spc="120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Sewerage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PM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GPCU-3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KANPUR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NAGAR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039100" y="1900787"/>
            <a:ext cx="2201231" cy="109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commissioning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rehabilitation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work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trunk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baniyapur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15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MLD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MPS/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STP</a:t>
            </a:r>
            <a:r>
              <a:rPr dirty="0" sz="1050" spc="29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Which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Estimated</a:t>
            </a:r>
            <a:r>
              <a:rPr dirty="0" sz="1050" spc="30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 spc="299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Rs.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32.66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Cr.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Has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been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submitted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U.P.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Government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approval.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40080" y="2983162"/>
            <a:ext cx="1331325" cy="5560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dirty="0" sz="1050" spc="2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GOMTI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PCU</a:t>
            </a:r>
          </a:p>
          <a:p>
            <a:pPr marL="147319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PM</a:t>
            </a:r>
          </a:p>
          <a:p>
            <a:pPr marL="147319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TEMP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70100" y="2989512"/>
            <a:ext cx="1601589" cy="549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Laying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Sewer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Dist-4,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Zone-4,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Phase-I,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Lucknow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4428732" y="2988242"/>
            <a:ext cx="486100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47.09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5426952" y="2983162"/>
            <a:ext cx="1245560" cy="192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43.96</a:t>
            </a:r>
            <a:r>
              <a:rPr dirty="0" sz="1050" spc="308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02/05/2022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814552" y="2988242"/>
            <a:ext cx="2448462" cy="1091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88</a:t>
            </a:r>
            <a:r>
              <a:rPr dirty="0" sz="1050" spc="308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Technical: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Drainage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also</a:t>
            </a:r>
          </a:p>
          <a:p>
            <a:pPr marL="224548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laid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area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which</a:t>
            </a:r>
          </a:p>
          <a:p>
            <a:pPr marL="224548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proper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right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way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available</a:t>
            </a:r>
          </a:p>
          <a:p>
            <a:pPr marL="224548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laying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sewer.</a:t>
            </a:r>
            <a:r>
              <a:rPr dirty="0" sz="1050" spc="3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Detailed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survey</a:t>
            </a:r>
          </a:p>
          <a:p>
            <a:pPr marL="224548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conducted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contractor.</a:t>
            </a:r>
          </a:p>
          <a:p>
            <a:pPr marL="0" marR="0">
              <a:lnSpc>
                <a:spcPts val="1173"/>
              </a:lnSpc>
              <a:spcBef>
                <a:spcPts val="23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88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87400" y="3529562"/>
            <a:ext cx="850224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40081" y="3885162"/>
            <a:ext cx="1331325" cy="9237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dirty="0" sz="1050" spc="2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GOMTI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PCU</a:t>
            </a:r>
          </a:p>
          <a:p>
            <a:pPr marL="147319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PM</a:t>
            </a:r>
          </a:p>
          <a:p>
            <a:pPr marL="147319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TEMP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  <a:p>
            <a:pPr marL="147319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LUCKNOW</a:t>
            </a:r>
          </a:p>
          <a:p>
            <a:pPr marL="0" marR="0">
              <a:lnSpc>
                <a:spcPts val="1173"/>
              </a:lnSpc>
              <a:spcBef>
                <a:spcPts val="146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4</a:t>
            </a:r>
            <a:r>
              <a:rPr dirty="0" sz="1050" spc="2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70101" y="3891512"/>
            <a:ext cx="1730788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Sewer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House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connection,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Sewerage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District-4,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zone-4,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Phase-II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Lucknow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428732" y="3893117"/>
            <a:ext cx="486100" cy="9109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10.50</a:t>
            </a:r>
          </a:p>
          <a:p>
            <a:pPr marL="0" marR="0">
              <a:lnSpc>
                <a:spcPts val="1173"/>
              </a:lnSpc>
              <a:spcBef>
                <a:spcPts val="452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97.70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426953" y="3885162"/>
            <a:ext cx="1245560" cy="9189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4294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2.89</a:t>
            </a:r>
            <a:r>
              <a:rPr dirty="0" sz="1050" spc="307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02/05/2022</a:t>
            </a:r>
          </a:p>
          <a:p>
            <a:pPr marL="0" marR="0">
              <a:lnSpc>
                <a:spcPts val="1173"/>
              </a:lnSpc>
              <a:spcBef>
                <a:spcPts val="448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91.58</a:t>
            </a:r>
            <a:r>
              <a:rPr dirty="0" sz="1050" spc="308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30/04/2022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070101" y="4618287"/>
            <a:ext cx="1434392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MAKING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-11">
                <a:solidFill>
                  <a:srgbClr val="000000"/>
                </a:solidFill>
                <a:latin typeface="Arial"/>
                <a:cs typeface="Arial"/>
              </a:rPr>
              <a:t>WATER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7814554" y="4617017"/>
            <a:ext cx="2395764" cy="7319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90</a:t>
            </a:r>
            <a:r>
              <a:rPr dirty="0" sz="1050" spc="308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: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300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nos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connection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are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pending</a:t>
            </a:r>
          </a:p>
          <a:p>
            <a:pPr marL="224548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near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vindhyachal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corridor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-12">
                <a:solidFill>
                  <a:srgbClr val="000000"/>
                </a:solidFill>
                <a:latin typeface="Arial"/>
                <a:cs typeface="Arial"/>
              </a:rPr>
              <a:t>.To</a:t>
            </a:r>
            <a:r>
              <a:rPr dirty="0" sz="1050" spc="3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</a:t>
            </a:r>
          </a:p>
          <a:p>
            <a:pPr marL="224548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started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when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NOC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issue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from</a:t>
            </a:r>
          </a:p>
          <a:p>
            <a:pPr marL="224548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UPRNN.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787401" y="4796387"/>
            <a:ext cx="2485249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PRAYAGRAJ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PM</a:t>
            </a:r>
            <a:r>
              <a:rPr dirty="0" sz="1050" spc="90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SUPPLY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HOUSE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(New)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Mirzapur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070101" y="4977362"/>
            <a:ext cx="1244622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CONNECTION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70101" y="5158337"/>
            <a:ext cx="1586480" cy="7335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MIRZAPUR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NAGAR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PALIKA</a:t>
            </a:r>
            <a:r>
              <a:rPr dirty="0" sz="1050" spc="-2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PARISHAD</a:t>
            </a:r>
          </a:p>
          <a:p>
            <a:pPr marL="0" marR="0">
              <a:lnSpc>
                <a:spcPts val="1173"/>
              </a:lnSpc>
              <a:spcBef>
                <a:spcPts val="246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Azamgarh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sewer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house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connection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scheme.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40082" y="5516812"/>
            <a:ext cx="952059" cy="196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5</a:t>
            </a:r>
            <a:r>
              <a:rPr dirty="0" sz="1050" spc="2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4428734" y="5521892"/>
            <a:ext cx="486100" cy="73000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43.00</a:t>
            </a:r>
          </a:p>
          <a:p>
            <a:pPr marL="0" marR="0">
              <a:lnSpc>
                <a:spcPts val="1173"/>
              </a:lnSpc>
              <a:spcBef>
                <a:spcPts val="3051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12.00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5426954" y="5516812"/>
            <a:ext cx="1245560" cy="73508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40.20</a:t>
            </a:r>
            <a:r>
              <a:rPr dirty="0" sz="1050" spc="308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27/12/2021</a:t>
            </a:r>
          </a:p>
          <a:p>
            <a:pPr marL="74295" marR="0">
              <a:lnSpc>
                <a:spcPts val="1173"/>
              </a:lnSpc>
              <a:spcBef>
                <a:spcPts val="3011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2.61</a:t>
            </a:r>
            <a:r>
              <a:rPr dirty="0" sz="1050" spc="307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27/12/2021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740259" y="5521892"/>
            <a:ext cx="2206849" cy="1918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214</a:t>
            </a:r>
            <a:r>
              <a:rPr dirty="0" sz="1050" spc="309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No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Invoice</a:t>
            </a:r>
            <a:r>
              <a:rPr dirty="0" sz="1050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-10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050" spc="1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Generated: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40082" y="5701262"/>
            <a:ext cx="1373124" cy="55544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7319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2ND</a:t>
            </a:r>
          </a:p>
          <a:p>
            <a:pPr marL="14732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CD</a:t>
            </a:r>
            <a:r>
              <a:rPr dirty="0" sz="1050" spc="-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AZAMGARH</a:t>
            </a:r>
          </a:p>
          <a:p>
            <a:pPr marL="0" marR="0">
              <a:lnSpc>
                <a:spcPts val="1173"/>
              </a:lnSpc>
              <a:spcBef>
                <a:spcPts val="196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6</a:t>
            </a:r>
            <a:r>
              <a:rPr dirty="0" sz="1050" spc="2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8039103" y="5701262"/>
            <a:ext cx="1429215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Works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progress.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070102" y="6066087"/>
            <a:ext cx="1769013" cy="3687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Maunath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Bhanjan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Septage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7740259" y="6064817"/>
            <a:ext cx="2439855" cy="550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214</a:t>
            </a:r>
            <a:r>
              <a:rPr dirty="0" sz="1050" spc="309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Land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Issue:</a:t>
            </a:r>
            <a:r>
              <a:rPr dirty="0" sz="1050" spc="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Work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stopped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due</a:t>
            </a:r>
          </a:p>
          <a:p>
            <a:pPr marL="298843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Hor.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High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Court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Stay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order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on</a:t>
            </a:r>
          </a:p>
          <a:p>
            <a:pPr marL="298843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dated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19-07-2021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787402" y="6244187"/>
            <a:ext cx="1225804" cy="371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2ND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CD</a:t>
            </a:r>
            <a:r>
              <a:rPr dirty="0" sz="1050" spc="-5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AZAMGARH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04803" y="7130394"/>
            <a:ext cx="2510840" cy="150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Generated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ePayment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System.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276603" y="7117688"/>
            <a:ext cx="1207455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Friday,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29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July,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2022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6324603" y="7117688"/>
            <a:ext cx="765347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Arial"/>
                <a:cs typeface="Arial"/>
              </a:rPr>
              <a:t>11:18:49PM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8610603" y="7117688"/>
            <a:ext cx="733813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65429" y="224155"/>
            <a:ext cx="10097769" cy="5638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36220" y="7061200"/>
            <a:ext cx="10126978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65429" y="681355"/>
            <a:ext cx="10097769" cy="518160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4000" y="199925"/>
            <a:ext cx="6919714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2002-2022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" y="345498"/>
            <a:ext cx="5440491" cy="2409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Stagnant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2" b="1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60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5" b="1">
                <a:solidFill>
                  <a:srgbClr val="ffffff"/>
                </a:solidFill>
                <a:latin typeface="Arial"/>
                <a:cs typeface="Arial"/>
              </a:rPr>
              <a:t>AMRUT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82415" y="862709"/>
            <a:ext cx="750116" cy="533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04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Physical</a:t>
            </a:r>
          </a:p>
          <a:p>
            <a:pPr marL="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Progress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-</a:t>
            </a:r>
          </a:p>
          <a:p>
            <a:pPr marL="193040" marR="0">
              <a:lnSpc>
                <a:spcPts val="1204"/>
              </a:lnSpc>
              <a:spcBef>
                <a:spcPts val="14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(%)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6450" y="862709"/>
            <a:ext cx="875766" cy="533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Last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Invoice</a:t>
            </a:r>
          </a:p>
          <a:p>
            <a:pPr marL="5207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Generated</a:t>
            </a:r>
          </a:p>
          <a:p>
            <a:pPr marL="271779" marR="0">
              <a:lnSpc>
                <a:spcPts val="1204"/>
              </a:lnSpc>
              <a:spcBef>
                <a:spcPts val="14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74895" y="948434"/>
            <a:ext cx="993506" cy="362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3509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Financial</a:t>
            </a:r>
          </a:p>
          <a:p>
            <a:pPr marL="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Progress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(%)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9740" y="948434"/>
            <a:ext cx="1240966" cy="362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834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Days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Since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Last</a:t>
            </a:r>
          </a:p>
          <a:p>
            <a:pPr marL="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Invoice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Generated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91219" y="948434"/>
            <a:ext cx="1534139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Issue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Reported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(if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Any)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9254" y="1034159"/>
            <a:ext cx="440091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S.No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1544" y="1034159"/>
            <a:ext cx="1109658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Circle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Division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99079" y="1034159"/>
            <a:ext cx="574204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Project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0080" y="1535362"/>
            <a:ext cx="952059" cy="196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7</a:t>
            </a:r>
            <a:r>
              <a:rPr dirty="0" sz="1050" spc="2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70100" y="1541712"/>
            <a:ext cx="1252812" cy="549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Ghazipur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Septage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Management(Co-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treatment)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503026" y="1540442"/>
            <a:ext cx="411937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01246" y="1535362"/>
            <a:ext cx="1161162" cy="192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0.00</a:t>
            </a:r>
            <a:r>
              <a:rPr dirty="0" sz="1050" spc="307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13/11/2021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740256" y="1540442"/>
            <a:ext cx="2441898" cy="369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258</a:t>
            </a:r>
            <a:r>
              <a:rPr dirty="0" sz="1050" spc="309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Technical: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Contract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bond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not</a:t>
            </a:r>
          </a:p>
          <a:p>
            <a:pPr marL="298843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been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executed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by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87399" y="1719812"/>
            <a:ext cx="1225804" cy="371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2ND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CD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GHAZIPUR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039100" y="1900787"/>
            <a:ext cx="2277159" cy="371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contractor.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construction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STP,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039100" y="2262737"/>
            <a:ext cx="2239342" cy="10954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construction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co-treatment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unit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is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not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justifiable.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completion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date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STP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construction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09.01.2024.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Please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dropped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this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740257" y="3348587"/>
            <a:ext cx="2537869" cy="25432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842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till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completion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STP.</a:t>
            </a:r>
          </a:p>
          <a:p>
            <a:pPr marL="0" marR="0">
              <a:lnSpc>
                <a:spcPts val="1173"/>
              </a:lnSpc>
              <a:spcBef>
                <a:spcPts val="23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214</a:t>
            </a:r>
            <a:r>
              <a:rPr dirty="0" sz="1050" spc="309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Payment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Pending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dirty="0" sz="1050" spc="-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-100">
                <a:solidFill>
                  <a:srgbClr val="000000"/>
                </a:solidFill>
                <a:latin typeface="Arial"/>
                <a:cs typeface="Arial"/>
              </a:rPr>
              <a:t>To</a:t>
            </a:r>
          </a:p>
          <a:p>
            <a:pPr marL="298843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Unavailability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SNA</a:t>
            </a:r>
            <a:r>
              <a:rPr dirty="0" sz="1050" spc="-4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Limit:</a:t>
            </a:r>
          </a:p>
          <a:p>
            <a:pPr marL="298842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Payment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pending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against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funds</a:t>
            </a:r>
          </a:p>
          <a:p>
            <a:pPr marL="298842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diverted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state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sector.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Already</a:t>
            </a:r>
          </a:p>
          <a:p>
            <a:pPr marL="298842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bills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have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been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uploaded</a:t>
            </a:r>
          </a:p>
          <a:p>
            <a:pPr marL="0" marR="0">
              <a:lnSpc>
                <a:spcPts val="1173"/>
              </a:lnSpc>
              <a:spcBef>
                <a:spcPts val="236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262</a:t>
            </a:r>
            <a:r>
              <a:rPr dirty="0" sz="1050" spc="309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Technical: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Contract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Bond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not</a:t>
            </a:r>
          </a:p>
          <a:p>
            <a:pPr marL="298843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been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executed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contractor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till</a:t>
            </a:r>
          </a:p>
          <a:p>
            <a:pPr marL="298843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date.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However,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non</a:t>
            </a:r>
          </a:p>
          <a:p>
            <a:pPr marL="298843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construction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STP,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</a:t>
            </a:r>
          </a:p>
          <a:p>
            <a:pPr marL="298843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construction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Co-treatment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not</a:t>
            </a:r>
          </a:p>
          <a:p>
            <a:pPr marL="298843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justifiable.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project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</a:t>
            </a:r>
          </a:p>
          <a:p>
            <a:pPr marL="298843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dropped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till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construction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</a:p>
          <a:p>
            <a:pPr marL="298843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STP.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40080" y="3526087"/>
            <a:ext cx="1297216" cy="5560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8</a:t>
            </a:r>
            <a:r>
              <a:rPr dirty="0" sz="1050" spc="2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  <a:p>
            <a:pPr marL="147319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CD</a:t>
            </a:r>
          </a:p>
          <a:p>
            <a:pPr marL="14732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BALLIA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070100" y="3532437"/>
            <a:ext cx="1531348" cy="3687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N.P.P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Ballia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Sewerage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House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connection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428732" y="3531167"/>
            <a:ext cx="486214" cy="1091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68.00</a:t>
            </a:r>
          </a:p>
          <a:p>
            <a:pPr marL="74294" marR="0">
              <a:lnSpc>
                <a:spcPts val="1173"/>
              </a:lnSpc>
              <a:spcBef>
                <a:spcPts val="5901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426952" y="3526087"/>
            <a:ext cx="1245560" cy="10970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45.92</a:t>
            </a:r>
            <a:r>
              <a:rPr dirty="0" sz="1050" spc="308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27/12/2021</a:t>
            </a:r>
          </a:p>
          <a:p>
            <a:pPr marL="74294" marR="0">
              <a:lnSpc>
                <a:spcPts val="1173"/>
              </a:lnSpc>
              <a:spcBef>
                <a:spcPts val="5911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0.00</a:t>
            </a:r>
            <a:r>
              <a:rPr dirty="0" sz="1050" spc="307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09/11/2021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40080" y="4430962"/>
            <a:ext cx="1297216" cy="5560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9</a:t>
            </a:r>
            <a:r>
              <a:rPr dirty="0" sz="1050" spc="28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  <a:p>
            <a:pPr marL="147319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CD</a:t>
            </a:r>
          </a:p>
          <a:p>
            <a:pPr marL="14732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BALLIA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070100" y="4437312"/>
            <a:ext cx="1214735" cy="549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Ballia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Septage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Management(Co-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treatment)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04800" y="7130394"/>
            <a:ext cx="2510840" cy="150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Generated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ePayment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System.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276600" y="7117688"/>
            <a:ext cx="1207455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Friday,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29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July,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2022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324600" y="7117688"/>
            <a:ext cx="765347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Arial"/>
                <a:cs typeface="Arial"/>
              </a:rPr>
              <a:t>11:18:49PM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610600" y="7117688"/>
            <a:ext cx="733813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265429" y="224155"/>
            <a:ext cx="10097769" cy="382905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2" name="object 2"/>
          <p:cNvSpPr/>
          <p:nvPr/>
        </p:nvSpPr>
        <p:spPr>
          <a:xfrm>
            <a:off x="236220" y="7061200"/>
            <a:ext cx="10126978" cy="12700"/>
          </a:xfrm>
          <a:prstGeom prst="rect">
            <a:avLst/>
          </a:prstGeom>
          <a:blipFill>
            <a:blip cstate="print" r:embed="rId3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265429" y="681355"/>
            <a:ext cx="10097769" cy="3371850"/>
          </a:xfrm>
          <a:prstGeom prst="rect">
            <a:avLst/>
          </a:prstGeom>
          <a:blipFill>
            <a:blip cstate="print" r:embed="rId4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54000" y="199925"/>
            <a:ext cx="6919714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2002-2022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" y="345498"/>
            <a:ext cx="5440491" cy="2409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9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Stagnant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Physical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Progress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2" b="1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than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ffffff"/>
                </a:solidFill>
                <a:latin typeface="Arial"/>
                <a:cs typeface="Arial"/>
              </a:rPr>
              <a:t>60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Days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z="1450" spc="-11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450" spc="-15" b="1">
                <a:solidFill>
                  <a:srgbClr val="ffffff"/>
                </a:solidFill>
                <a:latin typeface="Arial"/>
                <a:cs typeface="Arial"/>
              </a:rPr>
              <a:t>AMRUT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82415" y="862709"/>
            <a:ext cx="750116" cy="533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04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Physical</a:t>
            </a:r>
          </a:p>
          <a:p>
            <a:pPr marL="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Progress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-</a:t>
            </a:r>
          </a:p>
          <a:p>
            <a:pPr marL="193040" marR="0">
              <a:lnSpc>
                <a:spcPts val="1204"/>
              </a:lnSpc>
              <a:spcBef>
                <a:spcPts val="14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(%)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86450" y="862709"/>
            <a:ext cx="875766" cy="533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Last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Invoice</a:t>
            </a:r>
          </a:p>
          <a:p>
            <a:pPr marL="5207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Generated</a:t>
            </a:r>
          </a:p>
          <a:p>
            <a:pPr marL="271779" marR="0">
              <a:lnSpc>
                <a:spcPts val="1204"/>
              </a:lnSpc>
              <a:spcBef>
                <a:spcPts val="14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874895" y="948434"/>
            <a:ext cx="993506" cy="362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43509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Financial</a:t>
            </a:r>
          </a:p>
          <a:p>
            <a:pPr marL="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Progress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(%)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9740" y="948434"/>
            <a:ext cx="1240966" cy="3625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76834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Days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Since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Last</a:t>
            </a:r>
          </a:p>
          <a:p>
            <a:pPr marL="0" marR="0">
              <a:lnSpc>
                <a:spcPts val="1204"/>
              </a:lnSpc>
              <a:spcBef>
                <a:spcPts val="195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Invoice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Generated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491219" y="948434"/>
            <a:ext cx="1534139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Issue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Reported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(if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Any)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89254" y="1034159"/>
            <a:ext cx="440091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S.No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1544" y="1034159"/>
            <a:ext cx="1109658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Circle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-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Division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799079" y="1034159"/>
            <a:ext cx="574204" cy="1910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4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ffffff"/>
                </a:solidFill>
                <a:latin typeface="Georgia"/>
                <a:cs typeface="Georgia"/>
              </a:rPr>
              <a:t>Project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3880" y="1535362"/>
            <a:ext cx="1028259" cy="1969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10</a:t>
            </a:r>
            <a:r>
              <a:rPr dirty="0" sz="1050" spc="27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70100" y="1541712"/>
            <a:ext cx="1799050" cy="5496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Jaunpur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N.P.P.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Pipe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Peyjal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Yojana</a:t>
            </a:r>
            <a:r>
              <a:rPr dirty="0" sz="1050" spc="2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Reorganization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Phase-II,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Zone-1A,1B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428731" y="1540442"/>
            <a:ext cx="486100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74.00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426951" y="1535362"/>
            <a:ext cx="1245560" cy="192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32.07</a:t>
            </a:r>
            <a:r>
              <a:rPr dirty="0" sz="1050" spc="308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25/05/2022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14551" y="1540442"/>
            <a:ext cx="2470989" cy="163681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65</a:t>
            </a:r>
            <a:r>
              <a:rPr dirty="0" sz="1050" spc="308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Technical: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After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failing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2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No</a:t>
            </a:r>
          </a:p>
          <a:p>
            <a:pPr marL="224548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tubewells,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resistivity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been</a:t>
            </a:r>
          </a:p>
          <a:p>
            <a:pPr marL="224548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performed.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per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report,</a:t>
            </a:r>
          </a:p>
          <a:p>
            <a:pPr marL="224548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another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pilot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bore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been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done,</a:t>
            </a:r>
          </a:p>
          <a:p>
            <a:pPr marL="224548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which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also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failed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due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salinity.</a:t>
            </a:r>
          </a:p>
          <a:p>
            <a:pPr marL="224548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Nowhere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area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about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5</a:t>
            </a:r>
          </a:p>
          <a:p>
            <a:pPr marL="224548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kms,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there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scarcity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saline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free</a:t>
            </a:r>
          </a:p>
          <a:p>
            <a:pPr marL="224548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water.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scheme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</a:t>
            </a:r>
          </a:p>
          <a:p>
            <a:pPr marL="224548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closed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stage.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87399" y="1719812"/>
            <a:ext cx="1149896" cy="37159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CD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7">
                <a:solidFill>
                  <a:srgbClr val="000000"/>
                </a:solidFill>
                <a:latin typeface="Arial"/>
                <a:cs typeface="Arial"/>
              </a:rPr>
              <a:t>JAUNPUR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74040" y="3164137"/>
            <a:ext cx="1128138" cy="3750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-66">
                <a:solidFill>
                  <a:srgbClr val="000000"/>
                </a:solidFill>
                <a:latin typeface="Arial"/>
                <a:cs typeface="Arial"/>
              </a:rPr>
              <a:t>11</a:t>
            </a:r>
            <a:r>
              <a:rPr dirty="0" sz="1050" spc="35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20">
                <a:solidFill>
                  <a:srgbClr val="000000"/>
                </a:solidFill>
                <a:latin typeface="Arial"/>
                <a:cs typeface="Arial"/>
              </a:rPr>
              <a:t>GM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GPCU</a:t>
            </a:r>
          </a:p>
          <a:p>
            <a:pPr marL="213359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-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070100" y="3170487"/>
            <a:ext cx="1487908" cy="3687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Mugalsari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Septage</a:t>
            </a:r>
          </a:p>
          <a:p>
            <a:pPr marL="0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Management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Scheme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503026" y="3169217"/>
            <a:ext cx="411937" cy="18707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501246" y="3164137"/>
            <a:ext cx="1171265" cy="1921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0.00</a:t>
            </a:r>
            <a:r>
              <a:rPr dirty="0" sz="1050" spc="307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23/10/2021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740257" y="3169217"/>
            <a:ext cx="2424460" cy="3699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b="1">
                <a:solidFill>
                  <a:srgbClr val="000000"/>
                </a:solidFill>
                <a:latin typeface="Arial"/>
                <a:cs typeface="Arial"/>
              </a:rPr>
              <a:t>279</a:t>
            </a:r>
            <a:r>
              <a:rPr dirty="0" sz="1050" spc="309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Land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Issue: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Stay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order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has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been</a:t>
            </a:r>
          </a:p>
          <a:p>
            <a:pPr marL="298843" marR="0">
              <a:lnSpc>
                <a:spcPts val="1200"/>
              </a:lnSpc>
              <a:spcBef>
                <a:spcPts val="201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issued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5">
                <a:solidFill>
                  <a:srgbClr val="000000"/>
                </a:solidFill>
                <a:latin typeface="Arial"/>
                <a:cs typeface="Arial"/>
              </a:rPr>
              <a:t>Hon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High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2">
                <a:solidFill>
                  <a:srgbClr val="000000"/>
                </a:solidFill>
                <a:latin typeface="Arial"/>
                <a:cs typeface="Arial"/>
              </a:rPr>
              <a:t>Court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787400" y="3529562"/>
            <a:ext cx="1257546" cy="1906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8">
                <a:solidFill>
                  <a:srgbClr val="000000"/>
                </a:solidFill>
                <a:latin typeface="Arial"/>
                <a:cs typeface="Arial"/>
              </a:rPr>
              <a:t>GPPU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VARANASI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039100" y="3529562"/>
            <a:ext cx="2095264" cy="5525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200"/>
              </a:lnSpc>
              <a:spcBef>
                <a:spcPts val="0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Allahabad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on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land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originally</a:t>
            </a:r>
          </a:p>
          <a:p>
            <a:pPr marL="0" marR="0">
              <a:lnSpc>
                <a:spcPts val="1200"/>
              </a:lnSpc>
              <a:spcBef>
                <a:spcPts val="224"/>
              </a:spcBef>
              <a:spcAft>
                <a:spcPts val="0"/>
              </a:spcAft>
            </a:pP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provided.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After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1">
                <a:solidFill>
                  <a:srgbClr val="000000"/>
                </a:solidFill>
                <a:latin typeface="Arial"/>
                <a:cs typeface="Arial"/>
              </a:rPr>
              <a:t>that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land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had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not</a:t>
            </a:r>
          </a:p>
          <a:p>
            <a:pPr marL="0" marR="0">
              <a:lnSpc>
                <a:spcPts val="1200"/>
              </a:lnSpc>
              <a:spcBef>
                <a:spcPts val="274"/>
              </a:spcBef>
              <a:spcAft>
                <a:spcPts val="0"/>
              </a:spcAft>
            </a:pPr>
            <a:r>
              <a:rPr dirty="0" sz="1050" spc="14">
                <a:solidFill>
                  <a:srgbClr val="000000"/>
                </a:solidFill>
                <a:latin typeface="Arial"/>
                <a:cs typeface="Arial"/>
              </a:rPr>
              <a:t>been</a:t>
            </a:r>
            <a:r>
              <a:rPr dirty="0" sz="10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050" spc="10">
                <a:solidFill>
                  <a:srgbClr val="000000"/>
                </a:solidFill>
                <a:latin typeface="Arial"/>
                <a:cs typeface="Arial"/>
              </a:rPr>
              <a:t>finalized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04800" y="7130394"/>
            <a:ext cx="2510840" cy="1501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2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Report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Generated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ePayment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b="1" i="1">
                <a:solidFill>
                  <a:srgbClr val="000000"/>
                </a:solidFill>
                <a:latin typeface="Arial"/>
                <a:cs typeface="Arial"/>
              </a:rPr>
              <a:t>System.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276600" y="7117688"/>
            <a:ext cx="1207455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Friday,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29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July,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2022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6324600" y="7117688"/>
            <a:ext cx="765347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 spc="-10">
                <a:solidFill>
                  <a:srgbClr val="000000"/>
                </a:solidFill>
                <a:latin typeface="Arial"/>
                <a:cs typeface="Arial"/>
              </a:rPr>
              <a:t>11:18:49PM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610600" y="7117688"/>
            <a:ext cx="733813" cy="1650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99"/>
              </a:lnSpc>
              <a:spcBef>
                <a:spcPts val="0"/>
              </a:spcBef>
              <a:spcAft>
                <a:spcPts val="0"/>
              </a:spcAft>
            </a:pP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3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900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Administrator</cp:lastModifiedBy>
  <cp:revision>1</cp:revision>
  <dcterms:modified xsi:type="dcterms:W3CDTF">2022-07-29T23:18:52+05:30</dcterms:modified>
</cp:coreProperties>
</file>