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Arimo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eague Spartan" panose="020B0604020202020204" charset="0"/>
      <p:regular r:id="rId26"/>
    </p:embeddedFont>
    <p:embeddedFont>
      <p:font typeface="Roboto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F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08831" y="4375965"/>
            <a:ext cx="6750469" cy="4882335"/>
            <a:chOff x="0" y="0"/>
            <a:chExt cx="9000626" cy="6509780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4672970" y="2182124"/>
              <a:ext cx="4327656" cy="4327656"/>
              <a:chOff x="0" y="0"/>
              <a:chExt cx="2653030" cy="26530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6818501" y="0"/>
              <a:ext cx="2182124" cy="2182124"/>
              <a:chOff x="0" y="0"/>
              <a:chExt cx="1708150" cy="170815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269601" y="4193888"/>
              <a:ext cx="2315892" cy="2315892"/>
            </a:xfrm>
            <a:prstGeom prst="rect">
              <a:avLst/>
            </a:prstGeom>
          </p:spPr>
        </p:pic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0" y="4309359"/>
              <a:ext cx="2182124" cy="2182124"/>
              <a:chOff x="13411200" y="2743200"/>
              <a:chExt cx="21945600" cy="219456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3393617" y="2201258"/>
                <a:ext cx="21980767" cy="23029484"/>
              </a:xfrm>
              <a:custGeom>
                <a:avLst/>
                <a:gdLst/>
                <a:ahLst/>
                <a:cxnLst/>
                <a:rect l="l" t="t" r="r" b="b"/>
                <a:pathLst>
                  <a:path w="21980767" h="23029484">
                    <a:moveTo>
                      <a:pt x="17583" y="11514742"/>
                    </a:moveTo>
                    <a:cubicBezTo>
                      <a:pt x="0" y="15446635"/>
                      <a:pt x="2087548" y="19087402"/>
                      <a:pt x="5489768" y="21058443"/>
                    </a:cubicBezTo>
                    <a:cubicBezTo>
                      <a:pt x="8891989" y="23029484"/>
                      <a:pt x="13088779" y="23029484"/>
                      <a:pt x="16490999" y="21058443"/>
                    </a:cubicBezTo>
                    <a:cubicBezTo>
                      <a:pt x="19893216" y="19087402"/>
                      <a:pt x="21980766" y="15446635"/>
                      <a:pt x="21963183" y="11514742"/>
                    </a:cubicBezTo>
                    <a:cubicBezTo>
                      <a:pt x="21980766" y="7582848"/>
                      <a:pt x="19893216" y="3942081"/>
                      <a:pt x="16490999" y="1971041"/>
                    </a:cubicBezTo>
                    <a:cubicBezTo>
                      <a:pt x="13088779" y="0"/>
                      <a:pt x="8891989" y="0"/>
                      <a:pt x="5489768" y="1971041"/>
                    </a:cubicBezTo>
                    <a:cubicBezTo>
                      <a:pt x="2087548" y="3942081"/>
                      <a:pt x="0" y="7582848"/>
                      <a:pt x="17583" y="11514742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</p:grpSp>
      <p:grpSp>
        <p:nvGrpSpPr>
          <p:cNvPr id="10" name="Group 10"/>
          <p:cNvGrpSpPr/>
          <p:nvPr/>
        </p:nvGrpSpPr>
        <p:grpSpPr>
          <a:xfrm>
            <a:off x="1028700" y="2873678"/>
            <a:ext cx="8115300" cy="4539645"/>
            <a:chOff x="0" y="0"/>
            <a:chExt cx="10820400" cy="605285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114300"/>
              <a:ext cx="10820400" cy="2340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00"/>
                </a:lnSpc>
              </a:pPr>
              <a:r>
                <a:rPr lang="en-US" sz="10999" spc="-109" dirty="0">
                  <a:solidFill>
                    <a:srgbClr val="FFFFFF"/>
                  </a:solidFill>
                  <a:latin typeface="League Spartan Bold"/>
                </a:rPr>
                <a:t>Pitch Deck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647322"/>
              <a:ext cx="10820400" cy="24055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828"/>
                </a:lnSpc>
              </a:pPr>
              <a:r>
                <a:rPr lang="en-US" sz="3400" u="none" dirty="0">
                  <a:solidFill>
                    <a:srgbClr val="FFFFFF"/>
                  </a:solidFill>
                  <a:latin typeface="Roboto"/>
                </a:rPr>
                <a:t>Write your company name above and an intriguing summary of what your company does here.</a:t>
              </a:r>
            </a:p>
          </p:txBody>
        </p:sp>
        <p:sp>
          <p:nvSpPr>
            <p:cNvPr id="13" name="AutoShape 13"/>
            <p:cNvSpPr/>
            <p:nvPr/>
          </p:nvSpPr>
          <p:spPr>
            <a:xfrm>
              <a:off x="0" y="2671979"/>
              <a:ext cx="1324627" cy="223120"/>
            </a:xfrm>
            <a:prstGeom prst="rect">
              <a:avLst/>
            </a:prstGeom>
            <a:solidFill>
              <a:srgbClr val="FCEA00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854412" y="7048616"/>
            <a:ext cx="1383972" cy="3035397"/>
            <a:chOff x="0" y="0"/>
            <a:chExt cx="1845296" cy="4047195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10800000">
              <a:off x="0" y="0"/>
              <a:ext cx="1845296" cy="1845296"/>
              <a:chOff x="0" y="0"/>
              <a:chExt cx="2653030" cy="26530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014F8E"/>
              </a:solidFill>
            </p:spPr>
          </p:sp>
        </p:grpSp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 rot="-10800000">
              <a:off x="0" y="2201899"/>
              <a:ext cx="1845296" cy="1845296"/>
              <a:chOff x="0" y="0"/>
              <a:chExt cx="1708150" cy="170815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014F8E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28700" y="1028700"/>
            <a:ext cx="7065608" cy="4234372"/>
            <a:chOff x="0" y="0"/>
            <a:chExt cx="9420811" cy="5645829"/>
          </a:xfrm>
        </p:grpSpPr>
        <p:sp>
          <p:nvSpPr>
            <p:cNvPr id="8" name="TextBox 8"/>
            <p:cNvSpPr txBox="1"/>
            <p:nvPr/>
          </p:nvSpPr>
          <p:spPr>
            <a:xfrm>
              <a:off x="0" y="-85725"/>
              <a:ext cx="9420811" cy="41475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480"/>
                </a:lnSpc>
              </a:pPr>
              <a:r>
                <a:rPr lang="en-US" sz="9600" spc="-96">
                  <a:solidFill>
                    <a:srgbClr val="014F8E"/>
                  </a:solidFill>
                  <a:latin typeface="League Spartan Bold"/>
                </a:rPr>
                <a:t>Target Market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148346"/>
              <a:ext cx="9420811" cy="14974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4"/>
                </a:lnSpc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Who are the customers you want</a:t>
              </a:r>
            </a:p>
            <a:p>
              <a:pPr marL="0" lvl="0" indent="0">
                <a:lnSpc>
                  <a:spcPts val="4543"/>
                </a:lnSpc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to cater to?</a:t>
              </a:r>
            </a:p>
          </p:txBody>
        </p:sp>
      </p:grpSp>
      <p:sp>
        <p:nvSpPr>
          <p:cNvPr id="10" name="AutoShape 10"/>
          <p:cNvSpPr/>
          <p:nvPr/>
        </p:nvSpPr>
        <p:spPr>
          <a:xfrm>
            <a:off x="1028700" y="5806279"/>
            <a:ext cx="1018897" cy="171623"/>
          </a:xfrm>
          <a:prstGeom prst="rect">
            <a:avLst/>
          </a:prstGeom>
          <a:solidFill>
            <a:srgbClr val="014F8E"/>
          </a:solidFill>
        </p:spPr>
      </p:sp>
      <p:sp>
        <p:nvSpPr>
          <p:cNvPr id="11" name="AutoShape 11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rgbClr val="FCEA00"/>
          </a:solidFill>
        </p:spPr>
      </p:sp>
      <p:grpSp>
        <p:nvGrpSpPr>
          <p:cNvPr id="12" name="Group 12"/>
          <p:cNvGrpSpPr/>
          <p:nvPr/>
        </p:nvGrpSpPr>
        <p:grpSpPr>
          <a:xfrm>
            <a:off x="10449165" y="2680124"/>
            <a:ext cx="6810135" cy="4826978"/>
            <a:chOff x="0" y="0"/>
            <a:chExt cx="9080181" cy="6435971"/>
          </a:xfrm>
        </p:grpSpPr>
        <p:sp>
          <p:nvSpPr>
            <p:cNvPr id="13" name="TextBox 13"/>
            <p:cNvSpPr txBox="1"/>
            <p:nvPr/>
          </p:nvSpPr>
          <p:spPr>
            <a:xfrm>
              <a:off x="0" y="3588424"/>
              <a:ext cx="9080181" cy="1175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280"/>
                </a:lnSpc>
              </a:pPr>
              <a:r>
                <a:rPr lang="en-US" sz="5599" spc="-55">
                  <a:solidFill>
                    <a:srgbClr val="014F8E"/>
                  </a:solidFill>
                  <a:latin typeface="League Spartan Bold"/>
                </a:rPr>
                <a:t>Target Market 1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4935334"/>
              <a:ext cx="9080181" cy="15006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4"/>
                </a:lnSpc>
              </a:pPr>
              <a:r>
                <a:rPr lang="en-US" sz="3200" u="none">
                  <a:solidFill>
                    <a:srgbClr val="014F8E"/>
                  </a:solidFill>
                  <a:latin typeface="Roboto"/>
                </a:rPr>
                <a:t>Visualize the people who will turn</a:t>
              </a:r>
            </a:p>
            <a:p>
              <a:pPr marL="0" lvl="0" indent="0">
                <a:lnSpc>
                  <a:spcPts val="4544"/>
                </a:lnSpc>
              </a:pPr>
              <a:r>
                <a:rPr lang="en-US" sz="3200" u="none">
                  <a:solidFill>
                    <a:srgbClr val="014F8E"/>
                  </a:solidFill>
                  <a:latin typeface="Roboto"/>
                </a:rPr>
                <a:t>to you for solutions.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9080181" cy="1175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280"/>
                </a:lnSpc>
              </a:pPr>
              <a:r>
                <a:rPr lang="en-US" sz="5599" spc="-55">
                  <a:solidFill>
                    <a:srgbClr val="014F8E"/>
                  </a:solidFill>
                  <a:latin typeface="League Spartan Bold"/>
                </a:rPr>
                <a:t>Target Market 1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299285"/>
              <a:ext cx="9080181" cy="15006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4"/>
                </a:lnSpc>
              </a:pPr>
              <a:r>
                <a:rPr lang="en-US" sz="3200" u="none">
                  <a:solidFill>
                    <a:srgbClr val="014F8E"/>
                  </a:solidFill>
                  <a:latin typeface="Roboto"/>
                </a:rPr>
                <a:t>What are their profiles and visual personas?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F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457058"/>
            <a:ext cx="7005025" cy="3372885"/>
            <a:chOff x="0" y="0"/>
            <a:chExt cx="9340033" cy="4497180"/>
          </a:xfrm>
        </p:grpSpPr>
        <p:sp>
          <p:nvSpPr>
            <p:cNvPr id="3" name="TextBox 3"/>
            <p:cNvSpPr txBox="1"/>
            <p:nvPr/>
          </p:nvSpPr>
          <p:spPr>
            <a:xfrm>
              <a:off x="0" y="699427"/>
              <a:ext cx="9340033" cy="13599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20"/>
                </a:lnSpc>
              </a:pPr>
              <a:r>
                <a:rPr lang="en-US" sz="6400" spc="-64">
                  <a:solidFill>
                    <a:srgbClr val="FFFFFF"/>
                  </a:solidFill>
                  <a:latin typeface="League Spartan Bold"/>
                </a:rPr>
                <a:t>Size the Market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33182"/>
              <a:ext cx="9340033" cy="2263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3"/>
                </a:lnSpc>
              </a:pPr>
              <a:r>
                <a:rPr lang="en-US" sz="3199" u="none">
                  <a:solidFill>
                    <a:srgbClr val="FFFFFF"/>
                  </a:solidFill>
                  <a:latin typeface="Roboto"/>
                </a:rPr>
                <a:t>Apply the two ways to size the market - top down or bottom up. Some sizing jargons are TAM, SAM, and SOM.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0"/>
              <a:ext cx="1384783" cy="233252"/>
            </a:xfrm>
            <a:prstGeom prst="rect">
              <a:avLst/>
            </a:prstGeom>
            <a:solidFill>
              <a:srgbClr val="FCEA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817301" y="2110589"/>
            <a:ext cx="6441999" cy="1243507"/>
            <a:chOff x="0" y="0"/>
            <a:chExt cx="8589332" cy="1658009"/>
          </a:xfrm>
        </p:grpSpPr>
        <p:sp>
          <p:nvSpPr>
            <p:cNvPr id="7" name="TextBox 7"/>
            <p:cNvSpPr txBox="1"/>
            <p:nvPr/>
          </p:nvSpPr>
          <p:spPr>
            <a:xfrm>
              <a:off x="0" y="-47625"/>
              <a:ext cx="8589332" cy="8968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59"/>
                </a:lnSpc>
              </a:pPr>
              <a:r>
                <a:rPr lang="en-US" sz="4199" spc="-41">
                  <a:solidFill>
                    <a:srgbClr val="FFFFFF"/>
                  </a:solidFill>
                  <a:latin typeface="League Spartan Bold"/>
                </a:rPr>
                <a:t>1.9 Billion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87273"/>
              <a:ext cx="8589332" cy="6707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259"/>
                </a:lnSpc>
              </a:pPr>
              <a:r>
                <a:rPr lang="en-US" sz="2999" u="none">
                  <a:solidFill>
                    <a:srgbClr val="FFFFFF"/>
                  </a:solidFill>
                  <a:latin typeface="Roboto"/>
                </a:rPr>
                <a:t>Total Available Market (TAM)</a:t>
              </a:r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9603908" y="2487859"/>
            <a:ext cx="488968" cy="488968"/>
            <a:chOff x="13411200" y="2743200"/>
            <a:chExt cx="21945600" cy="21945600"/>
          </a:xfrm>
        </p:grpSpPr>
        <p:sp>
          <p:nvSpPr>
            <p:cNvPr id="10" name="Freeform 10"/>
            <p:cNvSpPr/>
            <p:nvPr/>
          </p:nvSpPr>
          <p:spPr>
            <a:xfrm>
              <a:off x="13393617" y="2201258"/>
              <a:ext cx="21980767" cy="23029484"/>
            </a:xfrm>
            <a:custGeom>
              <a:avLst/>
              <a:gdLst/>
              <a:ahLst/>
              <a:cxnLst/>
              <a:rect l="l" t="t" r="r" b="b"/>
              <a:pathLst>
                <a:path w="21980767" h="23029484">
                  <a:moveTo>
                    <a:pt x="17583" y="11514742"/>
                  </a:moveTo>
                  <a:cubicBezTo>
                    <a:pt x="0" y="15446635"/>
                    <a:pt x="2087548" y="19087402"/>
                    <a:pt x="5489768" y="21058443"/>
                  </a:cubicBezTo>
                  <a:cubicBezTo>
                    <a:pt x="8891989" y="23029484"/>
                    <a:pt x="13088779" y="23029484"/>
                    <a:pt x="16490999" y="21058443"/>
                  </a:cubicBezTo>
                  <a:cubicBezTo>
                    <a:pt x="19893216" y="19087402"/>
                    <a:pt x="21980766" y="15446635"/>
                    <a:pt x="21963183" y="11514742"/>
                  </a:cubicBezTo>
                  <a:cubicBezTo>
                    <a:pt x="21980766" y="7582848"/>
                    <a:pt x="19893216" y="3942081"/>
                    <a:pt x="16490999" y="1971041"/>
                  </a:cubicBezTo>
                  <a:cubicBezTo>
                    <a:pt x="13088779" y="0"/>
                    <a:pt x="8891989" y="0"/>
                    <a:pt x="5489768" y="1971041"/>
                  </a:cubicBezTo>
                  <a:cubicBezTo>
                    <a:pt x="2087548" y="3942081"/>
                    <a:pt x="0" y="7582848"/>
                    <a:pt x="17583" y="11514742"/>
                  </a:cubicBezTo>
                  <a:close/>
                </a:path>
              </a:pathLst>
            </a:custGeom>
            <a:solidFill>
              <a:srgbClr val="FCEA0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0817301" y="4389316"/>
            <a:ext cx="6441999" cy="1243507"/>
            <a:chOff x="0" y="0"/>
            <a:chExt cx="8589332" cy="1658009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47625"/>
              <a:ext cx="8589332" cy="8968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60"/>
                </a:lnSpc>
              </a:pPr>
              <a:r>
                <a:rPr lang="en-US" sz="4200" spc="-42">
                  <a:solidFill>
                    <a:srgbClr val="FFFFFF"/>
                  </a:solidFill>
                  <a:latin typeface="League Spartan Bold"/>
                </a:rPr>
                <a:t>53 M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87273"/>
              <a:ext cx="8589332" cy="6707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259"/>
                </a:lnSpc>
              </a:pPr>
              <a:r>
                <a:rPr lang="en-US" sz="3000" u="none">
                  <a:solidFill>
                    <a:srgbClr val="FFFFFF"/>
                  </a:solidFill>
                  <a:latin typeface="Roboto"/>
                </a:rPr>
                <a:t>Serviceable Available Market (SAM)</a:t>
              </a:r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9603908" y="4766586"/>
            <a:ext cx="488968" cy="488968"/>
            <a:chOff x="13411200" y="2743200"/>
            <a:chExt cx="21945600" cy="21945600"/>
          </a:xfrm>
        </p:grpSpPr>
        <p:sp>
          <p:nvSpPr>
            <p:cNvPr id="15" name="Freeform 15"/>
            <p:cNvSpPr/>
            <p:nvPr/>
          </p:nvSpPr>
          <p:spPr>
            <a:xfrm>
              <a:off x="13393617" y="2201258"/>
              <a:ext cx="21980767" cy="23029484"/>
            </a:xfrm>
            <a:custGeom>
              <a:avLst/>
              <a:gdLst/>
              <a:ahLst/>
              <a:cxnLst/>
              <a:rect l="l" t="t" r="r" b="b"/>
              <a:pathLst>
                <a:path w="21980767" h="23029484">
                  <a:moveTo>
                    <a:pt x="17583" y="11514742"/>
                  </a:moveTo>
                  <a:cubicBezTo>
                    <a:pt x="0" y="15446635"/>
                    <a:pt x="2087548" y="19087402"/>
                    <a:pt x="5489768" y="21058443"/>
                  </a:cubicBezTo>
                  <a:cubicBezTo>
                    <a:pt x="8891989" y="23029484"/>
                    <a:pt x="13088779" y="23029484"/>
                    <a:pt x="16490999" y="21058443"/>
                  </a:cubicBezTo>
                  <a:cubicBezTo>
                    <a:pt x="19893216" y="19087402"/>
                    <a:pt x="21980766" y="15446635"/>
                    <a:pt x="21963183" y="11514742"/>
                  </a:cubicBezTo>
                  <a:cubicBezTo>
                    <a:pt x="21980766" y="7582848"/>
                    <a:pt x="19893216" y="3942081"/>
                    <a:pt x="16490999" y="1971041"/>
                  </a:cubicBezTo>
                  <a:cubicBezTo>
                    <a:pt x="13088779" y="0"/>
                    <a:pt x="8891989" y="0"/>
                    <a:pt x="5489768" y="1971041"/>
                  </a:cubicBezTo>
                  <a:cubicBezTo>
                    <a:pt x="2087548" y="3942081"/>
                    <a:pt x="0" y="7582848"/>
                    <a:pt x="17583" y="11514742"/>
                  </a:cubicBezTo>
                  <a:close/>
                </a:path>
              </a:pathLst>
            </a:custGeom>
            <a:solidFill>
              <a:srgbClr val="FCEA00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0817301" y="6932904"/>
            <a:ext cx="6441999" cy="1243507"/>
            <a:chOff x="0" y="0"/>
            <a:chExt cx="8589332" cy="1658009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47625"/>
              <a:ext cx="8589332" cy="8968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59"/>
                </a:lnSpc>
              </a:pPr>
              <a:r>
                <a:rPr lang="en-US" sz="4199" spc="-41">
                  <a:solidFill>
                    <a:srgbClr val="FFFFFF"/>
                  </a:solidFill>
                  <a:latin typeface="League Spartan Bold"/>
                </a:rPr>
                <a:t>10.6M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87273"/>
              <a:ext cx="8589332" cy="6707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259"/>
                </a:lnSpc>
              </a:pPr>
              <a:r>
                <a:rPr lang="en-US" sz="3000" u="none">
                  <a:solidFill>
                    <a:srgbClr val="FFFFFF"/>
                  </a:solidFill>
                  <a:latin typeface="Roboto"/>
                </a:rPr>
                <a:t>Serviceable Obtainable Market (SOM)</a:t>
              </a:r>
            </a:p>
          </p:txBody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9603908" y="7310174"/>
            <a:ext cx="488968" cy="488968"/>
            <a:chOff x="13411200" y="2743200"/>
            <a:chExt cx="21945600" cy="21945600"/>
          </a:xfrm>
        </p:grpSpPr>
        <p:sp>
          <p:nvSpPr>
            <p:cNvPr id="20" name="Freeform 20"/>
            <p:cNvSpPr/>
            <p:nvPr/>
          </p:nvSpPr>
          <p:spPr>
            <a:xfrm>
              <a:off x="13393617" y="2201258"/>
              <a:ext cx="21980767" cy="23029484"/>
            </a:xfrm>
            <a:custGeom>
              <a:avLst/>
              <a:gdLst/>
              <a:ahLst/>
              <a:cxnLst/>
              <a:rect l="l" t="t" r="r" b="b"/>
              <a:pathLst>
                <a:path w="21980767" h="23029484">
                  <a:moveTo>
                    <a:pt x="17583" y="11514742"/>
                  </a:moveTo>
                  <a:cubicBezTo>
                    <a:pt x="0" y="15446635"/>
                    <a:pt x="2087548" y="19087402"/>
                    <a:pt x="5489768" y="21058443"/>
                  </a:cubicBezTo>
                  <a:cubicBezTo>
                    <a:pt x="8891989" y="23029484"/>
                    <a:pt x="13088779" y="23029484"/>
                    <a:pt x="16490999" y="21058443"/>
                  </a:cubicBezTo>
                  <a:cubicBezTo>
                    <a:pt x="19893216" y="19087402"/>
                    <a:pt x="21980766" y="15446635"/>
                    <a:pt x="21963183" y="11514742"/>
                  </a:cubicBezTo>
                  <a:cubicBezTo>
                    <a:pt x="21980766" y="7582848"/>
                    <a:pt x="19893216" y="3942081"/>
                    <a:pt x="16490999" y="1971041"/>
                  </a:cubicBezTo>
                  <a:cubicBezTo>
                    <a:pt x="13088779" y="0"/>
                    <a:pt x="8891989" y="0"/>
                    <a:pt x="5489768" y="1971041"/>
                  </a:cubicBezTo>
                  <a:cubicBezTo>
                    <a:pt x="2087548" y="3942081"/>
                    <a:pt x="0" y="7582848"/>
                    <a:pt x="17583" y="11514742"/>
                  </a:cubicBezTo>
                  <a:close/>
                </a:path>
              </a:pathLst>
            </a:custGeom>
            <a:solidFill>
              <a:srgbClr val="FCEA00"/>
            </a:solidFill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rgbClr val="014F8E"/>
          </a:solidFill>
        </p:spPr>
      </p:sp>
      <p:grpSp>
        <p:nvGrpSpPr>
          <p:cNvPr id="3" name="Group 3"/>
          <p:cNvGrpSpPr/>
          <p:nvPr/>
        </p:nvGrpSpPr>
        <p:grpSpPr>
          <a:xfrm>
            <a:off x="1282659" y="2444130"/>
            <a:ext cx="6383215" cy="5555531"/>
            <a:chOff x="0" y="0"/>
            <a:chExt cx="8510953" cy="7407375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8510953" cy="27544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319"/>
                </a:lnSpc>
              </a:pPr>
              <a:r>
                <a:rPr lang="en-US" sz="6399" spc="-63">
                  <a:solidFill>
                    <a:srgbClr val="014F8E"/>
                  </a:solidFill>
                  <a:latin typeface="League Spartan Bold"/>
                </a:rPr>
                <a:t>Direct Competitors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3284563" y="7080294"/>
              <a:ext cx="1941828" cy="327081"/>
            </a:xfrm>
            <a:prstGeom prst="rect">
              <a:avLst/>
            </a:prstGeom>
            <a:solidFill>
              <a:srgbClr val="014F8E"/>
            </a:solidFill>
          </p:spPr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889616" y="4444194"/>
              <a:ext cx="1493599" cy="149905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127739" y="4417031"/>
              <a:ext cx="1499050" cy="149905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441051" y="4417031"/>
              <a:ext cx="1750601" cy="1400481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0524393" y="2444130"/>
            <a:ext cx="6383215" cy="5678186"/>
            <a:chOff x="0" y="0"/>
            <a:chExt cx="8510953" cy="757091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66675"/>
              <a:ext cx="8510953" cy="27544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319"/>
                </a:lnSpc>
              </a:pPr>
              <a:r>
                <a:rPr lang="en-US" sz="6399" spc="-63">
                  <a:solidFill>
                    <a:srgbClr val="FFFFFF"/>
                  </a:solidFill>
                  <a:latin typeface="League Spartan Bold"/>
                </a:rPr>
                <a:t>Indirect Competitors</a:t>
              </a:r>
            </a:p>
          </p:txBody>
        </p: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324662" y="4417031"/>
              <a:ext cx="1642067" cy="1642067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5421292" y="4257103"/>
              <a:ext cx="1961922" cy="1961922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3651913" y="4645878"/>
              <a:ext cx="1328877" cy="1328877"/>
            </a:xfrm>
            <a:prstGeom prst="rect">
              <a:avLst/>
            </a:prstGeom>
          </p:spPr>
        </p:pic>
        <p:sp>
          <p:nvSpPr>
            <p:cNvPr id="14" name="AutoShape 14"/>
            <p:cNvSpPr/>
            <p:nvPr/>
          </p:nvSpPr>
          <p:spPr>
            <a:xfrm>
              <a:off x="3284563" y="7243834"/>
              <a:ext cx="1941828" cy="327081"/>
            </a:xfrm>
            <a:prstGeom prst="rect">
              <a:avLst/>
            </a:prstGeom>
            <a:solidFill>
              <a:srgbClr val="FCEA00"/>
            </a:solidFill>
          </p:spPr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05929" y="1028700"/>
            <a:ext cx="3470848" cy="3040812"/>
            <a:chOff x="0" y="0"/>
            <a:chExt cx="4627797" cy="4054416"/>
          </a:xfrm>
        </p:grpSpPr>
        <p:sp>
          <p:nvSpPr>
            <p:cNvPr id="3" name="TextBox 3"/>
            <p:cNvSpPr txBox="1"/>
            <p:nvPr/>
          </p:nvSpPr>
          <p:spPr>
            <a:xfrm>
              <a:off x="0" y="-38100"/>
              <a:ext cx="4627797" cy="8086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8"/>
                </a:lnSpc>
              </a:pPr>
              <a:r>
                <a:rPr lang="en-US" sz="3883" spc="-38">
                  <a:solidFill>
                    <a:srgbClr val="014F8E"/>
                  </a:solidFill>
                  <a:latin typeface="League Spartan Bold"/>
                </a:rPr>
                <a:t>Advantage 1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03183"/>
              <a:ext cx="4627797" cy="31512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859"/>
                </a:lnSpc>
              </a:pPr>
              <a:r>
                <a:rPr lang="en-US" sz="2718" u="none">
                  <a:solidFill>
                    <a:srgbClr val="014F8E"/>
                  </a:solidFill>
                  <a:latin typeface="Roboto"/>
                </a:rPr>
                <a:t>Visualize your competitive advantages using</a:t>
              </a:r>
            </a:p>
            <a:p>
              <a:pPr marL="0" lvl="0" indent="0">
                <a:lnSpc>
                  <a:spcPts val="3859"/>
                </a:lnSpc>
              </a:pPr>
              <a:r>
                <a:rPr lang="en-US" sz="2718" u="none">
                  <a:solidFill>
                    <a:srgbClr val="014F8E"/>
                  </a:solidFill>
                  <a:latin typeface="Roboto"/>
                </a:rPr>
                <a:t>a quadrant for</a:t>
              </a:r>
            </a:p>
            <a:p>
              <a:pPr marL="0" lvl="0" indent="0">
                <a:lnSpc>
                  <a:spcPts val="3859"/>
                </a:lnSpc>
              </a:pPr>
              <a:r>
                <a:rPr lang="en-US" sz="2718" u="none">
                  <a:solidFill>
                    <a:srgbClr val="014F8E"/>
                  </a:solidFill>
                  <a:latin typeface="Roboto"/>
                </a:rPr>
                <a:t>easy scanning.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562553" y="1028700"/>
            <a:ext cx="3470848" cy="2562939"/>
            <a:chOff x="0" y="0"/>
            <a:chExt cx="4627797" cy="3417252"/>
          </a:xfrm>
        </p:grpSpPr>
        <p:sp>
          <p:nvSpPr>
            <p:cNvPr id="6" name="TextBox 6"/>
            <p:cNvSpPr txBox="1"/>
            <p:nvPr/>
          </p:nvSpPr>
          <p:spPr>
            <a:xfrm>
              <a:off x="0" y="-38100"/>
              <a:ext cx="4627797" cy="8086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8"/>
                </a:lnSpc>
              </a:pPr>
              <a:r>
                <a:rPr lang="en-US" sz="3883" spc="-38">
                  <a:solidFill>
                    <a:srgbClr val="014F8E"/>
                  </a:solidFill>
                  <a:latin typeface="League Spartan Bold"/>
                </a:rPr>
                <a:t>Advantage 2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03183"/>
              <a:ext cx="4627797" cy="251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859"/>
                </a:lnSpc>
              </a:pPr>
              <a:r>
                <a:rPr lang="en-US" sz="2718" u="none">
                  <a:solidFill>
                    <a:srgbClr val="014F8E"/>
                  </a:solidFill>
                  <a:latin typeface="Roboto"/>
                </a:rPr>
                <a:t>How is the landscape differentiated</a:t>
              </a:r>
            </a:p>
            <a:p>
              <a:pPr marL="0" lvl="0" indent="0">
                <a:lnSpc>
                  <a:spcPts val="3859"/>
                </a:lnSpc>
              </a:pPr>
              <a:r>
                <a:rPr lang="en-US" sz="2718" u="none">
                  <a:solidFill>
                    <a:srgbClr val="014F8E"/>
                  </a:solidFill>
                  <a:latin typeface="Roboto"/>
                </a:rPr>
                <a:t>and what makes you different.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05929" y="5457174"/>
            <a:ext cx="3470848" cy="3040812"/>
            <a:chOff x="0" y="0"/>
            <a:chExt cx="4627797" cy="4054416"/>
          </a:xfrm>
        </p:grpSpPr>
        <p:sp>
          <p:nvSpPr>
            <p:cNvPr id="9" name="TextBox 9"/>
            <p:cNvSpPr txBox="1"/>
            <p:nvPr/>
          </p:nvSpPr>
          <p:spPr>
            <a:xfrm>
              <a:off x="0" y="-38100"/>
              <a:ext cx="4627797" cy="8086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8"/>
                </a:lnSpc>
              </a:pPr>
              <a:r>
                <a:rPr lang="en-US" sz="3883" spc="-38">
                  <a:solidFill>
                    <a:srgbClr val="014F8E"/>
                  </a:solidFill>
                  <a:latin typeface="League Spartan Bold"/>
                </a:rPr>
                <a:t>Advantage 3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03183"/>
              <a:ext cx="4627797" cy="31512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859"/>
                </a:lnSpc>
              </a:pPr>
              <a:r>
                <a:rPr lang="en-US" sz="2718" u="none">
                  <a:solidFill>
                    <a:srgbClr val="014F8E"/>
                  </a:solidFill>
                  <a:latin typeface="Roboto"/>
                </a:rPr>
                <a:t>What can you do better than your competition?</a:t>
              </a:r>
            </a:p>
            <a:p>
              <a:pPr marL="0" lvl="0" indent="0">
                <a:lnSpc>
                  <a:spcPts val="3859"/>
                </a:lnSpc>
              </a:pPr>
              <a:r>
                <a:rPr lang="en-US" sz="2718" u="none">
                  <a:solidFill>
                    <a:srgbClr val="014F8E"/>
                  </a:solidFill>
                  <a:latin typeface="Roboto"/>
                </a:rPr>
                <a:t>How will you outperform them?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562553" y="5457174"/>
            <a:ext cx="3470848" cy="3040812"/>
            <a:chOff x="0" y="0"/>
            <a:chExt cx="4627797" cy="4054416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38100"/>
              <a:ext cx="4627797" cy="8086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8"/>
                </a:lnSpc>
              </a:pPr>
              <a:r>
                <a:rPr lang="en-US" sz="3883" spc="-38">
                  <a:solidFill>
                    <a:srgbClr val="014F8E"/>
                  </a:solidFill>
                  <a:latin typeface="League Spartan Bold"/>
                </a:rPr>
                <a:t>Advantage 4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03183"/>
              <a:ext cx="4627797" cy="31512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859"/>
                </a:lnSpc>
              </a:pPr>
              <a:r>
                <a:rPr lang="en-US" sz="2718" u="none">
                  <a:solidFill>
                    <a:srgbClr val="014F8E"/>
                  </a:solidFill>
                  <a:latin typeface="Roboto"/>
                </a:rPr>
                <a:t>A company with strong competitive advantages are likely to survive in the long term.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086763" y="1028700"/>
            <a:ext cx="1172537" cy="2562939"/>
            <a:chOff x="0" y="0"/>
            <a:chExt cx="1563382" cy="3417252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 rot="-10800000">
              <a:off x="0" y="0"/>
              <a:ext cx="1563382" cy="1563382"/>
              <a:chOff x="13411200" y="2743200"/>
              <a:chExt cx="21945600" cy="219456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3393617" y="2201258"/>
                <a:ext cx="21980767" cy="23029484"/>
              </a:xfrm>
              <a:custGeom>
                <a:avLst/>
                <a:gdLst/>
                <a:ahLst/>
                <a:cxnLst/>
                <a:rect l="l" t="t" r="r" b="b"/>
                <a:pathLst>
                  <a:path w="21980767" h="23029484">
                    <a:moveTo>
                      <a:pt x="17583" y="11514742"/>
                    </a:moveTo>
                    <a:cubicBezTo>
                      <a:pt x="0" y="15446635"/>
                      <a:pt x="2087548" y="19087402"/>
                      <a:pt x="5489768" y="21058443"/>
                    </a:cubicBezTo>
                    <a:cubicBezTo>
                      <a:pt x="8891989" y="23029484"/>
                      <a:pt x="13088779" y="23029484"/>
                      <a:pt x="16490999" y="21058443"/>
                    </a:cubicBezTo>
                    <a:cubicBezTo>
                      <a:pt x="19893216" y="19087402"/>
                      <a:pt x="21980766" y="15446635"/>
                      <a:pt x="21963183" y="11514742"/>
                    </a:cubicBezTo>
                    <a:cubicBezTo>
                      <a:pt x="21980766" y="7582848"/>
                      <a:pt x="19893216" y="3942081"/>
                      <a:pt x="16490999" y="1971041"/>
                    </a:cubicBezTo>
                    <a:cubicBezTo>
                      <a:pt x="13088779" y="0"/>
                      <a:pt x="8891989" y="0"/>
                      <a:pt x="5489768" y="1971041"/>
                    </a:cubicBezTo>
                    <a:cubicBezTo>
                      <a:pt x="2087548" y="3942081"/>
                      <a:pt x="0" y="7582848"/>
                      <a:pt x="17583" y="11514742"/>
                    </a:cubicBezTo>
                    <a:close/>
                  </a:path>
                </a:pathLst>
              </a:custGeom>
              <a:solidFill>
                <a:srgbClr val="014F8E"/>
              </a:solidFill>
            </p:spPr>
          </p:sp>
        </p:grpSp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10800000">
              <a:off x="0" y="1853869"/>
              <a:ext cx="1563382" cy="1563382"/>
            </a:xfrm>
            <a:prstGeom prst="rect">
              <a:avLst/>
            </a:prstGeom>
          </p:spPr>
        </p:pic>
      </p:grpSp>
      <p:grpSp>
        <p:nvGrpSpPr>
          <p:cNvPr id="18" name="Group 18"/>
          <p:cNvGrpSpPr/>
          <p:nvPr/>
        </p:nvGrpSpPr>
        <p:grpSpPr>
          <a:xfrm>
            <a:off x="1028700" y="1028700"/>
            <a:ext cx="5230654" cy="2567597"/>
            <a:chOff x="0" y="0"/>
            <a:chExt cx="6974205" cy="3423462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66675"/>
              <a:ext cx="6974205" cy="2753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20"/>
                </a:lnSpc>
              </a:pPr>
              <a:r>
                <a:rPr lang="en-US" sz="6400" spc="-64">
                  <a:solidFill>
                    <a:srgbClr val="014F8E"/>
                  </a:solidFill>
                  <a:latin typeface="League Spartan Bold"/>
                </a:rPr>
                <a:t>Competitive Advantages</a:t>
              </a:r>
            </a:p>
          </p:txBody>
        </p:sp>
        <p:sp>
          <p:nvSpPr>
            <p:cNvPr id="20" name="AutoShape 20"/>
            <p:cNvSpPr/>
            <p:nvPr/>
          </p:nvSpPr>
          <p:spPr>
            <a:xfrm>
              <a:off x="0" y="3195608"/>
              <a:ext cx="1352734" cy="227854"/>
            </a:xfrm>
            <a:prstGeom prst="rect">
              <a:avLst/>
            </a:prstGeom>
            <a:solidFill>
              <a:srgbClr val="014F8E"/>
            </a:solidFill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F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5668000" cy="2567597"/>
            <a:chOff x="0" y="0"/>
            <a:chExt cx="7557333" cy="3423462"/>
          </a:xfrm>
        </p:grpSpPr>
        <p:sp>
          <p:nvSpPr>
            <p:cNvPr id="3" name="TextBox 3"/>
            <p:cNvSpPr txBox="1"/>
            <p:nvPr/>
          </p:nvSpPr>
          <p:spPr>
            <a:xfrm>
              <a:off x="0" y="-66675"/>
              <a:ext cx="7557333" cy="2753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20"/>
                </a:lnSpc>
              </a:pPr>
              <a:r>
                <a:rPr lang="en-US" sz="6400" spc="-64">
                  <a:solidFill>
                    <a:srgbClr val="FFFFFF"/>
                  </a:solidFill>
                  <a:latin typeface="League Spartan Bold"/>
                </a:rPr>
                <a:t>Competitive Advantages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3195608"/>
              <a:ext cx="1352734" cy="227854"/>
            </a:xfrm>
            <a:prstGeom prst="rect">
              <a:avLst/>
            </a:prstGeom>
            <a:solidFill>
              <a:srgbClr val="FCEA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474780" y="1028700"/>
            <a:ext cx="1784520" cy="3965850"/>
            <a:chOff x="0" y="0"/>
            <a:chExt cx="2379360" cy="5287800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2908440"/>
              <a:ext cx="2379360" cy="2379360"/>
              <a:chOff x="0" y="0"/>
              <a:chExt cx="2653030" cy="265303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0" y="0"/>
              <a:ext cx="2379360" cy="2379360"/>
              <a:chOff x="0" y="0"/>
              <a:chExt cx="1708150" cy="17081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</p:grpSp>
      <p:grpSp>
        <p:nvGrpSpPr>
          <p:cNvPr id="10" name="Group 10"/>
          <p:cNvGrpSpPr/>
          <p:nvPr/>
        </p:nvGrpSpPr>
        <p:grpSpPr>
          <a:xfrm>
            <a:off x="7761161" y="1028700"/>
            <a:ext cx="6549668" cy="6826841"/>
            <a:chOff x="0" y="0"/>
            <a:chExt cx="8732890" cy="910245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47625"/>
              <a:ext cx="8732890" cy="9594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50"/>
                </a:lnSpc>
              </a:pPr>
              <a:r>
                <a:rPr lang="en-US" sz="4500" spc="-45">
                  <a:solidFill>
                    <a:srgbClr val="FFFFFF"/>
                  </a:solidFill>
                  <a:latin typeface="League Spartan Bold"/>
                </a:rPr>
                <a:t>Approach 1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67445"/>
              <a:ext cx="8732890" cy="14909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4"/>
                </a:lnSpc>
              </a:pPr>
              <a:r>
                <a:rPr lang="en-US" sz="3200" u="none">
                  <a:solidFill>
                    <a:srgbClr val="FFFFFF"/>
                  </a:solidFill>
                  <a:latin typeface="Roboto"/>
                </a:rPr>
                <a:t>How will you set your company</a:t>
              </a:r>
            </a:p>
            <a:p>
              <a:pPr marL="0" lvl="0" indent="0">
                <a:lnSpc>
                  <a:spcPts val="4544"/>
                </a:lnSpc>
              </a:pPr>
              <a:r>
                <a:rPr lang="en-US" sz="3200" u="none">
                  <a:solidFill>
                    <a:srgbClr val="FFFFFF"/>
                  </a:solidFill>
                  <a:latin typeface="Roboto"/>
                </a:rPr>
                <a:t>from the competition?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3274404"/>
              <a:ext cx="8732890" cy="9594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50"/>
                </a:lnSpc>
              </a:pPr>
              <a:r>
                <a:rPr lang="en-US" sz="4500" spc="-44">
                  <a:solidFill>
                    <a:srgbClr val="FFFFFF"/>
                  </a:solidFill>
                  <a:latin typeface="League Spartan Bold"/>
                </a:rPr>
                <a:t>Approach 2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4289474"/>
              <a:ext cx="8732890" cy="14909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4"/>
                </a:lnSpc>
              </a:pPr>
              <a:r>
                <a:rPr lang="en-US" sz="3200" u="none">
                  <a:solidFill>
                    <a:srgbClr val="FFFFFF"/>
                  </a:solidFill>
                  <a:latin typeface="Roboto"/>
                </a:rPr>
                <a:t>What's your path to reach your customers?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6596432"/>
              <a:ext cx="8732890" cy="9594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50"/>
                </a:lnSpc>
              </a:pPr>
              <a:r>
                <a:rPr lang="en-US" sz="4500" spc="-44">
                  <a:solidFill>
                    <a:srgbClr val="FFFFFF"/>
                  </a:solidFill>
                  <a:latin typeface="League Spartan Bold"/>
                </a:rPr>
                <a:t>Approach 3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7611503"/>
              <a:ext cx="8732890" cy="14909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4"/>
                </a:lnSpc>
              </a:pPr>
              <a:r>
                <a:rPr lang="en-US" sz="3200" u="none">
                  <a:solidFill>
                    <a:srgbClr val="FFFFFF"/>
                  </a:solidFill>
                  <a:latin typeface="Roboto"/>
                </a:rPr>
                <a:t>Events, partnerships, ads — list the effective ways to reach them.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rgbClr val="014F8E"/>
          </a:solidFill>
        </p:spPr>
      </p:sp>
      <p:grpSp>
        <p:nvGrpSpPr>
          <p:cNvPr id="3" name="Group 3"/>
          <p:cNvGrpSpPr/>
          <p:nvPr/>
        </p:nvGrpSpPr>
        <p:grpSpPr>
          <a:xfrm>
            <a:off x="10318598" y="1823670"/>
            <a:ext cx="6940702" cy="6639661"/>
            <a:chOff x="0" y="0"/>
            <a:chExt cx="9254269" cy="8852881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9234572" cy="3508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259"/>
                </a:lnSpc>
              </a:pPr>
              <a:r>
                <a:rPr lang="en-US" sz="3000" u="none">
                  <a:solidFill>
                    <a:srgbClr val="FFFFFF"/>
                  </a:solidFill>
                  <a:latin typeface="Roboto"/>
                </a:rPr>
                <a:t>Whether through a graph, timeline, or chart, present the viability of your product or service and tell how your company will operate, make money, and achieve goals.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9697" y="4051729"/>
              <a:ext cx="9234572" cy="2090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259"/>
                </a:lnSpc>
              </a:pPr>
              <a:r>
                <a:rPr lang="en-US" sz="3000" u="none">
                  <a:solidFill>
                    <a:srgbClr val="FFFFFF"/>
                  </a:solidFill>
                  <a:latin typeface="Roboto"/>
                </a:rPr>
                <a:t>If you have plenty of ways to make money, focus on one main method, such as subscription, ads, and transactions.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9697" y="6762095"/>
              <a:ext cx="9234572" cy="20907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259"/>
                </a:lnSpc>
              </a:pPr>
              <a:r>
                <a:rPr lang="en-US" sz="3000" u="none">
                  <a:solidFill>
                    <a:srgbClr val="FFFFFF"/>
                  </a:solidFill>
                  <a:latin typeface="Roboto"/>
                </a:rPr>
                <a:t>Touch up on key metrics here too,</a:t>
              </a:r>
            </a:p>
            <a:p>
              <a:pPr marL="0" lvl="0" indent="0">
                <a:lnSpc>
                  <a:spcPts val="4259"/>
                </a:lnSpc>
              </a:pPr>
              <a:r>
                <a:rPr lang="en-US" sz="3000" u="none">
                  <a:solidFill>
                    <a:srgbClr val="FFFFFF"/>
                  </a:solidFill>
                  <a:latin typeface="Roboto"/>
                </a:rPr>
                <a:t>such as Life Time Value (LTV) and Customer Acquisition Cost (CAC).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81962" y="2252674"/>
            <a:ext cx="5827914" cy="4833465"/>
            <a:chOff x="0" y="0"/>
            <a:chExt cx="7770552" cy="6444620"/>
          </a:xfrm>
        </p:grpSpPr>
        <p:sp>
          <p:nvSpPr>
            <p:cNvPr id="8" name="AutoShape 8"/>
            <p:cNvSpPr/>
            <p:nvPr/>
          </p:nvSpPr>
          <p:spPr>
            <a:xfrm>
              <a:off x="0" y="0"/>
              <a:ext cx="1358530" cy="228830"/>
            </a:xfrm>
            <a:prstGeom prst="rect">
              <a:avLst/>
            </a:prstGeom>
            <a:solidFill>
              <a:srgbClr val="014F8E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618516"/>
              <a:ext cx="7770552" cy="4168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20"/>
                </a:lnSpc>
              </a:pPr>
              <a:r>
                <a:rPr lang="en-US" sz="6400" spc="-64">
                  <a:solidFill>
                    <a:srgbClr val="014F8E"/>
                  </a:solidFill>
                  <a:latin typeface="League Spartan Bold"/>
                </a:rPr>
                <a:t>Business or Revenue Model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947136"/>
              <a:ext cx="7770552" cy="14974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3"/>
                </a:lnSpc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Show the ways your company plans to make money.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028700" y="5945634"/>
            <a:ext cx="1524375" cy="3331989"/>
            <a:chOff x="0" y="0"/>
            <a:chExt cx="2032500" cy="4442652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10800000">
              <a:off x="0" y="0"/>
              <a:ext cx="2032500" cy="2032500"/>
              <a:chOff x="0" y="0"/>
              <a:chExt cx="1708150" cy="170815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014F8E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 rot="-10800000">
              <a:off x="0" y="2410152"/>
              <a:ext cx="2032500" cy="2032500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028700" y="1028700"/>
            <a:ext cx="5570685" cy="1456263"/>
            <a:chOff x="0" y="0"/>
            <a:chExt cx="7427580" cy="1941685"/>
          </a:xfrm>
        </p:grpSpPr>
        <p:sp>
          <p:nvSpPr>
            <p:cNvPr id="7" name="TextBox 7"/>
            <p:cNvSpPr txBox="1"/>
            <p:nvPr/>
          </p:nvSpPr>
          <p:spPr>
            <a:xfrm>
              <a:off x="0" y="-66675"/>
              <a:ext cx="7427580" cy="13571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20"/>
                </a:lnSpc>
              </a:pPr>
              <a:r>
                <a:rPr lang="en-US" sz="6400" spc="-64">
                  <a:solidFill>
                    <a:srgbClr val="014F8E"/>
                  </a:solidFill>
                  <a:latin typeface="League Spartan Bold"/>
                </a:rPr>
                <a:t>The Team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1708891"/>
              <a:ext cx="1382060" cy="232794"/>
            </a:xfrm>
            <a:prstGeom prst="rect">
              <a:avLst/>
            </a:prstGeom>
            <a:solidFill>
              <a:srgbClr val="014F8E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1345932" y="1570575"/>
            <a:ext cx="5092312" cy="1236443"/>
            <a:chOff x="0" y="0"/>
            <a:chExt cx="6789749" cy="164859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47625"/>
              <a:ext cx="6789749" cy="8815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59"/>
                </a:lnSpc>
              </a:pPr>
              <a:r>
                <a:rPr lang="en-US" sz="4199" spc="-41">
                  <a:solidFill>
                    <a:srgbClr val="014F8E"/>
                  </a:solidFill>
                  <a:latin typeface="League Spartan Bold"/>
                </a:rPr>
                <a:t>Team Member 1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68495"/>
              <a:ext cx="6789749" cy="6800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259"/>
                </a:lnSpc>
              </a:pPr>
              <a:r>
                <a:rPr lang="en-US" sz="2999" u="none">
                  <a:solidFill>
                    <a:srgbClr val="014F8E"/>
                  </a:solidFill>
                  <a:latin typeface="Roboto"/>
                </a:rPr>
                <a:t>Title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345932" y="4534940"/>
            <a:ext cx="5092312" cy="1266111"/>
            <a:chOff x="0" y="0"/>
            <a:chExt cx="6789749" cy="168814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47625"/>
              <a:ext cx="6789749" cy="8815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59"/>
                </a:lnSpc>
              </a:pPr>
              <a:r>
                <a:rPr lang="en-US" sz="4199" spc="-41">
                  <a:solidFill>
                    <a:srgbClr val="014F8E"/>
                  </a:solidFill>
                  <a:latin typeface="League Spartan Bold"/>
                </a:rPr>
                <a:t>Team Member 2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008052"/>
              <a:ext cx="6789749" cy="6800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260"/>
                </a:lnSpc>
              </a:pPr>
              <a:r>
                <a:rPr lang="en-US" sz="3000" u="none">
                  <a:solidFill>
                    <a:srgbClr val="014F8E"/>
                  </a:solidFill>
                  <a:latin typeface="Roboto"/>
                </a:rPr>
                <a:t>Title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345932" y="7537274"/>
            <a:ext cx="5092312" cy="1236443"/>
            <a:chOff x="0" y="0"/>
            <a:chExt cx="6789749" cy="1648590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47625"/>
              <a:ext cx="6789749" cy="8815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59"/>
                </a:lnSpc>
              </a:pPr>
              <a:r>
                <a:rPr lang="en-US" sz="4199" spc="-41">
                  <a:solidFill>
                    <a:srgbClr val="014F8E"/>
                  </a:solidFill>
                  <a:latin typeface="League Spartan Bold"/>
                </a:rPr>
                <a:t>Team Member 3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968495"/>
              <a:ext cx="6789749" cy="6800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260"/>
                </a:lnSpc>
              </a:pPr>
              <a:r>
                <a:rPr lang="en-US" sz="3000" u="none">
                  <a:solidFill>
                    <a:srgbClr val="014F8E"/>
                  </a:solidFill>
                  <a:latin typeface="Roboto"/>
                </a:rPr>
                <a:t>Title</a:t>
              </a:r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388657" y="1028700"/>
            <a:ext cx="2244265" cy="2244256"/>
            <a:chOff x="0" y="0"/>
            <a:chExt cx="6350000" cy="634997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t="-25047" b="-25047"/>
              </a:stretch>
            </a:blip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8388657" y="4031034"/>
            <a:ext cx="2244265" cy="2244256"/>
            <a:chOff x="0" y="0"/>
            <a:chExt cx="6350000" cy="63499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48794" t="-15821" r="-25046"/>
              </a:stretch>
            </a:blipFill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8388657" y="7033367"/>
            <a:ext cx="2244265" cy="2244256"/>
            <a:chOff x="0" y="0"/>
            <a:chExt cx="6350000" cy="634997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t="-19930" b="-19930"/>
              </a:stretch>
            </a:blipFill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F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1955" y="1028700"/>
            <a:ext cx="6796863" cy="4454482"/>
            <a:chOff x="0" y="0"/>
            <a:chExt cx="9062484" cy="5939310"/>
          </a:xfrm>
        </p:grpSpPr>
        <p:sp>
          <p:nvSpPr>
            <p:cNvPr id="3" name="TextBox 3"/>
            <p:cNvSpPr txBox="1"/>
            <p:nvPr/>
          </p:nvSpPr>
          <p:spPr>
            <a:xfrm>
              <a:off x="0" y="712396"/>
              <a:ext cx="9062484" cy="2750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19"/>
                </a:lnSpc>
              </a:pPr>
              <a:r>
                <a:rPr lang="en-US" sz="6399" spc="-63">
                  <a:solidFill>
                    <a:srgbClr val="FFFFFF"/>
                  </a:solidFill>
                  <a:latin typeface="League Spartan Bold"/>
                </a:rPr>
                <a:t>Future Roadmap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680500"/>
              <a:ext cx="9062484" cy="2258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3"/>
                </a:lnSpc>
              </a:pPr>
              <a:r>
                <a:rPr lang="en-US" sz="3199" u="none">
                  <a:solidFill>
                    <a:srgbClr val="FFFFFF"/>
                  </a:solidFill>
                  <a:latin typeface="Roboto"/>
                </a:rPr>
                <a:t>What are your next steps and goals? How much support do you need from investors and what will it get you?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0"/>
              <a:ext cx="1408226" cy="237201"/>
            </a:xfrm>
            <a:prstGeom prst="rect">
              <a:avLst/>
            </a:prstGeom>
            <a:solidFill>
              <a:srgbClr val="FCEA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502121" y="1240362"/>
            <a:ext cx="1258786" cy="1258786"/>
            <a:chOff x="0" y="0"/>
            <a:chExt cx="1678381" cy="1678381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678381" cy="1678381"/>
              <a:chOff x="13411200" y="2743200"/>
              <a:chExt cx="21945600" cy="219456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3393617" y="2201258"/>
                <a:ext cx="21980767" cy="23029484"/>
              </a:xfrm>
              <a:custGeom>
                <a:avLst/>
                <a:gdLst/>
                <a:ahLst/>
                <a:cxnLst/>
                <a:rect l="l" t="t" r="r" b="b"/>
                <a:pathLst>
                  <a:path w="21980767" h="23029484">
                    <a:moveTo>
                      <a:pt x="17583" y="11514742"/>
                    </a:moveTo>
                    <a:cubicBezTo>
                      <a:pt x="0" y="15446635"/>
                      <a:pt x="2087548" y="19087402"/>
                      <a:pt x="5489768" y="21058443"/>
                    </a:cubicBezTo>
                    <a:cubicBezTo>
                      <a:pt x="8891989" y="23029484"/>
                      <a:pt x="13088779" y="23029484"/>
                      <a:pt x="16490999" y="21058443"/>
                    </a:cubicBezTo>
                    <a:cubicBezTo>
                      <a:pt x="19893216" y="19087402"/>
                      <a:pt x="21980766" y="15446635"/>
                      <a:pt x="21963183" y="11514742"/>
                    </a:cubicBezTo>
                    <a:cubicBezTo>
                      <a:pt x="21980766" y="7582848"/>
                      <a:pt x="19893216" y="3942081"/>
                      <a:pt x="16490999" y="1971041"/>
                    </a:cubicBezTo>
                    <a:cubicBezTo>
                      <a:pt x="13088779" y="0"/>
                      <a:pt x="8891989" y="0"/>
                      <a:pt x="5489768" y="1971041"/>
                    </a:cubicBezTo>
                    <a:cubicBezTo>
                      <a:pt x="2087548" y="3942081"/>
                      <a:pt x="0" y="7582848"/>
                      <a:pt x="17583" y="11514742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405771" y="402137"/>
              <a:ext cx="866838" cy="8360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15"/>
                </a:lnSpc>
              </a:pPr>
              <a:r>
                <a:rPr lang="en-US" sz="3934" spc="-39">
                  <a:solidFill>
                    <a:srgbClr val="014F8E"/>
                  </a:solidFill>
                  <a:latin typeface="League Spartan Bold"/>
                </a:rPr>
                <a:t>1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502121" y="3422859"/>
            <a:ext cx="1258786" cy="1258786"/>
            <a:chOff x="0" y="0"/>
            <a:chExt cx="1678381" cy="1678381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0" y="0"/>
              <a:ext cx="1678381" cy="1678381"/>
              <a:chOff x="13411200" y="2743200"/>
              <a:chExt cx="21945600" cy="219456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3393617" y="2201258"/>
                <a:ext cx="21980767" cy="23029484"/>
              </a:xfrm>
              <a:custGeom>
                <a:avLst/>
                <a:gdLst/>
                <a:ahLst/>
                <a:cxnLst/>
                <a:rect l="l" t="t" r="r" b="b"/>
                <a:pathLst>
                  <a:path w="21980767" h="23029484">
                    <a:moveTo>
                      <a:pt x="17583" y="11514742"/>
                    </a:moveTo>
                    <a:cubicBezTo>
                      <a:pt x="0" y="15446635"/>
                      <a:pt x="2087548" y="19087402"/>
                      <a:pt x="5489768" y="21058443"/>
                    </a:cubicBezTo>
                    <a:cubicBezTo>
                      <a:pt x="8891989" y="23029484"/>
                      <a:pt x="13088779" y="23029484"/>
                      <a:pt x="16490999" y="21058443"/>
                    </a:cubicBezTo>
                    <a:cubicBezTo>
                      <a:pt x="19893216" y="19087402"/>
                      <a:pt x="21980766" y="15446635"/>
                      <a:pt x="21963183" y="11514742"/>
                    </a:cubicBezTo>
                    <a:cubicBezTo>
                      <a:pt x="21980766" y="7582848"/>
                      <a:pt x="19893216" y="3942081"/>
                      <a:pt x="16490999" y="1971041"/>
                    </a:cubicBezTo>
                    <a:cubicBezTo>
                      <a:pt x="13088779" y="0"/>
                      <a:pt x="8891989" y="0"/>
                      <a:pt x="5489768" y="1971041"/>
                    </a:cubicBezTo>
                    <a:cubicBezTo>
                      <a:pt x="2087548" y="3942081"/>
                      <a:pt x="0" y="7582848"/>
                      <a:pt x="17583" y="11514742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405771" y="402137"/>
              <a:ext cx="866838" cy="8360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15"/>
                </a:lnSpc>
              </a:pPr>
              <a:r>
                <a:rPr lang="en-US" sz="3934" spc="-39">
                  <a:solidFill>
                    <a:srgbClr val="014F8E"/>
                  </a:solidFill>
                  <a:latin typeface="League Spartan Bold"/>
                </a:rPr>
                <a:t>2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502121" y="5605356"/>
            <a:ext cx="1258786" cy="1258786"/>
            <a:chOff x="0" y="0"/>
            <a:chExt cx="1678381" cy="1678381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1678381" cy="1678381"/>
              <a:chOff x="13411200" y="2743200"/>
              <a:chExt cx="21945600" cy="219456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3393617" y="2201258"/>
                <a:ext cx="21980767" cy="23029484"/>
              </a:xfrm>
              <a:custGeom>
                <a:avLst/>
                <a:gdLst/>
                <a:ahLst/>
                <a:cxnLst/>
                <a:rect l="l" t="t" r="r" b="b"/>
                <a:pathLst>
                  <a:path w="21980767" h="23029484">
                    <a:moveTo>
                      <a:pt x="17583" y="11514742"/>
                    </a:moveTo>
                    <a:cubicBezTo>
                      <a:pt x="0" y="15446635"/>
                      <a:pt x="2087548" y="19087402"/>
                      <a:pt x="5489768" y="21058443"/>
                    </a:cubicBezTo>
                    <a:cubicBezTo>
                      <a:pt x="8891989" y="23029484"/>
                      <a:pt x="13088779" y="23029484"/>
                      <a:pt x="16490999" y="21058443"/>
                    </a:cubicBezTo>
                    <a:cubicBezTo>
                      <a:pt x="19893216" y="19087402"/>
                      <a:pt x="21980766" y="15446635"/>
                      <a:pt x="21963183" y="11514742"/>
                    </a:cubicBezTo>
                    <a:cubicBezTo>
                      <a:pt x="21980766" y="7582848"/>
                      <a:pt x="19893216" y="3942081"/>
                      <a:pt x="16490999" y="1971041"/>
                    </a:cubicBezTo>
                    <a:cubicBezTo>
                      <a:pt x="13088779" y="0"/>
                      <a:pt x="8891989" y="0"/>
                      <a:pt x="5489768" y="1971041"/>
                    </a:cubicBezTo>
                    <a:cubicBezTo>
                      <a:pt x="2087548" y="3942081"/>
                      <a:pt x="0" y="7582848"/>
                      <a:pt x="17583" y="11514742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405771" y="405685"/>
              <a:ext cx="866838" cy="8360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15"/>
                </a:lnSpc>
              </a:pPr>
              <a:r>
                <a:rPr lang="en-US" sz="3934" spc="-39">
                  <a:solidFill>
                    <a:srgbClr val="014F8E"/>
                  </a:solidFill>
                  <a:latin typeface="League Spartan Bold"/>
                </a:rPr>
                <a:t>3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502121" y="7787852"/>
            <a:ext cx="1258786" cy="1258786"/>
            <a:chOff x="0" y="0"/>
            <a:chExt cx="1678381" cy="1678381"/>
          </a:xfrm>
        </p:grpSpPr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0" y="0"/>
              <a:ext cx="1678381" cy="1678381"/>
              <a:chOff x="13411200" y="2743200"/>
              <a:chExt cx="21945600" cy="219456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3393617" y="2201258"/>
                <a:ext cx="21980767" cy="23029484"/>
              </a:xfrm>
              <a:custGeom>
                <a:avLst/>
                <a:gdLst/>
                <a:ahLst/>
                <a:cxnLst/>
                <a:rect l="l" t="t" r="r" b="b"/>
                <a:pathLst>
                  <a:path w="21980767" h="23029484">
                    <a:moveTo>
                      <a:pt x="17583" y="11514742"/>
                    </a:moveTo>
                    <a:cubicBezTo>
                      <a:pt x="0" y="15446635"/>
                      <a:pt x="2087548" y="19087402"/>
                      <a:pt x="5489768" y="21058443"/>
                    </a:cubicBezTo>
                    <a:cubicBezTo>
                      <a:pt x="8891989" y="23029484"/>
                      <a:pt x="13088779" y="23029484"/>
                      <a:pt x="16490999" y="21058443"/>
                    </a:cubicBezTo>
                    <a:cubicBezTo>
                      <a:pt x="19893216" y="19087402"/>
                      <a:pt x="21980766" y="15446635"/>
                      <a:pt x="21963183" y="11514742"/>
                    </a:cubicBezTo>
                    <a:cubicBezTo>
                      <a:pt x="21980766" y="7582848"/>
                      <a:pt x="19893216" y="3942081"/>
                      <a:pt x="16490999" y="1971041"/>
                    </a:cubicBezTo>
                    <a:cubicBezTo>
                      <a:pt x="13088779" y="0"/>
                      <a:pt x="8891989" y="0"/>
                      <a:pt x="5489768" y="1971041"/>
                    </a:cubicBezTo>
                    <a:cubicBezTo>
                      <a:pt x="2087548" y="3942081"/>
                      <a:pt x="0" y="7582848"/>
                      <a:pt x="17583" y="11514742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405771" y="402137"/>
              <a:ext cx="866838" cy="8360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15"/>
                </a:lnSpc>
              </a:pPr>
              <a:r>
                <a:rPr lang="en-US" sz="3934" spc="-39">
                  <a:solidFill>
                    <a:srgbClr val="014F8E"/>
                  </a:solidFill>
                  <a:latin typeface="League Spartan Bold"/>
                </a:rPr>
                <a:t>4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428565" y="1235480"/>
            <a:ext cx="4240127" cy="1268551"/>
            <a:chOff x="0" y="0"/>
            <a:chExt cx="5653503" cy="1691401"/>
          </a:xfrm>
        </p:grpSpPr>
        <p:sp>
          <p:nvSpPr>
            <p:cNvPr id="23" name="TextBox 23"/>
            <p:cNvSpPr txBox="1"/>
            <p:nvPr/>
          </p:nvSpPr>
          <p:spPr>
            <a:xfrm>
              <a:off x="0" y="-47625"/>
              <a:ext cx="5653503" cy="950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50"/>
                </a:lnSpc>
              </a:pPr>
              <a:r>
                <a:rPr lang="en-US" sz="4500" spc="-45">
                  <a:solidFill>
                    <a:srgbClr val="FFFFFF"/>
                  </a:solidFill>
                  <a:latin typeface="League Spartan Bold"/>
                </a:rPr>
                <a:t>Step 1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1022282"/>
              <a:ext cx="5653503" cy="669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260"/>
                </a:lnSpc>
              </a:pPr>
              <a:r>
                <a:rPr lang="en-US" sz="3000" u="none">
                  <a:solidFill>
                    <a:srgbClr val="FFFFFF"/>
                  </a:solidFill>
                  <a:latin typeface="Roboto"/>
                </a:rPr>
                <a:t>Q1 2020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428565" y="3417976"/>
            <a:ext cx="4240127" cy="1268551"/>
            <a:chOff x="0" y="0"/>
            <a:chExt cx="5653503" cy="1691401"/>
          </a:xfrm>
        </p:grpSpPr>
        <p:sp>
          <p:nvSpPr>
            <p:cNvPr id="26" name="TextBox 26"/>
            <p:cNvSpPr txBox="1"/>
            <p:nvPr/>
          </p:nvSpPr>
          <p:spPr>
            <a:xfrm>
              <a:off x="0" y="-47625"/>
              <a:ext cx="5653503" cy="950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50"/>
                </a:lnSpc>
              </a:pPr>
              <a:r>
                <a:rPr lang="en-US" sz="4500" spc="-45">
                  <a:solidFill>
                    <a:srgbClr val="FFFFFF"/>
                  </a:solidFill>
                  <a:latin typeface="League Spartan Bold"/>
                </a:rPr>
                <a:t>Step 2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1022282"/>
              <a:ext cx="5653503" cy="669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260"/>
                </a:lnSpc>
              </a:pPr>
              <a:r>
                <a:rPr lang="en-US" sz="3000" u="none">
                  <a:solidFill>
                    <a:srgbClr val="FFFFFF"/>
                  </a:solidFill>
                  <a:latin typeface="Roboto"/>
                </a:rPr>
                <a:t>Q2 2020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2428565" y="5600473"/>
            <a:ext cx="4240127" cy="1268551"/>
            <a:chOff x="0" y="0"/>
            <a:chExt cx="5653503" cy="1691401"/>
          </a:xfrm>
        </p:grpSpPr>
        <p:sp>
          <p:nvSpPr>
            <p:cNvPr id="29" name="TextBox 29"/>
            <p:cNvSpPr txBox="1"/>
            <p:nvPr/>
          </p:nvSpPr>
          <p:spPr>
            <a:xfrm>
              <a:off x="0" y="-47625"/>
              <a:ext cx="5653503" cy="950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50"/>
                </a:lnSpc>
              </a:pPr>
              <a:r>
                <a:rPr lang="en-US" sz="4500" spc="-45">
                  <a:solidFill>
                    <a:srgbClr val="FFFFFF"/>
                  </a:solidFill>
                  <a:latin typeface="League Spartan Bold"/>
                </a:rPr>
                <a:t>Step 3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1022282"/>
              <a:ext cx="5653503" cy="669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260"/>
                </a:lnSpc>
              </a:pPr>
              <a:r>
                <a:rPr lang="en-US" sz="3000" u="none">
                  <a:solidFill>
                    <a:srgbClr val="FFFFFF"/>
                  </a:solidFill>
                  <a:latin typeface="Roboto"/>
                </a:rPr>
                <a:t>Q3 2020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2428565" y="7782970"/>
            <a:ext cx="4240127" cy="1268551"/>
            <a:chOff x="0" y="0"/>
            <a:chExt cx="5653503" cy="1691401"/>
          </a:xfrm>
        </p:grpSpPr>
        <p:sp>
          <p:nvSpPr>
            <p:cNvPr id="32" name="TextBox 32"/>
            <p:cNvSpPr txBox="1"/>
            <p:nvPr/>
          </p:nvSpPr>
          <p:spPr>
            <a:xfrm>
              <a:off x="0" y="-47625"/>
              <a:ext cx="5653503" cy="950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50"/>
                </a:lnSpc>
              </a:pPr>
              <a:r>
                <a:rPr lang="en-US" sz="4500" spc="-45">
                  <a:solidFill>
                    <a:srgbClr val="FFFFFF"/>
                  </a:solidFill>
                  <a:latin typeface="League Spartan Bold"/>
                </a:rPr>
                <a:t>Step 4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1022282"/>
              <a:ext cx="5653503" cy="669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260"/>
                </a:lnSpc>
              </a:pPr>
              <a:r>
                <a:rPr lang="en-US" sz="3000" u="none">
                  <a:solidFill>
                    <a:srgbClr val="FFFFFF"/>
                  </a:solidFill>
                  <a:latin typeface="Roboto"/>
                </a:rPr>
                <a:t>Q4 2020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7015464"/>
            <a:ext cx="7425268" cy="2242836"/>
            <a:chOff x="0" y="0"/>
            <a:chExt cx="9900358" cy="2990448"/>
          </a:xfrm>
        </p:grpSpPr>
        <p:sp>
          <p:nvSpPr>
            <p:cNvPr id="3" name="AutoShape 3"/>
            <p:cNvSpPr/>
            <p:nvPr/>
          </p:nvSpPr>
          <p:spPr>
            <a:xfrm>
              <a:off x="0" y="2767328"/>
              <a:ext cx="1324627" cy="223120"/>
            </a:xfrm>
            <a:prstGeom prst="rect">
              <a:avLst/>
            </a:prstGeom>
            <a:solidFill>
              <a:srgbClr val="014F8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9900358" cy="2209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519"/>
                </a:lnSpc>
              </a:pPr>
              <a:r>
                <a:rPr lang="en-US" sz="10399" spc="-103">
                  <a:solidFill>
                    <a:srgbClr val="014F8E"/>
                  </a:solidFill>
                  <a:latin typeface="League Spartan Bold"/>
                </a:rPr>
                <a:t>Contact Us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rgbClr val="014F8E"/>
          </a:solidFill>
        </p:spPr>
      </p:sp>
      <p:grpSp>
        <p:nvGrpSpPr>
          <p:cNvPr id="6" name="Group 6"/>
          <p:cNvGrpSpPr/>
          <p:nvPr/>
        </p:nvGrpSpPr>
        <p:grpSpPr>
          <a:xfrm>
            <a:off x="10362118" y="6351006"/>
            <a:ext cx="6897182" cy="2907294"/>
            <a:chOff x="0" y="0"/>
            <a:chExt cx="9196243" cy="3876392"/>
          </a:xfrm>
        </p:grpSpPr>
        <p:sp>
          <p:nvSpPr>
            <p:cNvPr id="7" name="TextBox 7"/>
            <p:cNvSpPr txBox="1"/>
            <p:nvPr/>
          </p:nvSpPr>
          <p:spPr>
            <a:xfrm>
              <a:off x="0" y="3063019"/>
              <a:ext cx="9196243" cy="8133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111"/>
                </a:lnSpc>
              </a:pPr>
              <a:r>
                <a:rPr lang="en-US" sz="3599" u="none">
                  <a:solidFill>
                    <a:srgbClr val="FFFFFF"/>
                  </a:solidFill>
                  <a:latin typeface="Roboto"/>
                </a:rPr>
                <a:t>www.reallygreatsite.com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88647"/>
              <a:ext cx="9196243" cy="8133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112"/>
                </a:lnSpc>
              </a:pPr>
              <a:r>
                <a:rPr lang="en-US" sz="3600" u="none">
                  <a:solidFill>
                    <a:srgbClr val="FFFFFF"/>
                  </a:solidFill>
                  <a:latin typeface="Roboto"/>
                </a:rPr>
                <a:t>hello@reallygreatsite.com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85725"/>
              <a:ext cx="9196243" cy="8133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112"/>
                </a:lnSpc>
              </a:pPr>
              <a:r>
                <a:rPr lang="en-US" sz="3600" u="none">
                  <a:solidFill>
                    <a:srgbClr val="FFFFFF"/>
                  </a:solidFill>
                  <a:latin typeface="Roboto"/>
                </a:rPr>
                <a:t>123-456-7890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1028700"/>
            <a:ext cx="6929968" cy="1619281"/>
            <a:chOff x="0" y="0"/>
            <a:chExt cx="9239958" cy="2159041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2381895" y="0"/>
              <a:ext cx="2126656" cy="2126656"/>
              <a:chOff x="0" y="0"/>
              <a:chExt cx="2653030" cy="265303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014F8E"/>
              </a:solidFill>
            </p:spPr>
          </p:sp>
        </p:grpSp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 rot="-10800000">
              <a:off x="0" y="32385"/>
              <a:ext cx="2126656" cy="2126656"/>
              <a:chOff x="0" y="0"/>
              <a:chExt cx="1708150" cy="170815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014F8E"/>
              </a:solidFill>
            </p:spPr>
          </p:sp>
        </p:grpSp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4763791" y="32385"/>
              <a:ext cx="2094272" cy="2094272"/>
              <a:chOff x="13411200" y="2743200"/>
              <a:chExt cx="21945600" cy="219456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3393617" y="2201258"/>
                <a:ext cx="21980767" cy="23029484"/>
              </a:xfrm>
              <a:custGeom>
                <a:avLst/>
                <a:gdLst/>
                <a:ahLst/>
                <a:cxnLst/>
                <a:rect l="l" t="t" r="r" b="b"/>
                <a:pathLst>
                  <a:path w="21980767" h="23029484">
                    <a:moveTo>
                      <a:pt x="17583" y="11514742"/>
                    </a:moveTo>
                    <a:cubicBezTo>
                      <a:pt x="0" y="15446635"/>
                      <a:pt x="2087548" y="19087402"/>
                      <a:pt x="5489768" y="21058443"/>
                    </a:cubicBezTo>
                    <a:cubicBezTo>
                      <a:pt x="8891989" y="23029484"/>
                      <a:pt x="13088779" y="23029484"/>
                      <a:pt x="16490999" y="21058443"/>
                    </a:cubicBezTo>
                    <a:cubicBezTo>
                      <a:pt x="19893216" y="19087402"/>
                      <a:pt x="21980766" y="15446635"/>
                      <a:pt x="21963183" y="11514742"/>
                    </a:cubicBezTo>
                    <a:cubicBezTo>
                      <a:pt x="21980766" y="7582848"/>
                      <a:pt x="19893216" y="3942081"/>
                      <a:pt x="16490999" y="1971041"/>
                    </a:cubicBezTo>
                    <a:cubicBezTo>
                      <a:pt x="13088779" y="0"/>
                      <a:pt x="8891989" y="0"/>
                      <a:pt x="5489768" y="1971041"/>
                    </a:cubicBezTo>
                    <a:cubicBezTo>
                      <a:pt x="2087548" y="3942081"/>
                      <a:pt x="0" y="7582848"/>
                      <a:pt x="17583" y="11514742"/>
                    </a:cubicBezTo>
                    <a:close/>
                  </a:path>
                </a:pathLst>
              </a:custGeom>
              <a:solidFill>
                <a:srgbClr val="014F8E"/>
              </a:solidFill>
            </p:spPr>
          </p:sp>
        </p:grpSp>
        <p:sp>
          <p:nvSpPr>
            <p:cNvPr id="17" name="AutoShape 17"/>
            <p:cNvSpPr/>
            <p:nvPr/>
          </p:nvSpPr>
          <p:spPr>
            <a:xfrm rot="-10800000">
              <a:off x="7113301" y="0"/>
              <a:ext cx="2126656" cy="2126656"/>
            </a:xfrm>
            <a:prstGeom prst="rect">
              <a:avLst/>
            </a:prstGeom>
            <a:solidFill>
              <a:srgbClr val="014F8E"/>
            </a:solidFill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003668" y="1498691"/>
            <a:ext cx="1154468" cy="105371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07669" y="1655150"/>
            <a:ext cx="1271016" cy="78803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95861" y="1577440"/>
            <a:ext cx="1374950" cy="84246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268042" y="1542857"/>
            <a:ext cx="1159303" cy="96538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930244" y="3482068"/>
            <a:ext cx="1301315" cy="97007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0707669" y="3482068"/>
            <a:ext cx="1271016" cy="10006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2884055" y="3482068"/>
            <a:ext cx="598563" cy="100063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532038" y="3606326"/>
            <a:ext cx="631311" cy="100063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9101086" y="5444627"/>
            <a:ext cx="959631" cy="109274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0821897" y="5549489"/>
            <a:ext cx="1042560" cy="104256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2569305" y="5494814"/>
            <a:ext cx="1228062" cy="105613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14293345" y="5705092"/>
            <a:ext cx="1108697" cy="886957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15941594" y="5726232"/>
            <a:ext cx="1212300" cy="1253318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9049129" y="7764800"/>
            <a:ext cx="1063547" cy="1063547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10767587" y="7687701"/>
            <a:ext cx="1151181" cy="1140715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12509079" y="7719395"/>
            <a:ext cx="1348513" cy="1042033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14207023" y="7653344"/>
            <a:ext cx="1281341" cy="1281341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15923168" y="3482068"/>
            <a:ext cx="1249151" cy="1249151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>
          <a:xfrm>
            <a:off x="15836187" y="7546503"/>
            <a:ext cx="1423113" cy="1423113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>
          <a:xfrm>
            <a:off x="15949841" y="1451262"/>
            <a:ext cx="1195806" cy="1195806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7374030" y="1498691"/>
            <a:ext cx="820215" cy="867535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>
          <a:xfrm>
            <a:off x="7374030" y="3482068"/>
            <a:ext cx="1055222" cy="1016851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4"/>
          <a:srcRect/>
          <a:stretch>
            <a:fillRect/>
          </a:stretch>
        </p:blipFill>
        <p:spPr>
          <a:xfrm>
            <a:off x="7357480" y="5547589"/>
            <a:ext cx="1088323" cy="1201964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5"/>
          <a:srcRect/>
          <a:stretch>
            <a:fillRect/>
          </a:stretch>
        </p:blipFill>
        <p:spPr>
          <a:xfrm>
            <a:off x="7357480" y="7750857"/>
            <a:ext cx="1088323" cy="1091433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1028700" y="3290449"/>
            <a:ext cx="5031738" cy="3706103"/>
            <a:chOff x="0" y="0"/>
            <a:chExt cx="6708984" cy="4941470"/>
          </a:xfrm>
        </p:grpSpPr>
        <p:sp>
          <p:nvSpPr>
            <p:cNvPr id="27" name="TextBox 27"/>
            <p:cNvSpPr txBox="1"/>
            <p:nvPr/>
          </p:nvSpPr>
          <p:spPr>
            <a:xfrm>
              <a:off x="0" y="66675"/>
              <a:ext cx="6708984" cy="2606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51"/>
                </a:lnSpc>
              </a:pPr>
              <a:r>
                <a:rPr lang="en-US" sz="6864" spc="-68">
                  <a:solidFill>
                    <a:srgbClr val="014F8E"/>
                  </a:solidFill>
                  <a:latin typeface="League Spartan"/>
                </a:rPr>
                <a:t>Free Resources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2969746"/>
              <a:ext cx="6708984" cy="1971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014F8E"/>
                  </a:solidFill>
                  <a:latin typeface="Roboto"/>
                </a:rPr>
                <a:t>Use these free and recolourable icons and illustrations in your 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014F8E"/>
                  </a:solidFill>
                  <a:latin typeface="Roboto"/>
                </a:rPr>
                <a:t>Canva design.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25776" y="3551100"/>
            <a:ext cx="6910953" cy="3460107"/>
            <a:chOff x="0" y="0"/>
            <a:chExt cx="9214604" cy="4613476"/>
          </a:xfrm>
        </p:grpSpPr>
        <p:sp>
          <p:nvSpPr>
            <p:cNvPr id="3" name="TextBox 3"/>
            <p:cNvSpPr txBox="1"/>
            <p:nvPr/>
          </p:nvSpPr>
          <p:spPr>
            <a:xfrm>
              <a:off x="0" y="-85725"/>
              <a:ext cx="9214604" cy="20240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80"/>
                </a:lnSpc>
              </a:pPr>
              <a:r>
                <a:rPr lang="en-US" sz="9600" spc="-96">
                  <a:solidFill>
                    <a:srgbClr val="014F8E"/>
                  </a:solidFill>
                  <a:latin typeface="League Spartan Bold"/>
                </a:rPr>
                <a:t>Problem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126554"/>
              <a:ext cx="9214604" cy="14869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43"/>
                </a:lnSpc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List 3-5 problems your company</a:t>
              </a:r>
            </a:p>
            <a:p>
              <a:pPr marL="0" lvl="0" indent="0" algn="ctr">
                <a:lnSpc>
                  <a:spcPts val="4543"/>
                </a:lnSpc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observes and wants to solve.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3944989" y="2332216"/>
              <a:ext cx="1324627" cy="223120"/>
            </a:xfrm>
            <a:prstGeom prst="rect">
              <a:avLst/>
            </a:prstGeom>
            <a:solidFill>
              <a:srgbClr val="014F8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1271" y="2107226"/>
            <a:ext cx="6136734" cy="6072547"/>
            <a:chOff x="0" y="0"/>
            <a:chExt cx="8182312" cy="8096729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4203516" y="4117933"/>
              <a:ext cx="3978796" cy="3978796"/>
              <a:chOff x="0" y="0"/>
              <a:chExt cx="2653030" cy="265303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014F8E"/>
              </a:solidFill>
            </p:spPr>
          </p:sp>
        </p:grpSp>
        <p:sp>
          <p:nvSpPr>
            <p:cNvPr id="9" name="AutoShape 9"/>
            <p:cNvSpPr/>
            <p:nvPr/>
          </p:nvSpPr>
          <p:spPr>
            <a:xfrm>
              <a:off x="0" y="0"/>
              <a:ext cx="3978796" cy="3961975"/>
            </a:xfrm>
            <a:prstGeom prst="rect">
              <a:avLst/>
            </a:prstGeom>
            <a:solidFill>
              <a:srgbClr val="014F8E"/>
            </a:solidFill>
          </p:spPr>
        </p: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4203516" y="0"/>
              <a:ext cx="3978796" cy="3978796"/>
              <a:chOff x="13411200" y="2743200"/>
              <a:chExt cx="21945600" cy="219456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3393617" y="2201258"/>
                <a:ext cx="21980767" cy="23029484"/>
              </a:xfrm>
              <a:custGeom>
                <a:avLst/>
                <a:gdLst/>
                <a:ahLst/>
                <a:cxnLst/>
                <a:rect l="l" t="t" r="r" b="b"/>
                <a:pathLst>
                  <a:path w="21980767" h="23029484">
                    <a:moveTo>
                      <a:pt x="17583" y="11514742"/>
                    </a:moveTo>
                    <a:cubicBezTo>
                      <a:pt x="0" y="15446635"/>
                      <a:pt x="2087548" y="19087402"/>
                      <a:pt x="5489768" y="21058443"/>
                    </a:cubicBezTo>
                    <a:cubicBezTo>
                      <a:pt x="8891989" y="23029484"/>
                      <a:pt x="13088779" y="23029484"/>
                      <a:pt x="16490999" y="21058443"/>
                    </a:cubicBezTo>
                    <a:cubicBezTo>
                      <a:pt x="19893216" y="19087402"/>
                      <a:pt x="21980766" y="15446635"/>
                      <a:pt x="21963183" y="11514742"/>
                    </a:cubicBezTo>
                    <a:cubicBezTo>
                      <a:pt x="21980766" y="7582848"/>
                      <a:pt x="19893216" y="3942081"/>
                      <a:pt x="16490999" y="1971041"/>
                    </a:cubicBezTo>
                    <a:cubicBezTo>
                      <a:pt x="13088779" y="0"/>
                      <a:pt x="8891989" y="0"/>
                      <a:pt x="5489768" y="1971041"/>
                    </a:cubicBezTo>
                    <a:cubicBezTo>
                      <a:pt x="2087548" y="3942081"/>
                      <a:pt x="0" y="7582848"/>
                      <a:pt x="17583" y="11514742"/>
                    </a:cubicBezTo>
                    <a:close/>
                  </a:path>
                </a:pathLst>
              </a:custGeom>
              <a:solidFill>
                <a:srgbClr val="014F8E"/>
              </a:solidFill>
            </p:spPr>
          </p:sp>
        </p:grp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4117933"/>
              <a:ext cx="3978796" cy="3978796"/>
              <a:chOff x="0" y="0"/>
              <a:chExt cx="1708150" cy="170815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014F8E"/>
              </a:solidFill>
            </p:spPr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29425" y="8646097"/>
            <a:ext cx="4629150" cy="1062259"/>
            <a:chOff x="0" y="0"/>
            <a:chExt cx="6172200" cy="141634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581359" y="0"/>
              <a:ext cx="1416346" cy="1416346"/>
            </a:xfrm>
            <a:prstGeom prst="rect">
              <a:avLst/>
            </a:prstGeom>
          </p:spPr>
        </p:pic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0" y="5888"/>
              <a:ext cx="1404569" cy="1404569"/>
              <a:chOff x="13411200" y="2743200"/>
              <a:chExt cx="21945600" cy="219456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3393617" y="2201258"/>
                <a:ext cx="21980767" cy="23029484"/>
              </a:xfrm>
              <a:custGeom>
                <a:avLst/>
                <a:gdLst/>
                <a:ahLst/>
                <a:cxnLst/>
                <a:rect l="l" t="t" r="r" b="b"/>
                <a:pathLst>
                  <a:path w="21980767" h="23029484">
                    <a:moveTo>
                      <a:pt x="17583" y="11514742"/>
                    </a:moveTo>
                    <a:cubicBezTo>
                      <a:pt x="0" y="15446635"/>
                      <a:pt x="2087548" y="19087402"/>
                      <a:pt x="5489768" y="21058443"/>
                    </a:cubicBezTo>
                    <a:cubicBezTo>
                      <a:pt x="8891989" y="23029484"/>
                      <a:pt x="13088779" y="23029484"/>
                      <a:pt x="16490999" y="21058443"/>
                    </a:cubicBezTo>
                    <a:cubicBezTo>
                      <a:pt x="19893216" y="19087402"/>
                      <a:pt x="21980766" y="15446635"/>
                      <a:pt x="21963183" y="11514742"/>
                    </a:cubicBezTo>
                    <a:cubicBezTo>
                      <a:pt x="21980766" y="7582848"/>
                      <a:pt x="19893216" y="3942081"/>
                      <a:pt x="16490999" y="1971041"/>
                    </a:cubicBezTo>
                    <a:cubicBezTo>
                      <a:pt x="13088779" y="0"/>
                      <a:pt x="8891989" y="0"/>
                      <a:pt x="5489768" y="1971041"/>
                    </a:cubicBezTo>
                    <a:cubicBezTo>
                      <a:pt x="2087548" y="3942081"/>
                      <a:pt x="0" y="7582848"/>
                      <a:pt x="17583" y="11514742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3174495" y="5888"/>
              <a:ext cx="1404569" cy="1404569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755854" y="0"/>
              <a:ext cx="1416346" cy="1416346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2256311" y="1592144"/>
            <a:ext cx="13775378" cy="5861630"/>
            <a:chOff x="0" y="0"/>
            <a:chExt cx="18367171" cy="781550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4920623"/>
              <a:ext cx="18367171" cy="9527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50"/>
                </a:lnSpc>
              </a:pPr>
              <a:r>
                <a:rPr lang="en-US" sz="4500" spc="-44">
                  <a:solidFill>
                    <a:srgbClr val="014F8E"/>
                  </a:solidFill>
                  <a:latin typeface="League Spartan Bold"/>
                </a:rPr>
                <a:t>Problem 3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926050"/>
              <a:ext cx="18367171" cy="7267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43"/>
                </a:lnSpc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Frame the problems effectively as it will set the stage of your entire pitch.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334899"/>
              <a:ext cx="18367171" cy="9527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50"/>
                </a:lnSpc>
              </a:pPr>
              <a:r>
                <a:rPr lang="en-US" sz="4500" spc="-44">
                  <a:solidFill>
                    <a:srgbClr val="014F8E"/>
                  </a:solidFill>
                  <a:latin typeface="League Spartan Bold"/>
                </a:rPr>
                <a:t>Problem 2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3340326"/>
              <a:ext cx="18367171" cy="7267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43"/>
                </a:lnSpc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Elaborate on how this negatively impacts people and their experiences.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8367171" cy="9527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49"/>
                </a:lnSpc>
              </a:pPr>
              <a:r>
                <a:rPr lang="en-US" sz="4499" spc="-44">
                  <a:solidFill>
                    <a:srgbClr val="014F8E"/>
                  </a:solidFill>
                  <a:latin typeface="League Spartan Bold"/>
                </a:rPr>
                <a:t>Problem 1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957801"/>
              <a:ext cx="18367171" cy="7267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43"/>
                </a:lnSpc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Give a striking overview of the problem and explain it briefly.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8521272" y="7592387"/>
              <a:ext cx="1324627" cy="223120"/>
            </a:xfrm>
            <a:prstGeom prst="rect">
              <a:avLst/>
            </a:prstGeom>
            <a:solidFill>
              <a:srgbClr val="014F8E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1963832" y="8646097"/>
            <a:ext cx="4629150" cy="1062259"/>
            <a:chOff x="0" y="0"/>
            <a:chExt cx="6172200" cy="1416346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581359" y="0"/>
              <a:ext cx="1416346" cy="1416346"/>
            </a:xfrm>
            <a:prstGeom prst="rect">
              <a:avLst/>
            </a:prstGeom>
          </p:spPr>
        </p:pic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0" y="5888"/>
              <a:ext cx="1404569" cy="1404569"/>
              <a:chOff x="13411200" y="2743200"/>
              <a:chExt cx="21945600" cy="219456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3393617" y="2201258"/>
                <a:ext cx="21980767" cy="23029484"/>
              </a:xfrm>
              <a:custGeom>
                <a:avLst/>
                <a:gdLst/>
                <a:ahLst/>
                <a:cxnLst/>
                <a:rect l="l" t="t" r="r" b="b"/>
                <a:pathLst>
                  <a:path w="21980767" h="23029484">
                    <a:moveTo>
                      <a:pt x="17583" y="11514742"/>
                    </a:moveTo>
                    <a:cubicBezTo>
                      <a:pt x="0" y="15446635"/>
                      <a:pt x="2087548" y="19087402"/>
                      <a:pt x="5489768" y="21058443"/>
                    </a:cubicBezTo>
                    <a:cubicBezTo>
                      <a:pt x="8891989" y="23029484"/>
                      <a:pt x="13088779" y="23029484"/>
                      <a:pt x="16490999" y="21058443"/>
                    </a:cubicBezTo>
                    <a:cubicBezTo>
                      <a:pt x="19893216" y="19087402"/>
                      <a:pt x="21980766" y="15446635"/>
                      <a:pt x="21963183" y="11514742"/>
                    </a:cubicBezTo>
                    <a:cubicBezTo>
                      <a:pt x="21980766" y="7582848"/>
                      <a:pt x="19893216" y="3942081"/>
                      <a:pt x="16490999" y="1971041"/>
                    </a:cubicBezTo>
                    <a:cubicBezTo>
                      <a:pt x="13088779" y="0"/>
                      <a:pt x="8891989" y="0"/>
                      <a:pt x="5489768" y="1971041"/>
                    </a:cubicBezTo>
                    <a:cubicBezTo>
                      <a:pt x="2087548" y="3942081"/>
                      <a:pt x="0" y="7582848"/>
                      <a:pt x="17583" y="11514742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3174495" y="5888"/>
              <a:ext cx="1404569" cy="1404569"/>
              <a:chOff x="0" y="0"/>
              <a:chExt cx="1708150" cy="170815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755854" y="0"/>
              <a:ext cx="1416346" cy="1416346"/>
            </a:xfrm>
            <a:prstGeom prst="rect">
              <a:avLst/>
            </a:prstGeom>
          </p:spPr>
        </p:pic>
      </p:grpSp>
      <p:grpSp>
        <p:nvGrpSpPr>
          <p:cNvPr id="24" name="Group 24"/>
          <p:cNvGrpSpPr/>
          <p:nvPr/>
        </p:nvGrpSpPr>
        <p:grpSpPr>
          <a:xfrm>
            <a:off x="1639022" y="8646097"/>
            <a:ext cx="4629150" cy="1062259"/>
            <a:chOff x="0" y="0"/>
            <a:chExt cx="6172200" cy="1416346"/>
          </a:xfrm>
        </p:grpSpPr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581359" y="0"/>
              <a:ext cx="1416346" cy="1416346"/>
            </a:xfrm>
            <a:prstGeom prst="rect">
              <a:avLst/>
            </a:prstGeom>
          </p:spPr>
        </p:pic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5888"/>
              <a:ext cx="1404569" cy="1404569"/>
              <a:chOff x="13411200" y="2743200"/>
              <a:chExt cx="21945600" cy="219456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13393617" y="2201258"/>
                <a:ext cx="21980767" cy="23029484"/>
              </a:xfrm>
              <a:custGeom>
                <a:avLst/>
                <a:gdLst/>
                <a:ahLst/>
                <a:cxnLst/>
                <a:rect l="l" t="t" r="r" b="b"/>
                <a:pathLst>
                  <a:path w="21980767" h="23029484">
                    <a:moveTo>
                      <a:pt x="17583" y="11514742"/>
                    </a:moveTo>
                    <a:cubicBezTo>
                      <a:pt x="0" y="15446635"/>
                      <a:pt x="2087548" y="19087402"/>
                      <a:pt x="5489768" y="21058443"/>
                    </a:cubicBezTo>
                    <a:cubicBezTo>
                      <a:pt x="8891989" y="23029484"/>
                      <a:pt x="13088779" y="23029484"/>
                      <a:pt x="16490999" y="21058443"/>
                    </a:cubicBezTo>
                    <a:cubicBezTo>
                      <a:pt x="19893216" y="19087402"/>
                      <a:pt x="21980766" y="15446635"/>
                      <a:pt x="21963183" y="11514742"/>
                    </a:cubicBezTo>
                    <a:cubicBezTo>
                      <a:pt x="21980766" y="7582848"/>
                      <a:pt x="19893216" y="3942081"/>
                      <a:pt x="16490999" y="1971041"/>
                    </a:cubicBezTo>
                    <a:cubicBezTo>
                      <a:pt x="13088779" y="0"/>
                      <a:pt x="8891989" y="0"/>
                      <a:pt x="5489768" y="1971041"/>
                    </a:cubicBezTo>
                    <a:cubicBezTo>
                      <a:pt x="2087548" y="3942081"/>
                      <a:pt x="0" y="7582848"/>
                      <a:pt x="17583" y="11514742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grpSp>
          <p:nvGrpSpPr>
            <p:cNvPr id="28" name="Group 28"/>
            <p:cNvGrpSpPr>
              <a:grpSpLocks noChangeAspect="1"/>
            </p:cNvGrpSpPr>
            <p:nvPr/>
          </p:nvGrpSpPr>
          <p:grpSpPr>
            <a:xfrm>
              <a:off x="3174495" y="5888"/>
              <a:ext cx="1404569" cy="1404569"/>
              <a:chOff x="0" y="0"/>
              <a:chExt cx="1708150" cy="170815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755854" y="0"/>
              <a:ext cx="1416346" cy="14163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F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51271" y="2107226"/>
            <a:ext cx="6101483" cy="6072547"/>
            <a:chOff x="0" y="0"/>
            <a:chExt cx="8135311" cy="80967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3848346" cy="3848346"/>
              <a:chOff x="0" y="0"/>
              <a:chExt cx="1708150" cy="170815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 rot="-10800000">
              <a:off x="0" y="4248384"/>
              <a:ext cx="3848346" cy="3848346"/>
              <a:chOff x="0" y="0"/>
              <a:chExt cx="2653030" cy="265303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4286965" y="4248384"/>
              <a:ext cx="3848346" cy="3848346"/>
              <a:chOff x="13411200" y="2743200"/>
              <a:chExt cx="21945600" cy="219456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3393617" y="2201258"/>
                <a:ext cx="21980767" cy="23029484"/>
              </a:xfrm>
              <a:custGeom>
                <a:avLst/>
                <a:gdLst/>
                <a:ahLst/>
                <a:cxnLst/>
                <a:rect l="l" t="t" r="r" b="b"/>
                <a:pathLst>
                  <a:path w="21980767" h="23029484">
                    <a:moveTo>
                      <a:pt x="17583" y="11514742"/>
                    </a:moveTo>
                    <a:cubicBezTo>
                      <a:pt x="0" y="15446635"/>
                      <a:pt x="2087548" y="19087402"/>
                      <a:pt x="5489768" y="21058443"/>
                    </a:cubicBezTo>
                    <a:cubicBezTo>
                      <a:pt x="8891989" y="23029484"/>
                      <a:pt x="13088779" y="23029484"/>
                      <a:pt x="16490999" y="21058443"/>
                    </a:cubicBezTo>
                    <a:cubicBezTo>
                      <a:pt x="19893216" y="19087402"/>
                      <a:pt x="21980766" y="15446635"/>
                      <a:pt x="21963183" y="11514742"/>
                    </a:cubicBezTo>
                    <a:cubicBezTo>
                      <a:pt x="21980766" y="7582848"/>
                      <a:pt x="19893216" y="3942081"/>
                      <a:pt x="16490999" y="1971041"/>
                    </a:cubicBezTo>
                    <a:cubicBezTo>
                      <a:pt x="13088779" y="0"/>
                      <a:pt x="8891989" y="0"/>
                      <a:pt x="5489768" y="1971041"/>
                    </a:cubicBezTo>
                    <a:cubicBezTo>
                      <a:pt x="2087548" y="3942081"/>
                      <a:pt x="0" y="7582848"/>
                      <a:pt x="17583" y="11514742"/>
                    </a:cubicBez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286965" y="0"/>
              <a:ext cx="3848346" cy="3848346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>
            <a:off x="9625776" y="3413447"/>
            <a:ext cx="6910953" cy="3460107"/>
            <a:chOff x="0" y="0"/>
            <a:chExt cx="9214604" cy="461347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85725"/>
              <a:ext cx="9214604" cy="20240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80"/>
                </a:lnSpc>
              </a:pPr>
              <a:r>
                <a:rPr lang="en-US" sz="9600" spc="-96">
                  <a:solidFill>
                    <a:srgbClr val="FFFFFF"/>
                  </a:solidFill>
                  <a:latin typeface="League Spartan Bold"/>
                </a:rPr>
                <a:t>The Utopia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126554"/>
              <a:ext cx="9214604" cy="14869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43"/>
                </a:lnSpc>
              </a:pPr>
              <a:r>
                <a:rPr lang="en-US" sz="3199" u="none">
                  <a:solidFill>
                    <a:srgbClr val="FFFFFF"/>
                  </a:solidFill>
                  <a:latin typeface="Roboto"/>
                </a:rPr>
                <a:t>List 3-5 ways your companyproposes to solve them.</a:t>
              </a:r>
            </a:p>
          </p:txBody>
        </p:sp>
        <p:sp>
          <p:nvSpPr>
            <p:cNvPr id="13" name="AutoShape 13"/>
            <p:cNvSpPr/>
            <p:nvPr/>
          </p:nvSpPr>
          <p:spPr>
            <a:xfrm>
              <a:off x="3944989" y="2332216"/>
              <a:ext cx="1324627" cy="223120"/>
            </a:xfrm>
            <a:prstGeom prst="rect">
              <a:avLst/>
            </a:prstGeom>
            <a:solidFill>
              <a:srgbClr val="FCEA00"/>
            </a:solid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41804" y="1353896"/>
            <a:ext cx="8736396" cy="7579208"/>
            <a:chOff x="0" y="0"/>
            <a:chExt cx="11648528" cy="10105611"/>
          </a:xfrm>
        </p:grpSpPr>
        <p:sp>
          <p:nvSpPr>
            <p:cNvPr id="3" name="TextBox 3"/>
            <p:cNvSpPr txBox="1"/>
            <p:nvPr/>
          </p:nvSpPr>
          <p:spPr>
            <a:xfrm>
              <a:off x="0" y="7613263"/>
              <a:ext cx="11648528" cy="9527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50"/>
                </a:lnSpc>
              </a:pPr>
              <a:r>
                <a:rPr lang="en-US" sz="4500" spc="-44">
                  <a:solidFill>
                    <a:srgbClr val="014F8E"/>
                  </a:solidFill>
                  <a:latin typeface="League Spartan Bold"/>
                </a:rPr>
                <a:t>Solution 3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618689"/>
              <a:ext cx="11648528" cy="14869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3"/>
                </a:lnSpc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Be very clear so you can smoothly jump next to introducing your product.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405575"/>
              <a:ext cx="11648528" cy="9527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50"/>
                </a:lnSpc>
              </a:pPr>
              <a:r>
                <a:rPr lang="en-US" sz="4500" spc="-44">
                  <a:solidFill>
                    <a:srgbClr val="014F8E"/>
                  </a:solidFill>
                  <a:latin typeface="League Spartan Bold"/>
                </a:rPr>
                <a:t>Solution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411001"/>
              <a:ext cx="11648528" cy="14869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3"/>
                </a:lnSpc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Communicate big value conveniences and be truly straight forward.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172488"/>
              <a:ext cx="11648528" cy="9527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50"/>
                </a:lnSpc>
              </a:pPr>
              <a:r>
                <a:rPr lang="en-US" sz="4500" spc="-44">
                  <a:solidFill>
                    <a:srgbClr val="014F8E"/>
                  </a:solidFill>
                  <a:latin typeface="League Spartan Bold"/>
                </a:rPr>
                <a:t>Solution 1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177914"/>
              <a:ext cx="11648528" cy="14869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3"/>
                </a:lnSpc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Describe how you envision to solve the problems you previously shared.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0"/>
              <a:ext cx="1324627" cy="223120"/>
            </a:xfrm>
            <a:prstGeom prst="rect">
              <a:avLst/>
            </a:prstGeom>
            <a:solidFill>
              <a:srgbClr val="FCEA00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609800" y="4566070"/>
            <a:ext cx="4958130" cy="1421094"/>
            <a:chOff x="0" y="0"/>
            <a:chExt cx="6610840" cy="1894792"/>
          </a:xfrm>
        </p:grpSpPr>
        <p:sp>
          <p:nvSpPr>
            <p:cNvPr id="11" name="AutoShape 11"/>
            <p:cNvSpPr/>
            <p:nvPr/>
          </p:nvSpPr>
          <p:spPr>
            <a:xfrm rot="5400000">
              <a:off x="2364019" y="7994"/>
              <a:ext cx="1890795" cy="1882801"/>
            </a:xfrm>
            <a:prstGeom prst="rect">
              <a:avLst/>
            </a:prstGeom>
            <a:solidFill>
              <a:srgbClr val="FCEA00"/>
            </a:solidFill>
          </p:spPr>
        </p: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 rot="5400000">
              <a:off x="0" y="0"/>
              <a:ext cx="1890795" cy="1890795"/>
              <a:chOff x="0" y="0"/>
              <a:chExt cx="1708150" cy="170815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014F8E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728039" y="7994"/>
              <a:ext cx="1882801" cy="18828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81254" y="1506101"/>
            <a:ext cx="5669337" cy="1133867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30878" r="27903"/>
          <a:stretch>
            <a:fillRect/>
          </a:stretch>
        </p:blipFill>
        <p:spPr>
          <a:xfrm>
            <a:off x="11125056" y="2902975"/>
            <a:ext cx="4802705" cy="776314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89301" y="2636916"/>
            <a:ext cx="7131057" cy="5013169"/>
            <a:chOff x="0" y="0"/>
            <a:chExt cx="9508077" cy="6684225"/>
          </a:xfrm>
        </p:grpSpPr>
        <p:sp>
          <p:nvSpPr>
            <p:cNvPr id="5" name="TextBox 5"/>
            <p:cNvSpPr txBox="1"/>
            <p:nvPr/>
          </p:nvSpPr>
          <p:spPr>
            <a:xfrm>
              <a:off x="0" y="-66675"/>
              <a:ext cx="9508077" cy="2760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320"/>
                </a:lnSpc>
              </a:pPr>
              <a:r>
                <a:rPr lang="en-US" sz="6400" spc="-64">
                  <a:solidFill>
                    <a:srgbClr val="014F8E"/>
                  </a:solidFill>
                  <a:latin typeface="League Spartan Bold"/>
                </a:rPr>
                <a:t>Product or Service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172642"/>
              <a:ext cx="9508077" cy="2248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43"/>
                </a:lnSpc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Introduce your company's product or service as the ultimate solution to these problems.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4299024" y="6468826"/>
              <a:ext cx="1278787" cy="215399"/>
            </a:xfrm>
            <a:prstGeom prst="rect">
              <a:avLst/>
            </a:pr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0707822" y="1176263"/>
            <a:ext cx="1603780" cy="1603780"/>
            <a:chOff x="13411200" y="2743200"/>
            <a:chExt cx="21945600" cy="21945600"/>
          </a:xfrm>
        </p:grpSpPr>
        <p:sp>
          <p:nvSpPr>
            <p:cNvPr id="3" name="Freeform 3"/>
            <p:cNvSpPr/>
            <p:nvPr/>
          </p:nvSpPr>
          <p:spPr>
            <a:xfrm>
              <a:off x="13393617" y="2201258"/>
              <a:ext cx="21980767" cy="23029484"/>
            </a:xfrm>
            <a:custGeom>
              <a:avLst/>
              <a:gdLst/>
              <a:ahLst/>
              <a:cxnLst/>
              <a:rect l="l" t="t" r="r" b="b"/>
              <a:pathLst>
                <a:path w="21980767" h="23029484">
                  <a:moveTo>
                    <a:pt x="17583" y="11514742"/>
                  </a:moveTo>
                  <a:cubicBezTo>
                    <a:pt x="0" y="15446635"/>
                    <a:pt x="2087548" y="19087402"/>
                    <a:pt x="5489768" y="21058443"/>
                  </a:cubicBezTo>
                  <a:cubicBezTo>
                    <a:pt x="8891989" y="23029484"/>
                    <a:pt x="13088779" y="23029484"/>
                    <a:pt x="16490999" y="21058443"/>
                  </a:cubicBezTo>
                  <a:cubicBezTo>
                    <a:pt x="19893216" y="19087402"/>
                    <a:pt x="21980766" y="15446635"/>
                    <a:pt x="21963183" y="11514742"/>
                  </a:cubicBezTo>
                  <a:cubicBezTo>
                    <a:pt x="21980766" y="7582848"/>
                    <a:pt x="19893216" y="3942081"/>
                    <a:pt x="16490999" y="1971041"/>
                  </a:cubicBezTo>
                  <a:cubicBezTo>
                    <a:pt x="13088779" y="0"/>
                    <a:pt x="8891989" y="0"/>
                    <a:pt x="5489768" y="1971041"/>
                  </a:cubicBezTo>
                  <a:cubicBezTo>
                    <a:pt x="2087548" y="3942081"/>
                    <a:pt x="0" y="7582848"/>
                    <a:pt x="17583" y="11514742"/>
                  </a:cubicBezTo>
                  <a:close/>
                </a:path>
              </a:pathLst>
            </a:custGeom>
            <a:solidFill>
              <a:srgbClr val="FCEA0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1095558" y="1610766"/>
            <a:ext cx="828309" cy="687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spc="-42">
                <a:solidFill>
                  <a:srgbClr val="014F8E"/>
                </a:solidFill>
                <a:latin typeface="League Spartan Bold"/>
              </a:rPr>
              <a:t>1</a:t>
            </a:r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707822" y="4341610"/>
            <a:ext cx="1603780" cy="1603780"/>
            <a:chOff x="13411200" y="2743200"/>
            <a:chExt cx="21945600" cy="21945600"/>
          </a:xfrm>
        </p:grpSpPr>
        <p:sp>
          <p:nvSpPr>
            <p:cNvPr id="6" name="Freeform 6"/>
            <p:cNvSpPr/>
            <p:nvPr/>
          </p:nvSpPr>
          <p:spPr>
            <a:xfrm>
              <a:off x="13393617" y="2201258"/>
              <a:ext cx="21980767" cy="23029484"/>
            </a:xfrm>
            <a:custGeom>
              <a:avLst/>
              <a:gdLst/>
              <a:ahLst/>
              <a:cxnLst/>
              <a:rect l="l" t="t" r="r" b="b"/>
              <a:pathLst>
                <a:path w="21980767" h="23029484">
                  <a:moveTo>
                    <a:pt x="17583" y="11514742"/>
                  </a:moveTo>
                  <a:cubicBezTo>
                    <a:pt x="0" y="15446635"/>
                    <a:pt x="2087548" y="19087402"/>
                    <a:pt x="5489768" y="21058443"/>
                  </a:cubicBezTo>
                  <a:cubicBezTo>
                    <a:pt x="8891989" y="23029484"/>
                    <a:pt x="13088779" y="23029484"/>
                    <a:pt x="16490999" y="21058443"/>
                  </a:cubicBezTo>
                  <a:cubicBezTo>
                    <a:pt x="19893216" y="19087402"/>
                    <a:pt x="21980766" y="15446635"/>
                    <a:pt x="21963183" y="11514742"/>
                  </a:cubicBezTo>
                  <a:cubicBezTo>
                    <a:pt x="21980766" y="7582848"/>
                    <a:pt x="19893216" y="3942081"/>
                    <a:pt x="16490999" y="1971041"/>
                  </a:cubicBezTo>
                  <a:cubicBezTo>
                    <a:pt x="13088779" y="0"/>
                    <a:pt x="8891989" y="0"/>
                    <a:pt x="5489768" y="1971041"/>
                  </a:cubicBezTo>
                  <a:cubicBezTo>
                    <a:pt x="2087548" y="3942081"/>
                    <a:pt x="0" y="7582848"/>
                    <a:pt x="17583" y="11514742"/>
                  </a:cubicBezTo>
                  <a:close/>
                </a:path>
              </a:pathLst>
            </a:custGeom>
            <a:solidFill>
              <a:srgbClr val="FCEA00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095558" y="4776113"/>
            <a:ext cx="828309" cy="687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spc="-42">
                <a:solidFill>
                  <a:srgbClr val="014F8E"/>
                </a:solidFill>
                <a:latin typeface="League Spartan Bold"/>
              </a:rPr>
              <a:t>2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0707822" y="7506957"/>
            <a:ext cx="1603780" cy="1603780"/>
            <a:chOff x="13411200" y="2743200"/>
            <a:chExt cx="21945600" cy="21945600"/>
          </a:xfrm>
        </p:grpSpPr>
        <p:sp>
          <p:nvSpPr>
            <p:cNvPr id="9" name="Freeform 9"/>
            <p:cNvSpPr/>
            <p:nvPr/>
          </p:nvSpPr>
          <p:spPr>
            <a:xfrm>
              <a:off x="13393617" y="2201258"/>
              <a:ext cx="21980767" cy="23029484"/>
            </a:xfrm>
            <a:custGeom>
              <a:avLst/>
              <a:gdLst/>
              <a:ahLst/>
              <a:cxnLst/>
              <a:rect l="l" t="t" r="r" b="b"/>
              <a:pathLst>
                <a:path w="21980767" h="23029484">
                  <a:moveTo>
                    <a:pt x="17583" y="11514742"/>
                  </a:moveTo>
                  <a:cubicBezTo>
                    <a:pt x="0" y="15446635"/>
                    <a:pt x="2087548" y="19087402"/>
                    <a:pt x="5489768" y="21058443"/>
                  </a:cubicBezTo>
                  <a:cubicBezTo>
                    <a:pt x="8891989" y="23029484"/>
                    <a:pt x="13088779" y="23029484"/>
                    <a:pt x="16490999" y="21058443"/>
                  </a:cubicBezTo>
                  <a:cubicBezTo>
                    <a:pt x="19893216" y="19087402"/>
                    <a:pt x="21980766" y="15446635"/>
                    <a:pt x="21963183" y="11514742"/>
                  </a:cubicBezTo>
                  <a:cubicBezTo>
                    <a:pt x="21980766" y="7582848"/>
                    <a:pt x="19893216" y="3942081"/>
                    <a:pt x="16490999" y="1971041"/>
                  </a:cubicBezTo>
                  <a:cubicBezTo>
                    <a:pt x="13088779" y="0"/>
                    <a:pt x="8891989" y="0"/>
                    <a:pt x="5489768" y="1971041"/>
                  </a:cubicBezTo>
                  <a:cubicBezTo>
                    <a:pt x="2087548" y="3942081"/>
                    <a:pt x="0" y="7582848"/>
                    <a:pt x="17583" y="11514742"/>
                  </a:cubicBezTo>
                  <a:close/>
                </a:path>
              </a:pathLst>
            </a:custGeom>
            <a:solidFill>
              <a:srgbClr val="FCEA00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1095558" y="7944850"/>
            <a:ext cx="828309" cy="687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spc="-42">
                <a:solidFill>
                  <a:srgbClr val="014F8E"/>
                </a:solidFill>
                <a:latin typeface="League Spartan Bold"/>
              </a:rPr>
              <a:t>3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3121213" y="1359859"/>
            <a:ext cx="3813690" cy="1236587"/>
            <a:chOff x="0" y="0"/>
            <a:chExt cx="5084920" cy="164878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47625"/>
              <a:ext cx="5084920" cy="892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60"/>
                </a:lnSpc>
              </a:pPr>
              <a:r>
                <a:rPr lang="en-US" sz="4200" spc="-42">
                  <a:solidFill>
                    <a:srgbClr val="014F8E"/>
                  </a:solidFill>
                  <a:latin typeface="League Spartan Bold"/>
                </a:rPr>
                <a:t>Step 1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63455"/>
              <a:ext cx="5084920" cy="6853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260"/>
                </a:lnSpc>
              </a:pPr>
              <a:r>
                <a:rPr lang="en-US" sz="3000" u="none">
                  <a:solidFill>
                    <a:srgbClr val="014F8E"/>
                  </a:solidFill>
                  <a:latin typeface="Roboto"/>
                </a:rPr>
                <a:t>2017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121213" y="4525206"/>
            <a:ext cx="3813690" cy="1236587"/>
            <a:chOff x="0" y="0"/>
            <a:chExt cx="5084920" cy="164878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47625"/>
              <a:ext cx="5084920" cy="892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60"/>
                </a:lnSpc>
              </a:pPr>
              <a:r>
                <a:rPr lang="en-US" sz="4200" spc="-42">
                  <a:solidFill>
                    <a:srgbClr val="014F8E"/>
                  </a:solidFill>
                  <a:latin typeface="League Spartan Bold"/>
                </a:rPr>
                <a:t>Step 2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63455"/>
              <a:ext cx="5084920" cy="6853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260"/>
                </a:lnSpc>
              </a:pPr>
              <a:r>
                <a:rPr lang="en-US" sz="3000" u="none">
                  <a:solidFill>
                    <a:srgbClr val="014F8E"/>
                  </a:solidFill>
                  <a:latin typeface="Roboto"/>
                </a:rPr>
                <a:t>2018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121213" y="7690553"/>
            <a:ext cx="3813690" cy="1236587"/>
            <a:chOff x="0" y="0"/>
            <a:chExt cx="5084920" cy="1648783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47625"/>
              <a:ext cx="5084920" cy="892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60"/>
                </a:lnSpc>
              </a:pPr>
              <a:r>
                <a:rPr lang="en-US" sz="4200" spc="-42">
                  <a:solidFill>
                    <a:srgbClr val="014F8E"/>
                  </a:solidFill>
                  <a:latin typeface="League Spartan Bold"/>
                </a:rPr>
                <a:t>Step 3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963455"/>
              <a:ext cx="5084920" cy="6853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260"/>
                </a:lnSpc>
              </a:pPr>
              <a:r>
                <a:rPr lang="en-US" sz="3000" u="none">
                  <a:solidFill>
                    <a:srgbClr val="014F8E"/>
                  </a:solidFill>
                  <a:latin typeface="Roboto"/>
                </a:rPr>
                <a:t>2019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28700" y="1028700"/>
            <a:ext cx="7671554" cy="5206970"/>
            <a:chOff x="0" y="0"/>
            <a:chExt cx="10228739" cy="6942627"/>
          </a:xfrm>
        </p:grpSpPr>
        <p:sp>
          <p:nvSpPr>
            <p:cNvPr id="21" name="TextBox 21"/>
            <p:cNvSpPr txBox="1"/>
            <p:nvPr/>
          </p:nvSpPr>
          <p:spPr>
            <a:xfrm>
              <a:off x="0" y="839162"/>
              <a:ext cx="10228739" cy="2750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19"/>
                </a:lnSpc>
              </a:pPr>
              <a:r>
                <a:rPr lang="en-US" sz="6399" spc="-63">
                  <a:solidFill>
                    <a:srgbClr val="014F8E"/>
                  </a:solidFill>
                  <a:latin typeface="League Spartan Bold"/>
                </a:rPr>
                <a:t>Birth of Product or Service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3919719"/>
              <a:ext cx="10228739" cy="30229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3"/>
                </a:lnSpc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A simple timeline on how your product or service came to be is a helpful way of visualizing your origin story. What frustrations or ideas led to this?</a:t>
              </a:r>
            </a:p>
          </p:txBody>
        </p:sp>
        <p:sp>
          <p:nvSpPr>
            <p:cNvPr id="23" name="AutoShape 23"/>
            <p:cNvSpPr/>
            <p:nvPr/>
          </p:nvSpPr>
          <p:spPr>
            <a:xfrm>
              <a:off x="0" y="0"/>
              <a:ext cx="1408226" cy="237201"/>
            </a:xfrm>
            <a:prstGeom prst="rect">
              <a:avLst/>
            </a:prstGeom>
            <a:solidFill>
              <a:srgbClr val="014F8E"/>
            </a:solidFill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F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192476"/>
            <a:ext cx="7025043" cy="1902047"/>
            <a:chOff x="0" y="0"/>
            <a:chExt cx="9366725" cy="2536063"/>
          </a:xfrm>
        </p:grpSpPr>
        <p:sp>
          <p:nvSpPr>
            <p:cNvPr id="3" name="TextBox 3"/>
            <p:cNvSpPr txBox="1"/>
            <p:nvPr/>
          </p:nvSpPr>
          <p:spPr>
            <a:xfrm>
              <a:off x="0" y="-85725"/>
              <a:ext cx="9366725" cy="20240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479"/>
                </a:lnSpc>
              </a:pPr>
              <a:r>
                <a:rPr lang="en-US" sz="9599" spc="-95">
                  <a:solidFill>
                    <a:srgbClr val="FFFFFF"/>
                  </a:solidFill>
                  <a:latin typeface="League Spartan Bold"/>
                </a:rPr>
                <a:t>Problem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2312943"/>
              <a:ext cx="1324627" cy="223120"/>
            </a:xfrm>
            <a:prstGeom prst="rect">
              <a:avLst/>
            </a:prstGeom>
            <a:solidFill>
              <a:srgbClr val="FCEA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5793564" cy="1704169"/>
            <a:chOff x="0" y="0"/>
            <a:chExt cx="7724752" cy="227222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-10800000">
              <a:off x="0" y="0"/>
              <a:ext cx="2267433" cy="2267433"/>
              <a:chOff x="0" y="0"/>
              <a:chExt cx="2653030" cy="265303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FCEA00"/>
              </a:solidFill>
            </p:spPr>
          </p:sp>
        </p:grpSp>
        <p:sp>
          <p:nvSpPr>
            <p:cNvPr id="8" name="AutoShape 8"/>
            <p:cNvSpPr/>
            <p:nvPr/>
          </p:nvSpPr>
          <p:spPr>
            <a:xfrm rot="-10800000">
              <a:off x="5457319" y="9586"/>
              <a:ext cx="2267433" cy="2257846"/>
            </a:xfrm>
            <a:prstGeom prst="rect">
              <a:avLst/>
            </a:prstGeom>
            <a:solidFill>
              <a:srgbClr val="FCEA00"/>
            </a:solidFill>
          </p:spPr>
        </p: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 rot="-10800000">
              <a:off x="2728660" y="4793"/>
              <a:ext cx="2267433" cy="2267433"/>
              <a:chOff x="0" y="0"/>
              <a:chExt cx="1708150" cy="170815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11" name="Group 11"/>
          <p:cNvGrpSpPr/>
          <p:nvPr/>
        </p:nvGrpSpPr>
        <p:grpSpPr>
          <a:xfrm>
            <a:off x="9144000" y="4192476"/>
            <a:ext cx="8115300" cy="4355470"/>
            <a:chOff x="0" y="0"/>
            <a:chExt cx="10820400" cy="580729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3314945"/>
              <a:ext cx="10820400" cy="9527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50"/>
                </a:lnSpc>
              </a:pPr>
              <a:r>
                <a:rPr lang="en-US" sz="4500" spc="-45">
                  <a:solidFill>
                    <a:srgbClr val="FFFFFF"/>
                  </a:solidFill>
                  <a:latin typeface="League Spartan Bold"/>
                </a:rPr>
                <a:t>Reason 2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320371"/>
              <a:ext cx="10820400" cy="14869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3"/>
                </a:lnSpc>
              </a:pPr>
              <a:r>
                <a:rPr lang="en-US" sz="3199" u="none">
                  <a:solidFill>
                    <a:srgbClr val="FFFFFF"/>
                  </a:solidFill>
                  <a:latin typeface="Roboto"/>
                </a:rPr>
                <a:t>What are the trends these days that make your product or service possible?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0820400" cy="9527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50"/>
                </a:lnSpc>
              </a:pPr>
              <a:r>
                <a:rPr lang="en-US" sz="4500" spc="-44">
                  <a:solidFill>
                    <a:srgbClr val="FFFFFF"/>
                  </a:solidFill>
                  <a:latin typeface="League Spartan Bold"/>
                </a:rPr>
                <a:t>Reason 1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957801"/>
              <a:ext cx="10820400" cy="14869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3"/>
                </a:lnSpc>
              </a:pPr>
              <a:r>
                <a:rPr lang="en-US" sz="3199" u="none">
                  <a:solidFill>
                    <a:srgbClr val="FFFFFF"/>
                  </a:solidFill>
                  <a:latin typeface="Roboto"/>
                </a:rPr>
                <a:t>Why is “now” the best time for your company to rise and go to the next level?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274175"/>
            <a:ext cx="6079060" cy="3863253"/>
            <a:chOff x="0" y="0"/>
            <a:chExt cx="8105413" cy="5151003"/>
          </a:xfrm>
        </p:grpSpPr>
        <p:sp>
          <p:nvSpPr>
            <p:cNvPr id="3" name="TextBox 3"/>
            <p:cNvSpPr txBox="1"/>
            <p:nvPr/>
          </p:nvSpPr>
          <p:spPr>
            <a:xfrm>
              <a:off x="0" y="-85725"/>
              <a:ext cx="8105413" cy="20240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480"/>
                </a:lnSpc>
              </a:pPr>
              <a:r>
                <a:rPr lang="en-US" sz="9600" spc="-96">
                  <a:solidFill>
                    <a:srgbClr val="014F8E"/>
                  </a:solidFill>
                  <a:latin typeface="League Spartan Bold"/>
                </a:rPr>
                <a:t>Traction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143674"/>
              <a:ext cx="8105413" cy="30073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43"/>
                </a:lnSpc>
              </a:pPr>
              <a:r>
                <a:rPr lang="en-US" sz="3199" u="none">
                  <a:solidFill>
                    <a:srgbClr val="014F8E"/>
                  </a:solidFill>
                  <a:latin typeface="Roboto"/>
                </a:rPr>
                <a:t>Where is your company currently at? Visualize with a graph to highlight important developments.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293665" y="1028700"/>
            <a:ext cx="5965635" cy="8229600"/>
            <a:chOff x="0" y="0"/>
            <a:chExt cx="7954181" cy="10972800"/>
          </a:xfrm>
        </p:grpSpPr>
        <p:sp>
          <p:nvSpPr>
            <p:cNvPr id="6" name="TextBox 6"/>
            <p:cNvSpPr txBox="1"/>
            <p:nvPr/>
          </p:nvSpPr>
          <p:spPr>
            <a:xfrm>
              <a:off x="521011" y="10476855"/>
              <a:ext cx="1672463" cy="495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8"/>
                </a:lnSpc>
              </a:pPr>
              <a:r>
                <a:rPr lang="en-US" sz="2213">
                  <a:solidFill>
                    <a:srgbClr val="014F8E"/>
                  </a:solidFill>
                  <a:latin typeface="Arimo"/>
                </a:rPr>
                <a:t>Item 1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441247" y="10476855"/>
              <a:ext cx="1672463" cy="495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8"/>
                </a:lnSpc>
              </a:pPr>
              <a:r>
                <a:rPr lang="en-US" sz="2213">
                  <a:solidFill>
                    <a:srgbClr val="014F8E"/>
                  </a:solidFill>
                  <a:latin typeface="Arimo"/>
                </a:rPr>
                <a:t>Item 2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4361482" y="10476855"/>
              <a:ext cx="1672463" cy="495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8"/>
                </a:lnSpc>
              </a:pPr>
              <a:r>
                <a:rPr lang="en-US" sz="2213">
                  <a:solidFill>
                    <a:srgbClr val="014F8E"/>
                  </a:solidFill>
                  <a:latin typeface="Arimo"/>
                </a:rPr>
                <a:t>Item 3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281718" y="10476855"/>
              <a:ext cx="1672463" cy="495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8"/>
                </a:lnSpc>
              </a:pPr>
              <a:r>
                <a:rPr lang="en-US" sz="2213">
                  <a:solidFill>
                    <a:srgbClr val="014F8E"/>
                  </a:solidFill>
                  <a:latin typeface="Arimo"/>
                </a:rPr>
                <a:t>Item 4</a:t>
              </a:r>
            </a:p>
          </p:txBody>
        </p: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521011" y="224160"/>
              <a:ext cx="7433169" cy="10300321"/>
              <a:chOff x="0" y="0"/>
              <a:chExt cx="10463634" cy="14499708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-6350"/>
                <a:ext cx="10463634" cy="14512409"/>
              </a:xfrm>
              <a:custGeom>
                <a:avLst/>
                <a:gdLst/>
                <a:ahLst/>
                <a:cxnLst/>
                <a:rect l="l" t="t" r="r" b="b"/>
                <a:pathLst>
                  <a:path w="10463634" h="14512409">
                    <a:moveTo>
                      <a:pt x="0" y="0"/>
                    </a:moveTo>
                    <a:lnTo>
                      <a:pt x="10463634" y="0"/>
                    </a:lnTo>
                    <a:lnTo>
                      <a:pt x="10463634" y="12700"/>
                    </a:lnTo>
                    <a:lnTo>
                      <a:pt x="0" y="12700"/>
                    </a:lnTo>
                    <a:close/>
                    <a:moveTo>
                      <a:pt x="0" y="4833236"/>
                    </a:moveTo>
                    <a:lnTo>
                      <a:pt x="10463634" y="4833236"/>
                    </a:lnTo>
                    <a:lnTo>
                      <a:pt x="10463634" y="4845936"/>
                    </a:lnTo>
                    <a:lnTo>
                      <a:pt x="0" y="4845936"/>
                    </a:lnTo>
                    <a:close/>
                    <a:moveTo>
                      <a:pt x="0" y="9666472"/>
                    </a:moveTo>
                    <a:lnTo>
                      <a:pt x="10463634" y="9666472"/>
                    </a:lnTo>
                    <a:lnTo>
                      <a:pt x="10463634" y="9679172"/>
                    </a:lnTo>
                    <a:lnTo>
                      <a:pt x="0" y="9679172"/>
                    </a:lnTo>
                    <a:close/>
                    <a:moveTo>
                      <a:pt x="0" y="14499709"/>
                    </a:moveTo>
                    <a:lnTo>
                      <a:pt x="10463634" y="14499709"/>
                    </a:lnTo>
                    <a:lnTo>
                      <a:pt x="10463634" y="14512409"/>
                    </a:lnTo>
                    <a:lnTo>
                      <a:pt x="0" y="14512409"/>
                    </a:lnTo>
                    <a:close/>
                  </a:path>
                </a:pathLst>
              </a:custGeom>
              <a:solidFill>
                <a:srgbClr val="222222">
                  <a:alpha val="24705"/>
                </a:srgbClr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0" y="-47625"/>
              <a:ext cx="521011" cy="495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98"/>
                </a:lnSpc>
              </a:pPr>
              <a:r>
                <a:rPr lang="en-US" sz="2213">
                  <a:solidFill>
                    <a:srgbClr val="014F8E"/>
                  </a:solidFill>
                  <a:latin typeface="Arimo"/>
                </a:rPr>
                <a:t>75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3385815"/>
              <a:ext cx="521011" cy="495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98"/>
                </a:lnSpc>
              </a:pPr>
              <a:r>
                <a:rPr lang="en-US" sz="2213">
                  <a:solidFill>
                    <a:srgbClr val="014F8E"/>
                  </a:solidFill>
                  <a:latin typeface="Arimo"/>
                </a:rPr>
                <a:t>50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819255"/>
              <a:ext cx="521011" cy="495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98"/>
                </a:lnSpc>
              </a:pPr>
              <a:r>
                <a:rPr lang="en-US" sz="2213">
                  <a:solidFill>
                    <a:srgbClr val="014F8E"/>
                  </a:solidFill>
                  <a:latin typeface="Arimo"/>
                </a:rPr>
                <a:t>25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08348" y="10252696"/>
              <a:ext cx="312663" cy="495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98"/>
                </a:lnSpc>
              </a:pPr>
              <a:r>
                <a:rPr lang="en-US" sz="2213">
                  <a:solidFill>
                    <a:srgbClr val="014F8E"/>
                  </a:solidFill>
                  <a:latin typeface="Arimo"/>
                </a:rPr>
                <a:t>0 </a:t>
              </a:r>
            </a:p>
          </p:txBody>
        </p: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521011" y="224160"/>
              <a:ext cx="7433169" cy="10300321"/>
              <a:chOff x="0" y="0"/>
              <a:chExt cx="10463634" cy="1449970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8693475"/>
                <a:ext cx="2354318" cy="5806234"/>
              </a:xfrm>
              <a:custGeom>
                <a:avLst/>
                <a:gdLst/>
                <a:ahLst/>
                <a:cxnLst/>
                <a:rect l="l" t="t" r="r" b="b"/>
                <a:pathLst>
                  <a:path w="2354318" h="5806234">
                    <a:moveTo>
                      <a:pt x="0" y="5806234"/>
                    </a:moveTo>
                    <a:lnTo>
                      <a:pt x="0" y="188346"/>
                    </a:lnTo>
                    <a:lnTo>
                      <a:pt x="0" y="188346"/>
                    </a:lnTo>
                    <a:cubicBezTo>
                      <a:pt x="0" y="138393"/>
                      <a:pt x="19843" y="90487"/>
                      <a:pt x="55165" y="55165"/>
                    </a:cubicBezTo>
                    <a:cubicBezTo>
                      <a:pt x="90487" y="19844"/>
                      <a:pt x="138393" y="0"/>
                      <a:pt x="188345" y="0"/>
                    </a:cubicBezTo>
                    <a:lnTo>
                      <a:pt x="2165972" y="0"/>
                    </a:lnTo>
                    <a:cubicBezTo>
                      <a:pt x="2215925" y="0"/>
                      <a:pt x="2263831" y="19844"/>
                      <a:pt x="2299153" y="55165"/>
                    </a:cubicBezTo>
                    <a:cubicBezTo>
                      <a:pt x="2334474" y="90487"/>
                      <a:pt x="2354318" y="138393"/>
                      <a:pt x="2354318" y="188346"/>
                    </a:cubicBezTo>
                    <a:lnTo>
                      <a:pt x="2354318" y="580623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2703106" y="4826886"/>
                <a:ext cx="2354318" cy="9672823"/>
              </a:xfrm>
              <a:custGeom>
                <a:avLst/>
                <a:gdLst/>
                <a:ahLst/>
                <a:cxnLst/>
                <a:rect l="l" t="t" r="r" b="b"/>
                <a:pathLst>
                  <a:path w="2354318" h="9672823">
                    <a:moveTo>
                      <a:pt x="0" y="9672823"/>
                    </a:moveTo>
                    <a:lnTo>
                      <a:pt x="0" y="188345"/>
                    </a:lnTo>
                    <a:cubicBezTo>
                      <a:pt x="0" y="84325"/>
                      <a:pt x="84325" y="0"/>
                      <a:pt x="188345" y="0"/>
                    </a:cubicBezTo>
                    <a:lnTo>
                      <a:pt x="2165972" y="0"/>
                    </a:lnTo>
                    <a:cubicBezTo>
                      <a:pt x="2215924" y="0"/>
                      <a:pt x="2263830" y="19843"/>
                      <a:pt x="2299152" y="55165"/>
                    </a:cubicBezTo>
                    <a:cubicBezTo>
                      <a:pt x="2334474" y="90487"/>
                      <a:pt x="2354317" y="138393"/>
                      <a:pt x="2354317" y="188345"/>
                    </a:cubicBezTo>
                    <a:lnTo>
                      <a:pt x="2354317" y="967282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5406211" y="6760180"/>
                <a:ext cx="2354318" cy="7739528"/>
              </a:xfrm>
              <a:custGeom>
                <a:avLst/>
                <a:gdLst/>
                <a:ahLst/>
                <a:cxnLst/>
                <a:rect l="l" t="t" r="r" b="b"/>
                <a:pathLst>
                  <a:path w="2354318" h="7739528">
                    <a:moveTo>
                      <a:pt x="0" y="7739529"/>
                    </a:moveTo>
                    <a:lnTo>
                      <a:pt x="0" y="188346"/>
                    </a:lnTo>
                    <a:cubicBezTo>
                      <a:pt x="0" y="138393"/>
                      <a:pt x="19843" y="90487"/>
                      <a:pt x="55165" y="55165"/>
                    </a:cubicBezTo>
                    <a:cubicBezTo>
                      <a:pt x="90487" y="19844"/>
                      <a:pt x="138393" y="0"/>
                      <a:pt x="188346" y="0"/>
                    </a:cubicBezTo>
                    <a:lnTo>
                      <a:pt x="2165973" y="0"/>
                    </a:lnTo>
                    <a:cubicBezTo>
                      <a:pt x="2215925" y="0"/>
                      <a:pt x="2263831" y="19844"/>
                      <a:pt x="2299153" y="55166"/>
                    </a:cubicBezTo>
                    <a:cubicBezTo>
                      <a:pt x="2334475" y="90487"/>
                      <a:pt x="2354318" y="138394"/>
                      <a:pt x="2354318" y="188346"/>
                    </a:cubicBezTo>
                    <a:lnTo>
                      <a:pt x="2354318" y="773952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8109317" y="960297"/>
                <a:ext cx="2354318" cy="13539412"/>
              </a:xfrm>
              <a:custGeom>
                <a:avLst/>
                <a:gdLst/>
                <a:ahLst/>
                <a:cxnLst/>
                <a:rect l="l" t="t" r="r" b="b"/>
                <a:pathLst>
                  <a:path w="2354318" h="13539412">
                    <a:moveTo>
                      <a:pt x="0" y="13539412"/>
                    </a:moveTo>
                    <a:lnTo>
                      <a:pt x="0" y="188346"/>
                    </a:lnTo>
                    <a:cubicBezTo>
                      <a:pt x="0" y="84325"/>
                      <a:pt x="84325" y="0"/>
                      <a:pt x="188345" y="0"/>
                    </a:cubicBezTo>
                    <a:lnTo>
                      <a:pt x="2165972" y="0"/>
                    </a:lnTo>
                    <a:cubicBezTo>
                      <a:pt x="2269992" y="0"/>
                      <a:pt x="2354317" y="84325"/>
                      <a:pt x="2354317" y="188346"/>
                    </a:cubicBezTo>
                    <a:lnTo>
                      <a:pt x="2354317" y="1353941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12564297"/>
                <a:ext cx="2354318" cy="1935411"/>
              </a:xfrm>
              <a:custGeom>
                <a:avLst/>
                <a:gdLst/>
                <a:ahLst/>
                <a:cxnLst/>
                <a:rect l="l" t="t" r="r" b="b"/>
                <a:pathLst>
                  <a:path w="2354318" h="1935411">
                    <a:moveTo>
                      <a:pt x="0" y="0"/>
                    </a:moveTo>
                    <a:lnTo>
                      <a:pt x="2354318" y="0"/>
                    </a:lnTo>
                    <a:lnTo>
                      <a:pt x="2354318" y="1935412"/>
                    </a:lnTo>
                    <a:lnTo>
                      <a:pt x="0" y="1935412"/>
                    </a:lnTo>
                    <a:close/>
                  </a:path>
                </a:pathLst>
              </a:custGeom>
              <a:solidFill>
                <a:srgbClr val="014F8E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2703106" y="10630580"/>
                <a:ext cx="2354318" cy="3869129"/>
              </a:xfrm>
              <a:custGeom>
                <a:avLst/>
                <a:gdLst/>
                <a:ahLst/>
                <a:cxnLst/>
                <a:rect l="l" t="t" r="r" b="b"/>
                <a:pathLst>
                  <a:path w="2354318" h="3869129">
                    <a:moveTo>
                      <a:pt x="0" y="0"/>
                    </a:moveTo>
                    <a:lnTo>
                      <a:pt x="2354317" y="0"/>
                    </a:lnTo>
                    <a:lnTo>
                      <a:pt x="2354317" y="3869129"/>
                    </a:lnTo>
                    <a:lnTo>
                      <a:pt x="0" y="3869129"/>
                    </a:lnTo>
                    <a:close/>
                  </a:path>
                </a:pathLst>
              </a:custGeom>
              <a:solidFill>
                <a:srgbClr val="014F8E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5406211" y="8695062"/>
                <a:ext cx="2354318" cy="5804646"/>
              </a:xfrm>
              <a:custGeom>
                <a:avLst/>
                <a:gdLst/>
                <a:ahLst/>
                <a:cxnLst/>
                <a:rect l="l" t="t" r="r" b="b"/>
                <a:pathLst>
                  <a:path w="2354318" h="5804646">
                    <a:moveTo>
                      <a:pt x="0" y="0"/>
                    </a:moveTo>
                    <a:lnTo>
                      <a:pt x="2354318" y="0"/>
                    </a:lnTo>
                    <a:lnTo>
                      <a:pt x="2354318" y="5804647"/>
                    </a:lnTo>
                    <a:lnTo>
                      <a:pt x="0" y="5804647"/>
                    </a:lnTo>
                    <a:close/>
                  </a:path>
                </a:pathLst>
              </a:custGeom>
              <a:solidFill>
                <a:srgbClr val="014F8E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8109317" y="6762902"/>
                <a:ext cx="2354318" cy="7736807"/>
              </a:xfrm>
              <a:custGeom>
                <a:avLst/>
                <a:gdLst/>
                <a:ahLst/>
                <a:cxnLst/>
                <a:rect l="l" t="t" r="r" b="b"/>
                <a:pathLst>
                  <a:path w="2354318" h="7736807">
                    <a:moveTo>
                      <a:pt x="0" y="0"/>
                    </a:moveTo>
                    <a:lnTo>
                      <a:pt x="2354317" y="0"/>
                    </a:lnTo>
                    <a:lnTo>
                      <a:pt x="2354317" y="7736807"/>
                    </a:lnTo>
                    <a:lnTo>
                      <a:pt x="0" y="7736807"/>
                    </a:lnTo>
                    <a:close/>
                  </a:path>
                </a:pathLst>
              </a:custGeom>
              <a:solidFill>
                <a:srgbClr val="014F8E"/>
              </a:solidFill>
            </p:spPr>
          </p:sp>
        </p:grpSp>
      </p:grpSp>
      <p:grpSp>
        <p:nvGrpSpPr>
          <p:cNvPr id="25" name="Group 25"/>
          <p:cNvGrpSpPr/>
          <p:nvPr/>
        </p:nvGrpSpPr>
        <p:grpSpPr>
          <a:xfrm>
            <a:off x="8340358" y="3386895"/>
            <a:ext cx="1607283" cy="3513210"/>
            <a:chOff x="0" y="0"/>
            <a:chExt cx="2143044" cy="4684280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2541236"/>
              <a:ext cx="2143044" cy="2143044"/>
              <a:chOff x="13411200" y="2743200"/>
              <a:chExt cx="21945600" cy="219456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13393617" y="2201258"/>
                <a:ext cx="21980767" cy="23029484"/>
              </a:xfrm>
              <a:custGeom>
                <a:avLst/>
                <a:gdLst/>
                <a:ahLst/>
                <a:cxnLst/>
                <a:rect l="l" t="t" r="r" b="b"/>
                <a:pathLst>
                  <a:path w="21980767" h="23029484">
                    <a:moveTo>
                      <a:pt x="17583" y="11514742"/>
                    </a:moveTo>
                    <a:cubicBezTo>
                      <a:pt x="0" y="15446635"/>
                      <a:pt x="2087548" y="19087402"/>
                      <a:pt x="5489768" y="21058443"/>
                    </a:cubicBezTo>
                    <a:cubicBezTo>
                      <a:pt x="8891989" y="23029484"/>
                      <a:pt x="13088779" y="23029484"/>
                      <a:pt x="16490999" y="21058443"/>
                    </a:cubicBezTo>
                    <a:cubicBezTo>
                      <a:pt x="19893216" y="19087402"/>
                      <a:pt x="21980766" y="15446635"/>
                      <a:pt x="21963183" y="11514742"/>
                    </a:cubicBezTo>
                    <a:cubicBezTo>
                      <a:pt x="21980766" y="7582848"/>
                      <a:pt x="19893216" y="3942081"/>
                      <a:pt x="16490999" y="1971041"/>
                    </a:cubicBezTo>
                    <a:cubicBezTo>
                      <a:pt x="13088779" y="0"/>
                      <a:pt x="8891989" y="0"/>
                      <a:pt x="5489768" y="1971041"/>
                    </a:cubicBezTo>
                    <a:cubicBezTo>
                      <a:pt x="2087548" y="3942081"/>
                      <a:pt x="0" y="7582848"/>
                      <a:pt x="17583" y="11514742"/>
                    </a:cubicBezTo>
                    <a:close/>
                  </a:path>
                </a:pathLst>
              </a:custGeom>
              <a:solidFill>
                <a:srgbClr val="014F8E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2143044" cy="21430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636</Words>
  <Application>Microsoft Office PowerPoint</Application>
  <PresentationFormat>Custom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Arimo</vt:lpstr>
      <vt:lpstr>League Spartan</vt:lpstr>
      <vt:lpstr>Roboto</vt:lpstr>
      <vt:lpstr>Arial</vt:lpstr>
      <vt:lpstr>League Spartan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Geometric Pitch Deck Presentation</dc:title>
  <cp:lastModifiedBy>Tanushi Karanwal</cp:lastModifiedBy>
  <cp:revision>2</cp:revision>
  <dcterms:created xsi:type="dcterms:W3CDTF">2006-08-16T00:00:00Z</dcterms:created>
  <dcterms:modified xsi:type="dcterms:W3CDTF">2020-02-14T11:16:42Z</dcterms:modified>
  <dc:identifier>DADzyk0CL2E</dc:identifier>
</cp:coreProperties>
</file>