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70" r:id="rId10"/>
    <p:sldId id="264" r:id="rId11"/>
    <p:sldId id="265" r:id="rId12"/>
    <p:sldId id="271" r:id="rId13"/>
    <p:sldId id="273" r:id="rId14"/>
    <p:sldId id="266" r:id="rId15"/>
    <p:sldId id="272" r:id="rId16"/>
    <p:sldId id="267" r:id="rId17"/>
    <p:sldId id="268"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yanksurya11@gmail.com" initials="m" lastIdx="1" clrIdx="0">
    <p:extLst>
      <p:ext uri="{19B8F6BF-5375-455C-9EA6-DF929625EA0E}">
        <p15:presenceInfo xmlns:p15="http://schemas.microsoft.com/office/powerpoint/2012/main" userId="01f193e41eebc77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6-12T19:41:50.172"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8/21/2024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8/21/2024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8/21/2024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8/21/2024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8/21/2024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8/21/2024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8/21/2024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8/21/2024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8/21/2024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8/21/2024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jp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g"/><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jpg"/><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65000"/>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7820" y="3286745"/>
            <a:ext cx="11296357" cy="1799644"/>
          </a:xfrm>
        </p:spPr>
        <p:txBody>
          <a:bodyPr>
            <a:normAutofit/>
          </a:bodyPr>
          <a:lstStyle/>
          <a:p>
            <a:r>
              <a:rPr lang="en-IN" sz="4000" dirty="0">
                <a:latin typeface="Cooper Black" panose="0208090404030B020404" pitchFamily="18" charset="0"/>
              </a:rPr>
              <a:t>SALARY PREDICTION OF DATA PROFESSIONS </a:t>
            </a:r>
          </a:p>
        </p:txBody>
      </p:sp>
      <p:sp>
        <p:nvSpPr>
          <p:cNvPr id="6" name="Rectangle 5"/>
          <p:cNvSpPr/>
          <p:nvPr/>
        </p:nvSpPr>
        <p:spPr>
          <a:xfrm>
            <a:off x="2923531" y="1199047"/>
            <a:ext cx="5894363" cy="1080327"/>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solidFill>
                  <a:schemeClr val="bg1"/>
                </a:solidFill>
                <a:latin typeface="Cooper Black" panose="0208090404030B020404" pitchFamily="18" charset="0"/>
              </a:rPr>
              <a:t>DATA SCIENCE</a:t>
            </a:r>
          </a:p>
        </p:txBody>
      </p:sp>
    </p:spTree>
    <p:extLst>
      <p:ext uri="{BB962C8B-B14F-4D97-AF65-F5344CB8AC3E}">
        <p14:creationId xmlns:p14="http://schemas.microsoft.com/office/powerpoint/2010/main" val="2771670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95194" y="571119"/>
            <a:ext cx="6801612" cy="762381"/>
          </a:xfrm>
        </p:spPr>
        <p:txBody>
          <a:bodyPr>
            <a:normAutofit fontScale="77500" lnSpcReduction="20000"/>
          </a:bodyPr>
          <a:lstStyle/>
          <a:p>
            <a:r>
              <a:rPr lang="en-IN" sz="4400" dirty="0">
                <a:solidFill>
                  <a:schemeClr val="bg1"/>
                </a:solidFill>
                <a:effectLst>
                  <a:outerShdw blurRad="38100" dist="38100" dir="2700000" algn="tl">
                    <a:srgbClr val="000000">
                      <a:alpha val="43137"/>
                    </a:srgbClr>
                  </a:outerShdw>
                </a:effectLst>
                <a:latin typeface="Algerian" panose="04020705040A02060702" pitchFamily="82" charset="0"/>
              </a:rPr>
              <a:t>DECISION TREE MODEL(codes) </a:t>
            </a:r>
            <a:endParaRPr lang="en-IN" sz="4400" dirty="0">
              <a:solidFill>
                <a:schemeClr val="bg1"/>
              </a:solidFill>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086" y="1746843"/>
            <a:ext cx="4498445" cy="545575"/>
          </a:xfrm>
          <a:prstGeom prst="rect">
            <a:avLst/>
          </a:prstGeom>
          <a:ln w="28575">
            <a:solidFill>
              <a:schemeClr val="bg1"/>
            </a:solid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5680" y="2943224"/>
            <a:ext cx="6628236" cy="3615837"/>
          </a:xfrm>
          <a:prstGeom prst="rect">
            <a:avLst/>
          </a:prstGeom>
          <a:ln w="28575">
            <a:solidFill>
              <a:schemeClr val="bg1"/>
            </a:solidFill>
          </a:ln>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086" y="3356299"/>
            <a:ext cx="3801005" cy="1275556"/>
          </a:xfrm>
          <a:prstGeom prst="rect">
            <a:avLst/>
          </a:prstGeom>
          <a:ln w="28575">
            <a:solidFill>
              <a:schemeClr val="bg1"/>
            </a:solidFill>
          </a:ln>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7085" y="5038419"/>
            <a:ext cx="3801005" cy="1314633"/>
          </a:xfrm>
          <a:prstGeom prst="rect">
            <a:avLst/>
          </a:prstGeom>
          <a:ln w="28575">
            <a:solidFill>
              <a:schemeClr val="bg1">
                <a:lumMod val="95000"/>
                <a:lumOff val="5000"/>
              </a:schemeClr>
            </a:solidFill>
          </a:ln>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38950" y="1162050"/>
            <a:ext cx="3264618" cy="1647825"/>
          </a:xfrm>
          <a:prstGeom prst="rect">
            <a:avLst/>
          </a:prstGeom>
          <a:ln w="28575">
            <a:solidFill>
              <a:schemeClr val="bg1"/>
            </a:solidFill>
          </a:ln>
        </p:spPr>
      </p:pic>
      <p:sp>
        <p:nvSpPr>
          <p:cNvPr id="11" name="TextBox 10"/>
          <p:cNvSpPr txBox="1"/>
          <p:nvPr/>
        </p:nvSpPr>
        <p:spPr>
          <a:xfrm>
            <a:off x="387085" y="2943224"/>
            <a:ext cx="2156090" cy="400110"/>
          </a:xfrm>
          <a:prstGeom prst="rect">
            <a:avLst/>
          </a:prstGeom>
          <a:noFill/>
        </p:spPr>
        <p:txBody>
          <a:bodyPr wrap="square" rtlCol="0">
            <a:spAutoFit/>
          </a:bodyPr>
          <a:lstStyle/>
          <a:p>
            <a:r>
              <a:rPr lang="en-IN" sz="2000" u="sng" dirty="0">
                <a:solidFill>
                  <a:schemeClr val="bg1"/>
                </a:solidFill>
              </a:rPr>
              <a:t>OUTPUT</a:t>
            </a:r>
            <a:r>
              <a:rPr lang="en-IN" sz="2000" dirty="0">
                <a:solidFill>
                  <a:schemeClr val="bg1"/>
                </a:solidFill>
              </a:rPr>
              <a:t>:-</a:t>
            </a:r>
          </a:p>
        </p:txBody>
      </p:sp>
      <p:sp>
        <p:nvSpPr>
          <p:cNvPr id="12" name="TextBox 11"/>
          <p:cNvSpPr txBox="1"/>
          <p:nvPr/>
        </p:nvSpPr>
        <p:spPr>
          <a:xfrm>
            <a:off x="301360" y="4644820"/>
            <a:ext cx="2156090" cy="400110"/>
          </a:xfrm>
          <a:prstGeom prst="rect">
            <a:avLst/>
          </a:prstGeom>
          <a:noFill/>
        </p:spPr>
        <p:txBody>
          <a:bodyPr wrap="square" rtlCol="0">
            <a:spAutoFit/>
          </a:bodyPr>
          <a:lstStyle/>
          <a:p>
            <a:r>
              <a:rPr lang="en-IN" sz="2000" u="sng" dirty="0">
                <a:solidFill>
                  <a:schemeClr val="bg1"/>
                </a:solidFill>
              </a:rPr>
              <a:t>OUTPUT</a:t>
            </a:r>
            <a:r>
              <a:rPr lang="en-IN" sz="2000" dirty="0">
                <a:solidFill>
                  <a:schemeClr val="bg1"/>
                </a:solidFill>
              </a:rPr>
              <a:t>:-</a:t>
            </a:r>
          </a:p>
        </p:txBody>
      </p:sp>
    </p:spTree>
    <p:extLst>
      <p:ext uri="{BB962C8B-B14F-4D97-AF65-F5344CB8AC3E}">
        <p14:creationId xmlns:p14="http://schemas.microsoft.com/office/powerpoint/2010/main" val="1582924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4000"/>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417984" y="419100"/>
            <a:ext cx="9939130" cy="769441"/>
          </a:xfrm>
          <a:prstGeom prst="rect">
            <a:avLst/>
          </a:prstGeom>
          <a:noFill/>
        </p:spPr>
        <p:txBody>
          <a:bodyPr wrap="square" rtlCol="0">
            <a:spAutoFit/>
          </a:bodyPr>
          <a:lstStyle/>
          <a:p>
            <a:pPr algn="ctr"/>
            <a:r>
              <a:rPr lang="en-IN" sz="4400" dirty="0">
                <a:solidFill>
                  <a:schemeClr val="bg1"/>
                </a:solidFill>
                <a:effectLst>
                  <a:outerShdw blurRad="38100" dist="38100" dir="2700000" algn="tl">
                    <a:srgbClr val="000000">
                      <a:alpha val="43137"/>
                    </a:srgbClr>
                  </a:outerShdw>
                </a:effectLst>
                <a:latin typeface="Algerian" panose="04020705040A02060702" pitchFamily="82" charset="0"/>
              </a:rPr>
              <a:t>RANDOM FOREST MODEL</a:t>
            </a:r>
          </a:p>
        </p:txBody>
      </p:sp>
      <p:sp>
        <p:nvSpPr>
          <p:cNvPr id="5" name="Rectangle 4"/>
          <p:cNvSpPr/>
          <p:nvPr/>
        </p:nvSpPr>
        <p:spPr>
          <a:xfrm>
            <a:off x="642936" y="1598414"/>
            <a:ext cx="10906125" cy="4154984"/>
          </a:xfrm>
          <a:prstGeom prst="rect">
            <a:avLst/>
          </a:prstGeom>
        </p:spPr>
        <p:txBody>
          <a:bodyPr wrap="square">
            <a:spAutoFit/>
          </a:bodyPr>
          <a:lstStyle/>
          <a:p>
            <a:pPr algn="ctr"/>
            <a:r>
              <a:rPr lang="en-IN" sz="2400" u="sng" dirty="0">
                <a:solidFill>
                  <a:schemeClr val="bg1"/>
                </a:solidFill>
                <a:latin typeface="Bodoni MT Black" panose="02070A03080606020203" pitchFamily="18" charset="0"/>
              </a:rPr>
              <a:t>STEPS TO PERFORM RANDOM FOREST MODEL</a:t>
            </a:r>
          </a:p>
          <a:p>
            <a:pPr algn="just"/>
            <a:r>
              <a:rPr lang="en-US" sz="2400" dirty="0">
                <a:solidFill>
                  <a:schemeClr val="bg1"/>
                </a:solidFill>
              </a:rPr>
              <a:t>1) Preprocess the data, handling missing values, encoding categorical variables, and splitting it into features (x) and target variable (y).</a:t>
            </a:r>
          </a:p>
          <a:p>
            <a:pPr algn="just"/>
            <a:r>
              <a:rPr lang="en-US" sz="2400" dirty="0">
                <a:solidFill>
                  <a:schemeClr val="bg1"/>
                </a:solidFill>
              </a:rPr>
              <a:t>2) Split the dataset into training and testing sets to evaluate the model's performance.</a:t>
            </a:r>
          </a:p>
          <a:p>
            <a:pPr algn="just"/>
            <a:r>
              <a:rPr lang="en-US" sz="2400" dirty="0">
                <a:solidFill>
                  <a:schemeClr val="bg1"/>
                </a:solidFill>
              </a:rPr>
              <a:t>3) Create an instance of the Random Forest regression model.</a:t>
            </a:r>
          </a:p>
          <a:p>
            <a:pPr marL="342900" indent="-342900" algn="just">
              <a:buAutoNum type="arabicParenR" startAt="4"/>
            </a:pPr>
            <a:r>
              <a:rPr lang="en-US" sz="2400" dirty="0">
                <a:solidFill>
                  <a:schemeClr val="bg1"/>
                </a:solidFill>
              </a:rPr>
              <a:t>Using </a:t>
            </a:r>
            <a:r>
              <a:rPr lang="en-US" sz="2400" dirty="0" err="1">
                <a:solidFill>
                  <a:schemeClr val="bg1"/>
                </a:solidFill>
              </a:rPr>
              <a:t>GridSearchCV</a:t>
            </a:r>
            <a:r>
              <a:rPr lang="en-US" sz="2400" dirty="0">
                <a:solidFill>
                  <a:schemeClr val="bg1"/>
                </a:solidFill>
              </a:rPr>
              <a:t> ,  we will get the best parameters for the model.</a:t>
            </a:r>
          </a:p>
          <a:p>
            <a:pPr marL="342900" indent="-342900" algn="just">
              <a:buAutoNum type="arabicParenR" startAt="4"/>
            </a:pPr>
            <a:r>
              <a:rPr lang="en-US" sz="2400" dirty="0">
                <a:solidFill>
                  <a:schemeClr val="bg1"/>
                </a:solidFill>
              </a:rPr>
              <a:t>We can also do feature importance in random forest model ,using this we will get the best result for the model.</a:t>
            </a:r>
          </a:p>
          <a:p>
            <a:pPr marL="342900" indent="-342900" algn="just">
              <a:buAutoNum type="arabicParenR" startAt="4"/>
            </a:pPr>
            <a:r>
              <a:rPr lang="en-US" sz="2400" dirty="0">
                <a:solidFill>
                  <a:schemeClr val="bg1"/>
                </a:solidFill>
              </a:rPr>
              <a:t>Train the model using the training data and the best parameters.</a:t>
            </a:r>
          </a:p>
          <a:p>
            <a:pPr algn="just"/>
            <a:r>
              <a:rPr lang="en-US" sz="2400" dirty="0">
                <a:solidFill>
                  <a:schemeClr val="bg1"/>
                </a:solidFill>
              </a:rPr>
              <a:t>5) Use the trained model to make predictions on the test set.</a:t>
            </a:r>
          </a:p>
          <a:p>
            <a:pPr algn="just"/>
            <a:r>
              <a:rPr lang="en-US" sz="2400" dirty="0">
                <a:solidFill>
                  <a:schemeClr val="bg1"/>
                </a:solidFill>
              </a:rPr>
              <a:t>6) Assess the model's performance using evaluation metrics such as Root Squared (r2).</a:t>
            </a:r>
            <a:endParaRPr lang="en-IN" sz="2400" dirty="0">
              <a:solidFill>
                <a:schemeClr val="bg1"/>
              </a:solidFill>
            </a:endParaRPr>
          </a:p>
        </p:txBody>
      </p:sp>
    </p:spTree>
    <p:extLst>
      <p:ext uri="{BB962C8B-B14F-4D97-AF65-F5344CB8AC3E}">
        <p14:creationId xmlns:p14="http://schemas.microsoft.com/office/powerpoint/2010/main" val="302702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4000"/>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99" y="1257300"/>
            <a:ext cx="3629532" cy="466790"/>
          </a:xfrm>
          <a:prstGeom prst="rect">
            <a:avLst/>
          </a:prstGeom>
          <a:ln w="28575">
            <a:solidFill>
              <a:schemeClr val="bg1"/>
            </a:solid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6024" y="2000250"/>
            <a:ext cx="5599968" cy="4463986"/>
          </a:xfrm>
          <a:prstGeom prst="rect">
            <a:avLst/>
          </a:prstGeom>
          <a:ln w="28575">
            <a:solidFill>
              <a:schemeClr val="bg1"/>
            </a:solid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199" y="2000250"/>
            <a:ext cx="5895975" cy="4463986"/>
          </a:xfrm>
          <a:prstGeom prst="rect">
            <a:avLst/>
          </a:prstGeom>
          <a:ln w="28575">
            <a:solidFill>
              <a:schemeClr val="bg1"/>
            </a:solidFill>
          </a:ln>
        </p:spPr>
      </p:pic>
      <p:sp>
        <p:nvSpPr>
          <p:cNvPr id="9" name="Rectangle 8"/>
          <p:cNvSpPr/>
          <p:nvPr/>
        </p:nvSpPr>
        <p:spPr>
          <a:xfrm>
            <a:off x="2545317" y="149724"/>
            <a:ext cx="7241085" cy="646331"/>
          </a:xfrm>
          <a:prstGeom prst="rect">
            <a:avLst/>
          </a:prstGeom>
        </p:spPr>
        <p:txBody>
          <a:bodyPr wrap="none">
            <a:spAutoFit/>
          </a:bodyPr>
          <a:lstStyle/>
          <a:p>
            <a:r>
              <a:rPr lang="en-IN" sz="3600" dirty="0">
                <a:solidFill>
                  <a:schemeClr val="bg1"/>
                </a:solidFill>
                <a:effectLst>
                  <a:outerShdw blurRad="38100" dist="38100" dir="2700000" algn="tl">
                    <a:srgbClr val="000000">
                      <a:alpha val="43137"/>
                    </a:srgbClr>
                  </a:outerShdw>
                </a:effectLst>
                <a:latin typeface="Algerian" panose="04020705040A02060702" pitchFamily="82" charset="0"/>
              </a:rPr>
              <a:t>RANDOM FOREST MODEL(codes) </a:t>
            </a:r>
            <a:endParaRPr lang="en-IN" sz="3600" dirty="0">
              <a:solidFill>
                <a:schemeClr val="bg1"/>
              </a:solidFill>
              <a:effectLst>
                <a:outerShdw blurRad="38100" dist="38100" dir="2700000" algn="tl">
                  <a:srgbClr val="000000">
                    <a:alpha val="43137"/>
                  </a:srgbClr>
                </a:outerShdw>
              </a:effectLst>
            </a:endParaRPr>
          </a:p>
        </p:txBody>
      </p:sp>
      <p:sp>
        <p:nvSpPr>
          <p:cNvPr id="10" name="TextBox 9"/>
          <p:cNvSpPr txBox="1"/>
          <p:nvPr/>
        </p:nvSpPr>
        <p:spPr>
          <a:xfrm>
            <a:off x="6296024" y="1539424"/>
            <a:ext cx="3375514" cy="400110"/>
          </a:xfrm>
          <a:prstGeom prst="rect">
            <a:avLst/>
          </a:prstGeom>
          <a:noFill/>
        </p:spPr>
        <p:txBody>
          <a:bodyPr wrap="square" rtlCol="0">
            <a:spAutoFit/>
          </a:bodyPr>
          <a:lstStyle/>
          <a:p>
            <a:r>
              <a:rPr lang="en-IN" sz="2000" u="sng" dirty="0">
                <a:solidFill>
                  <a:schemeClr val="bg1"/>
                </a:solidFill>
              </a:rPr>
              <a:t>FEATURE IMPORTANCE</a:t>
            </a:r>
            <a:r>
              <a:rPr lang="en-IN" sz="2000" dirty="0">
                <a:solidFill>
                  <a:schemeClr val="bg1"/>
                </a:solidFill>
              </a:rPr>
              <a:t>:-</a:t>
            </a:r>
          </a:p>
        </p:txBody>
      </p:sp>
    </p:spTree>
    <p:extLst>
      <p:ext uri="{BB962C8B-B14F-4D97-AF65-F5344CB8AC3E}">
        <p14:creationId xmlns:p14="http://schemas.microsoft.com/office/powerpoint/2010/main" val="56943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4000"/>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51792" y="351692"/>
            <a:ext cx="9706707" cy="668215"/>
          </a:xfrm>
        </p:spPr>
        <p:txBody>
          <a:bodyPr>
            <a:noAutofit/>
          </a:bodyPr>
          <a:lstStyle/>
          <a:p>
            <a:r>
              <a:rPr lang="en-IN" sz="3200" dirty="0">
                <a:solidFill>
                  <a:schemeClr val="bg1"/>
                </a:solidFill>
                <a:latin typeface="Arial Black" panose="020B0A04020102020204" pitchFamily="34" charset="0"/>
              </a:rPr>
              <a:t>MODEL AFTER FEATURE IMPORTANCE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8508" y="1580793"/>
            <a:ext cx="10362466" cy="4813663"/>
          </a:xfrm>
          <a:prstGeom prst="rect">
            <a:avLst/>
          </a:prstGeom>
          <a:ln w="28575">
            <a:solidFill>
              <a:schemeClr val="bg1"/>
            </a:solidFill>
          </a:ln>
        </p:spPr>
      </p:pic>
      <p:sp>
        <p:nvSpPr>
          <p:cNvPr id="5" name="TextBox 4"/>
          <p:cNvSpPr txBox="1"/>
          <p:nvPr/>
        </p:nvSpPr>
        <p:spPr>
          <a:xfrm>
            <a:off x="87923" y="5961185"/>
            <a:ext cx="1239716" cy="369332"/>
          </a:xfrm>
          <a:prstGeom prst="rect">
            <a:avLst/>
          </a:prstGeom>
          <a:noFill/>
        </p:spPr>
        <p:txBody>
          <a:bodyPr wrap="square" rtlCol="0">
            <a:spAutoFit/>
          </a:bodyPr>
          <a:lstStyle/>
          <a:p>
            <a:r>
              <a:rPr lang="en-IN" dirty="0">
                <a:solidFill>
                  <a:schemeClr val="bg1"/>
                </a:solidFill>
              </a:rPr>
              <a:t>OUTPUT:-</a:t>
            </a:r>
          </a:p>
        </p:txBody>
      </p:sp>
    </p:spTree>
    <p:extLst>
      <p:ext uri="{BB962C8B-B14F-4D97-AF65-F5344CB8AC3E}">
        <p14:creationId xmlns:p14="http://schemas.microsoft.com/office/powerpoint/2010/main" val="3902313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967409" y="419100"/>
            <a:ext cx="9786316" cy="769441"/>
          </a:xfrm>
          <a:prstGeom prst="rect">
            <a:avLst/>
          </a:prstGeom>
          <a:noFill/>
        </p:spPr>
        <p:txBody>
          <a:bodyPr wrap="square" rtlCol="0">
            <a:spAutoFit/>
          </a:bodyPr>
          <a:lstStyle/>
          <a:p>
            <a:pPr algn="ctr"/>
            <a:r>
              <a:rPr lang="en-IN" sz="4400" dirty="0">
                <a:solidFill>
                  <a:schemeClr val="bg1"/>
                </a:solidFill>
                <a:effectLst>
                  <a:outerShdw blurRad="38100" dist="38100" dir="2700000" algn="tl">
                    <a:srgbClr val="000000">
                      <a:alpha val="43137"/>
                    </a:srgbClr>
                  </a:outerShdw>
                </a:effectLst>
                <a:latin typeface="Algerian" panose="04020705040A02060702" pitchFamily="82" charset="0"/>
              </a:rPr>
              <a:t>GRADIENT BOOSTING MODEL</a:t>
            </a:r>
          </a:p>
        </p:txBody>
      </p:sp>
      <p:sp>
        <p:nvSpPr>
          <p:cNvPr id="5" name="Rectangle 4"/>
          <p:cNvSpPr/>
          <p:nvPr/>
        </p:nvSpPr>
        <p:spPr>
          <a:xfrm>
            <a:off x="866775" y="1572002"/>
            <a:ext cx="9886950" cy="4893647"/>
          </a:xfrm>
          <a:prstGeom prst="rect">
            <a:avLst/>
          </a:prstGeom>
        </p:spPr>
        <p:txBody>
          <a:bodyPr wrap="square">
            <a:spAutoFit/>
          </a:bodyPr>
          <a:lstStyle/>
          <a:p>
            <a:pPr algn="ctr"/>
            <a:r>
              <a:rPr lang="en-IN" sz="2400" u="sng" dirty="0">
                <a:solidFill>
                  <a:schemeClr val="bg1"/>
                </a:solidFill>
                <a:latin typeface="Bodoni MT Black" panose="02070A03080606020203" pitchFamily="18" charset="0"/>
              </a:rPr>
              <a:t>STEPS TO PERFORM GRADIENT BOOSTING MODEL</a:t>
            </a:r>
          </a:p>
          <a:p>
            <a:pPr algn="just"/>
            <a:r>
              <a:rPr lang="en-US" dirty="0">
                <a:solidFill>
                  <a:schemeClr val="bg1"/>
                </a:solidFill>
              </a:rPr>
              <a:t>1</a:t>
            </a:r>
            <a:r>
              <a:rPr lang="en-US" sz="2400" dirty="0">
                <a:solidFill>
                  <a:schemeClr val="bg1"/>
                </a:solidFill>
              </a:rPr>
              <a:t>) Preprocess the data, handling missing values, encoding categorical variables, and splitting it into features (x) and target variable (y).</a:t>
            </a:r>
          </a:p>
          <a:p>
            <a:pPr algn="just"/>
            <a:r>
              <a:rPr lang="en-US" sz="2400" dirty="0">
                <a:solidFill>
                  <a:schemeClr val="bg1"/>
                </a:solidFill>
              </a:rPr>
              <a:t>2) Split the dataset into training and testing sets to evaluate the model's performance.</a:t>
            </a:r>
          </a:p>
          <a:p>
            <a:pPr algn="just"/>
            <a:r>
              <a:rPr lang="en-US" sz="2400" dirty="0">
                <a:solidFill>
                  <a:schemeClr val="bg1"/>
                </a:solidFill>
              </a:rPr>
              <a:t>3) Create an instance of the Gradient boosting model.</a:t>
            </a:r>
          </a:p>
          <a:p>
            <a:pPr marL="342900" indent="-342900" algn="just">
              <a:buAutoNum type="arabicParenR" startAt="4"/>
            </a:pPr>
            <a:r>
              <a:rPr lang="en-US" sz="2400" dirty="0">
                <a:solidFill>
                  <a:schemeClr val="bg1"/>
                </a:solidFill>
              </a:rPr>
              <a:t>Using </a:t>
            </a:r>
            <a:r>
              <a:rPr lang="en-US" sz="2400" dirty="0" err="1">
                <a:solidFill>
                  <a:schemeClr val="bg1"/>
                </a:solidFill>
              </a:rPr>
              <a:t>GridSearchCV</a:t>
            </a:r>
            <a:r>
              <a:rPr lang="en-US" sz="2400" dirty="0">
                <a:solidFill>
                  <a:schemeClr val="bg1"/>
                </a:solidFill>
              </a:rPr>
              <a:t> ,  we will get the best parameters for the model.</a:t>
            </a:r>
          </a:p>
          <a:p>
            <a:pPr marL="342900" indent="-342900" algn="just">
              <a:buAutoNum type="arabicParenR" startAt="4"/>
            </a:pPr>
            <a:r>
              <a:rPr lang="en-US" sz="2400" dirty="0">
                <a:solidFill>
                  <a:schemeClr val="bg1"/>
                </a:solidFill>
              </a:rPr>
              <a:t>We can also do feature importance in random forest model ,using this we will get the best result for the model.</a:t>
            </a:r>
          </a:p>
          <a:p>
            <a:pPr marL="342900" indent="-342900" algn="just">
              <a:buAutoNum type="arabicParenR" startAt="4"/>
            </a:pPr>
            <a:r>
              <a:rPr lang="en-US" sz="2400" dirty="0">
                <a:solidFill>
                  <a:schemeClr val="bg1"/>
                </a:solidFill>
              </a:rPr>
              <a:t>Train the model using the training data and the best </a:t>
            </a:r>
            <a:r>
              <a:rPr lang="en-US" sz="2400" dirty="0" err="1">
                <a:solidFill>
                  <a:schemeClr val="bg1"/>
                </a:solidFill>
              </a:rPr>
              <a:t>paramters</a:t>
            </a:r>
            <a:r>
              <a:rPr lang="en-US" sz="2400" dirty="0">
                <a:solidFill>
                  <a:schemeClr val="bg1"/>
                </a:solidFill>
              </a:rPr>
              <a:t>.</a:t>
            </a:r>
          </a:p>
          <a:p>
            <a:pPr algn="just"/>
            <a:r>
              <a:rPr lang="en-US" sz="2400" dirty="0">
                <a:solidFill>
                  <a:schemeClr val="bg1"/>
                </a:solidFill>
              </a:rPr>
              <a:t>5) Use the trained model to make predictions on the test set.</a:t>
            </a:r>
          </a:p>
          <a:p>
            <a:pPr algn="just"/>
            <a:r>
              <a:rPr lang="en-US" sz="2400" dirty="0">
                <a:solidFill>
                  <a:schemeClr val="bg1"/>
                </a:solidFill>
              </a:rPr>
              <a:t>6) Assess the model's performance using evaluation metrics such as Root Squared (r2).</a:t>
            </a:r>
            <a:endParaRPr lang="en-IN" sz="2400" dirty="0">
              <a:solidFill>
                <a:schemeClr val="bg1"/>
              </a:solidFill>
            </a:endParaRPr>
          </a:p>
        </p:txBody>
      </p:sp>
    </p:spTree>
    <p:extLst>
      <p:ext uri="{BB962C8B-B14F-4D97-AF65-F5344CB8AC3E}">
        <p14:creationId xmlns:p14="http://schemas.microsoft.com/office/powerpoint/2010/main" val="3163113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4000"/>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88830" y="483549"/>
            <a:ext cx="9214339" cy="707886"/>
          </a:xfrm>
          <a:prstGeom prst="rect">
            <a:avLst/>
          </a:prstGeom>
        </p:spPr>
        <p:txBody>
          <a:bodyPr wrap="square">
            <a:spAutoFit/>
          </a:bodyPr>
          <a:lstStyle/>
          <a:p>
            <a:pPr algn="ctr"/>
            <a:r>
              <a:rPr lang="en-IN" sz="4000" dirty="0">
                <a:solidFill>
                  <a:schemeClr val="bg1"/>
                </a:solidFill>
                <a:effectLst>
                  <a:outerShdw blurRad="38100" dist="38100" dir="2700000" algn="tl">
                    <a:srgbClr val="000000">
                      <a:alpha val="43137"/>
                    </a:srgbClr>
                  </a:outerShdw>
                </a:effectLst>
                <a:latin typeface="Algerian" panose="04020705040A02060702" pitchFamily="82" charset="0"/>
              </a:rPr>
              <a:t>GRADIENT BOOSTING MODEL(codes) </a:t>
            </a:r>
            <a:endParaRPr lang="en-IN" sz="4000" dirty="0">
              <a:solidFill>
                <a:schemeClr val="bg1"/>
              </a:solidFill>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162" y="2039815"/>
            <a:ext cx="5556727" cy="543001"/>
          </a:xfrm>
          <a:prstGeom prst="rect">
            <a:avLst/>
          </a:prstGeom>
          <a:ln w="28575">
            <a:solidFill>
              <a:schemeClr val="bg1"/>
            </a:solid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162" y="3024554"/>
            <a:ext cx="5594837" cy="3455376"/>
          </a:xfrm>
          <a:prstGeom prst="rect">
            <a:avLst/>
          </a:prstGeom>
          <a:ln w="28575">
            <a:solidFill>
              <a:schemeClr val="bg1"/>
            </a:solid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9361" y="4510454"/>
            <a:ext cx="4209916" cy="1969475"/>
          </a:xfrm>
          <a:prstGeom prst="rect">
            <a:avLst/>
          </a:prstGeom>
          <a:ln w="28575">
            <a:solidFill>
              <a:schemeClr val="bg1"/>
            </a:solidFill>
          </a:ln>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89361" y="2039815"/>
            <a:ext cx="4209916" cy="2098896"/>
          </a:xfrm>
          <a:prstGeom prst="rect">
            <a:avLst/>
          </a:prstGeom>
          <a:ln w="28575">
            <a:solidFill>
              <a:schemeClr val="bg1"/>
            </a:solidFill>
          </a:ln>
        </p:spPr>
      </p:pic>
      <p:sp>
        <p:nvSpPr>
          <p:cNvPr id="9" name="TextBox 8"/>
          <p:cNvSpPr txBox="1"/>
          <p:nvPr/>
        </p:nvSpPr>
        <p:spPr>
          <a:xfrm>
            <a:off x="6368562" y="3089263"/>
            <a:ext cx="1412631" cy="369332"/>
          </a:xfrm>
          <a:prstGeom prst="rect">
            <a:avLst/>
          </a:prstGeom>
          <a:noFill/>
        </p:spPr>
        <p:txBody>
          <a:bodyPr wrap="square" rtlCol="0">
            <a:spAutoFit/>
          </a:bodyPr>
          <a:lstStyle/>
          <a:p>
            <a:r>
              <a:rPr lang="en-IN" u="sng" dirty="0">
                <a:solidFill>
                  <a:schemeClr val="bg1"/>
                </a:solidFill>
              </a:rPr>
              <a:t>OUTPUT:-</a:t>
            </a:r>
          </a:p>
        </p:txBody>
      </p:sp>
      <p:sp>
        <p:nvSpPr>
          <p:cNvPr id="10" name="Rectangle 9"/>
          <p:cNvSpPr/>
          <p:nvPr/>
        </p:nvSpPr>
        <p:spPr>
          <a:xfrm>
            <a:off x="6413555" y="5489589"/>
            <a:ext cx="1218154" cy="369332"/>
          </a:xfrm>
          <a:prstGeom prst="rect">
            <a:avLst/>
          </a:prstGeom>
        </p:spPr>
        <p:txBody>
          <a:bodyPr wrap="none">
            <a:spAutoFit/>
          </a:bodyPr>
          <a:lstStyle/>
          <a:p>
            <a:r>
              <a:rPr lang="en-IN" u="sng" dirty="0">
                <a:solidFill>
                  <a:schemeClr val="bg1"/>
                </a:solidFill>
              </a:rPr>
              <a:t>OUTPUT:-</a:t>
            </a:r>
          </a:p>
        </p:txBody>
      </p:sp>
    </p:spTree>
    <p:extLst>
      <p:ext uri="{BB962C8B-B14F-4D97-AF65-F5344CB8AC3E}">
        <p14:creationId xmlns:p14="http://schemas.microsoft.com/office/powerpoint/2010/main" val="534719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03700"/>
            <a:ext cx="8991600" cy="861281"/>
          </a:xfrm>
        </p:spPr>
        <p:txBody>
          <a:bodyPr>
            <a:normAutofit fontScale="90000"/>
          </a:bodyPr>
          <a:lstStyle/>
          <a:p>
            <a:r>
              <a:rPr lang="en-IN" dirty="0"/>
              <a:t>PIPELINE</a:t>
            </a:r>
          </a:p>
        </p:txBody>
      </p:sp>
      <p:sp>
        <p:nvSpPr>
          <p:cNvPr id="4" name="Rectangle 3"/>
          <p:cNvSpPr/>
          <p:nvPr/>
        </p:nvSpPr>
        <p:spPr>
          <a:xfrm>
            <a:off x="0" y="1428750"/>
            <a:ext cx="5057775" cy="5324535"/>
          </a:xfrm>
          <a:prstGeom prst="rect">
            <a:avLst/>
          </a:prstGeom>
        </p:spPr>
        <p:txBody>
          <a:bodyPr wrap="square">
            <a:spAutoFit/>
          </a:bodyPr>
          <a:lstStyle/>
          <a:p>
            <a:pPr algn="just"/>
            <a:r>
              <a:rPr lang="en-IN" sz="2000" dirty="0">
                <a:latin typeface="Arial Rounded MT Bold" panose="020F0704030504030204" pitchFamily="34" charset="0"/>
              </a:rPr>
              <a:t>"In our pipeline design, we employ a stacking regression to combine the strengths of multiple models. The base models include decision trees, random forests, and gradient boosting machines. However, our experiments reveal that linear regression emerges as the best-performing model, leveraging its simplicity and interpretability. The stacking regression then aggregates the predictions from these base models, with linear regression as the meta-model, to produce the final output. This hybrid approach yields improved accuracy and robustness in our regression task."</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0675" y="1428750"/>
            <a:ext cx="6458623" cy="5200649"/>
          </a:xfrm>
          <a:prstGeom prst="rect">
            <a:avLst/>
          </a:prstGeom>
          <a:ln w="28575">
            <a:solidFill>
              <a:schemeClr val="bg1"/>
            </a:solidFill>
          </a:ln>
        </p:spPr>
      </p:pic>
    </p:spTree>
    <p:extLst>
      <p:ext uri="{BB962C8B-B14F-4D97-AF65-F5344CB8AC3E}">
        <p14:creationId xmlns:p14="http://schemas.microsoft.com/office/powerpoint/2010/main" val="3318994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6000"/>
            <a:lum/>
          </a:blip>
          <a:srcRect/>
          <a:stretch>
            <a:fillRect t="-17000" b="-17000"/>
          </a:stretch>
        </a:blipFill>
        <a:effectLst/>
      </p:bgPr>
    </p:bg>
    <p:spTree>
      <p:nvGrpSpPr>
        <p:cNvPr id="1" name=""/>
        <p:cNvGrpSpPr/>
        <p:nvPr/>
      </p:nvGrpSpPr>
      <p:grpSpPr>
        <a:xfrm>
          <a:off x="0" y="0"/>
          <a:ext cx="0" cy="0"/>
          <a:chOff x="0" y="0"/>
          <a:chExt cx="0" cy="0"/>
        </a:xfrm>
      </p:grpSpPr>
      <p:sp>
        <p:nvSpPr>
          <p:cNvPr id="4" name="TextBox 3"/>
          <p:cNvSpPr txBox="1"/>
          <p:nvPr/>
        </p:nvSpPr>
        <p:spPr>
          <a:xfrm>
            <a:off x="662608" y="165652"/>
            <a:ext cx="10230678" cy="769441"/>
          </a:xfrm>
          <a:prstGeom prst="rect">
            <a:avLst/>
          </a:prstGeom>
          <a:noFill/>
        </p:spPr>
        <p:txBody>
          <a:bodyPr wrap="square" rtlCol="0">
            <a:spAutoFit/>
          </a:bodyPr>
          <a:lstStyle/>
          <a:p>
            <a:pPr algn="ctr"/>
            <a:r>
              <a:rPr lang="en-US" sz="4400" dirty="0">
                <a:solidFill>
                  <a:schemeClr val="bg1"/>
                </a:solidFill>
                <a:latin typeface="Algerian" panose="04020705040A02060702" pitchFamily="82" charset="0"/>
              </a:rPr>
              <a:t>W</a:t>
            </a:r>
            <a:r>
              <a:rPr lang="en-IN" sz="4400">
                <a:solidFill>
                  <a:schemeClr val="bg1"/>
                </a:solidFill>
                <a:latin typeface="Algerian" panose="04020705040A02060702" pitchFamily="82" charset="0"/>
              </a:rPr>
              <a:t>eb app</a:t>
            </a:r>
            <a:endParaRPr lang="en-IN" sz="4400" dirty="0">
              <a:solidFill>
                <a:schemeClr val="bg1"/>
              </a:solidFill>
              <a:latin typeface="Algerian" panose="04020705040A02060702" pitchFamily="82" charset="0"/>
            </a:endParaRPr>
          </a:p>
        </p:txBody>
      </p:sp>
      <p:pic>
        <p:nvPicPr>
          <p:cNvPr id="11" name="Picture 10">
            <a:extLst>
              <a:ext uri="{FF2B5EF4-FFF2-40B4-BE49-F238E27FC236}">
                <a16:creationId xmlns:a16="http://schemas.microsoft.com/office/drawing/2014/main" id="{9628E20D-4FE0-48FF-8402-C96F8E741E36}"/>
              </a:ext>
            </a:extLst>
          </p:cNvPr>
          <p:cNvPicPr>
            <a:picLocks noChangeAspect="1"/>
          </p:cNvPicPr>
          <p:nvPr/>
        </p:nvPicPr>
        <p:blipFill>
          <a:blip r:embed="rId3"/>
          <a:stretch>
            <a:fillRect/>
          </a:stretch>
        </p:blipFill>
        <p:spPr>
          <a:xfrm>
            <a:off x="212035" y="935093"/>
            <a:ext cx="11728174" cy="5757255"/>
          </a:xfrm>
          <a:prstGeom prst="rect">
            <a:avLst/>
          </a:prstGeom>
        </p:spPr>
      </p:pic>
      <p:pic>
        <p:nvPicPr>
          <p:cNvPr id="13" name="Picture 12">
            <a:extLst>
              <a:ext uri="{FF2B5EF4-FFF2-40B4-BE49-F238E27FC236}">
                <a16:creationId xmlns:a16="http://schemas.microsoft.com/office/drawing/2014/main" id="{7CB3A7C6-7244-452D-BF77-2BEC022DA10B}"/>
              </a:ext>
            </a:extLst>
          </p:cNvPr>
          <p:cNvPicPr>
            <a:picLocks noChangeAspect="1"/>
          </p:cNvPicPr>
          <p:nvPr/>
        </p:nvPicPr>
        <p:blipFill>
          <a:blip r:embed="rId4"/>
          <a:stretch>
            <a:fillRect/>
          </a:stretch>
        </p:blipFill>
        <p:spPr>
          <a:xfrm>
            <a:off x="2822713" y="5473148"/>
            <a:ext cx="9117496" cy="1219200"/>
          </a:xfrm>
          <a:prstGeom prst="rect">
            <a:avLst/>
          </a:prstGeom>
        </p:spPr>
      </p:pic>
    </p:spTree>
    <p:extLst>
      <p:ext uri="{BB962C8B-B14F-4D97-AF65-F5344CB8AC3E}">
        <p14:creationId xmlns:p14="http://schemas.microsoft.com/office/powerpoint/2010/main" val="2561000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654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9000" r="-19000"/>
          </a:stretch>
        </a:blipFill>
        <a:effectLst/>
      </p:bgPr>
    </p:bg>
    <p:spTree>
      <p:nvGrpSpPr>
        <p:cNvPr id="1" name=""/>
        <p:cNvGrpSpPr/>
        <p:nvPr/>
      </p:nvGrpSpPr>
      <p:grpSpPr>
        <a:xfrm>
          <a:off x="0" y="0"/>
          <a:ext cx="0" cy="0"/>
          <a:chOff x="0" y="0"/>
          <a:chExt cx="0" cy="0"/>
        </a:xfrm>
      </p:grpSpPr>
      <p:sp>
        <p:nvSpPr>
          <p:cNvPr id="4" name="Rounded Rectangle 3"/>
          <p:cNvSpPr/>
          <p:nvPr/>
        </p:nvSpPr>
        <p:spPr>
          <a:xfrm>
            <a:off x="2599943" y="366986"/>
            <a:ext cx="6801612" cy="773723"/>
          </a:xfrm>
          <a:prstGeom prst="roundRect">
            <a:avLst/>
          </a:prstGeom>
          <a:solidFill>
            <a:schemeClr val="tx2">
              <a:lumMod val="90000"/>
              <a:alpha val="9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a:solidFill>
                  <a:schemeClr val="bg1"/>
                </a:solidFill>
                <a:latin typeface="Algerian" panose="04020705040A02060702" pitchFamily="82" charset="0"/>
              </a:rPr>
              <a:t>CONTENT</a:t>
            </a:r>
          </a:p>
        </p:txBody>
      </p:sp>
      <p:sp>
        <p:nvSpPr>
          <p:cNvPr id="6" name="Oval 5"/>
          <p:cNvSpPr/>
          <p:nvPr/>
        </p:nvSpPr>
        <p:spPr>
          <a:xfrm>
            <a:off x="1047751" y="1352089"/>
            <a:ext cx="5048250" cy="1019175"/>
          </a:xfrm>
          <a:prstGeom prst="ellipse">
            <a:avLst/>
          </a:prstGeom>
          <a:solidFill>
            <a:schemeClr val="accent2"/>
          </a:solidFill>
          <a:ln w="19050">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b="1" dirty="0">
                <a:solidFill>
                  <a:schemeClr val="bg1"/>
                </a:solidFill>
                <a:latin typeface="Arial Rounded MT Bold" panose="020F0704030504030204" pitchFamily="34" charset="0"/>
              </a:rPr>
              <a:t>PROJECT OVERVIEW</a:t>
            </a:r>
          </a:p>
        </p:txBody>
      </p:sp>
      <p:sp>
        <p:nvSpPr>
          <p:cNvPr id="7" name="Oval 6"/>
          <p:cNvSpPr/>
          <p:nvPr/>
        </p:nvSpPr>
        <p:spPr>
          <a:xfrm>
            <a:off x="6096000" y="2059825"/>
            <a:ext cx="5048250" cy="1009650"/>
          </a:xfrm>
          <a:prstGeom prst="ellipse">
            <a:avLst/>
          </a:prstGeom>
          <a:ln w="19050">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b="1" dirty="0">
                <a:latin typeface="Arial Rounded MT Bold" panose="020F0704030504030204" pitchFamily="34" charset="0"/>
              </a:rPr>
              <a:t>DATA</a:t>
            </a:r>
            <a:r>
              <a:rPr lang="en-IN" dirty="0">
                <a:latin typeface="Arial Rounded MT Bold" panose="020F0704030504030204" pitchFamily="34" charset="0"/>
              </a:rPr>
              <a:t> </a:t>
            </a:r>
            <a:r>
              <a:rPr lang="en-IN" sz="2400" b="1" dirty="0">
                <a:latin typeface="Arial Rounded MT Bold" panose="020F0704030504030204" pitchFamily="34" charset="0"/>
              </a:rPr>
              <a:t>DESCRIPTION</a:t>
            </a:r>
          </a:p>
        </p:txBody>
      </p:sp>
      <p:sp>
        <p:nvSpPr>
          <p:cNvPr id="8" name="Oval 7"/>
          <p:cNvSpPr/>
          <p:nvPr/>
        </p:nvSpPr>
        <p:spPr>
          <a:xfrm>
            <a:off x="1047751" y="2960190"/>
            <a:ext cx="5048249" cy="962025"/>
          </a:xfrm>
          <a:prstGeom prst="ellipse">
            <a:avLst/>
          </a:prstGeom>
          <a:solidFill>
            <a:srgbClr val="FFFF00"/>
          </a:solidFill>
          <a:ln w="19050">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b="1" dirty="0">
                <a:solidFill>
                  <a:schemeClr val="bg1"/>
                </a:solidFill>
                <a:latin typeface="Arial Rounded MT Bold" panose="020F0704030504030204" pitchFamily="34" charset="0"/>
              </a:rPr>
              <a:t>CODES &amp; PREDICTION</a:t>
            </a:r>
          </a:p>
        </p:txBody>
      </p:sp>
      <p:sp>
        <p:nvSpPr>
          <p:cNvPr id="9" name="Oval 8"/>
          <p:cNvSpPr/>
          <p:nvPr/>
        </p:nvSpPr>
        <p:spPr>
          <a:xfrm>
            <a:off x="6096001" y="3777211"/>
            <a:ext cx="5048249" cy="997745"/>
          </a:xfrm>
          <a:prstGeom prst="ellipse">
            <a:avLst/>
          </a:prstGeom>
          <a:solidFill>
            <a:schemeClr val="accent2">
              <a:lumMod val="50000"/>
            </a:schemeClr>
          </a:solidFill>
          <a:ln w="19050">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b="1" dirty="0">
                <a:latin typeface="Arial Rounded MT Bold" panose="020F0704030504030204" pitchFamily="34" charset="0"/>
              </a:rPr>
              <a:t>PIPELINE</a:t>
            </a:r>
          </a:p>
        </p:txBody>
      </p:sp>
      <p:sp>
        <p:nvSpPr>
          <p:cNvPr id="10" name="Oval 9"/>
          <p:cNvSpPr/>
          <p:nvPr/>
        </p:nvSpPr>
        <p:spPr>
          <a:xfrm>
            <a:off x="1047751" y="4774956"/>
            <a:ext cx="5048249" cy="997745"/>
          </a:xfrm>
          <a:prstGeom prst="ellipse">
            <a:avLst/>
          </a:prstGeom>
          <a:solidFill>
            <a:srgbClr val="00B0F0"/>
          </a:solidFill>
          <a:ln w="19050">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a:latin typeface="Arial Rounded MT Bold" panose="020F0704030504030204" pitchFamily="34" charset="0"/>
              </a:rPr>
              <a:t>W</a:t>
            </a:r>
            <a:r>
              <a:rPr lang="en-IN" sz="2400" b="1" dirty="0">
                <a:latin typeface="Arial Rounded MT Bold" panose="020F0704030504030204" pitchFamily="34" charset="0"/>
              </a:rPr>
              <a:t>EB API</a:t>
            </a:r>
          </a:p>
        </p:txBody>
      </p:sp>
    </p:spTree>
    <p:extLst>
      <p:ext uri="{BB962C8B-B14F-4D97-AF65-F5344CB8AC3E}">
        <p14:creationId xmlns:p14="http://schemas.microsoft.com/office/powerpoint/2010/main" val="122697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0" y="847726"/>
            <a:ext cx="5648326" cy="5200650"/>
          </a:xfrm>
        </p:spPr>
        <p:txBody>
          <a:bodyPr>
            <a:normAutofit fontScale="92500" lnSpcReduction="10000"/>
          </a:bodyPr>
          <a:lstStyle/>
          <a:p>
            <a:pPr algn="l"/>
            <a:r>
              <a:rPr lang="en-IN" sz="2400" b="1" dirty="0">
                <a:solidFill>
                  <a:schemeClr val="bg1"/>
                </a:solidFill>
                <a:latin typeface="Arial Rounded MT Bold" panose="020F0704030504030204" pitchFamily="34" charset="0"/>
                <a:cs typeface="Arial" panose="020B0604020202020204" pitchFamily="34" charset="0"/>
              </a:rPr>
              <a:t>1. OBJECTIVE</a:t>
            </a:r>
            <a:r>
              <a:rPr lang="en-IN" sz="2400" dirty="0">
                <a:solidFill>
                  <a:schemeClr val="bg1"/>
                </a:solidFill>
                <a:latin typeface="Arial Rounded MT Bold" panose="020F0704030504030204" pitchFamily="34" charset="0"/>
                <a:cs typeface="Arial" panose="020B0604020202020204" pitchFamily="34" charset="0"/>
              </a:rPr>
              <a:t>: Predict salaries of data professionals using regression techniques.</a:t>
            </a:r>
          </a:p>
          <a:p>
            <a:pPr algn="l"/>
            <a:r>
              <a:rPr lang="en-IN" sz="2400" b="1" dirty="0">
                <a:solidFill>
                  <a:schemeClr val="bg1"/>
                </a:solidFill>
                <a:latin typeface="Arial Rounded MT Bold" panose="020F0704030504030204" pitchFamily="34" charset="0"/>
                <a:cs typeface="Arial" panose="020B0604020202020204" pitchFamily="34" charset="0"/>
              </a:rPr>
              <a:t>2. APPROCH</a:t>
            </a:r>
            <a:r>
              <a:rPr lang="en-IN" sz="2400" dirty="0">
                <a:solidFill>
                  <a:schemeClr val="bg1"/>
                </a:solidFill>
                <a:latin typeface="Arial Rounded MT Bold" panose="020F0704030504030204" pitchFamily="34" charset="0"/>
                <a:cs typeface="Arial" panose="020B0604020202020204" pitchFamily="34" charset="0"/>
              </a:rPr>
              <a:t>: Employ data analysis,        feature engineering, and model development.</a:t>
            </a:r>
          </a:p>
          <a:p>
            <a:pPr algn="l"/>
            <a:r>
              <a:rPr lang="en-IN" sz="2400" b="1" dirty="0">
                <a:solidFill>
                  <a:schemeClr val="bg1"/>
                </a:solidFill>
                <a:latin typeface="Arial Rounded MT Bold" panose="020F0704030504030204" pitchFamily="34" charset="0"/>
                <a:cs typeface="Arial" panose="020B0604020202020204" pitchFamily="34" charset="0"/>
              </a:rPr>
              <a:t>3. DATASET</a:t>
            </a:r>
            <a:r>
              <a:rPr lang="en-IN" sz="2400" dirty="0">
                <a:solidFill>
                  <a:schemeClr val="bg1"/>
                </a:solidFill>
                <a:latin typeface="Arial Rounded MT Bold" panose="020F0704030504030204" pitchFamily="34" charset="0"/>
                <a:cs typeface="Arial" panose="020B0604020202020204" pitchFamily="34" charset="0"/>
              </a:rPr>
              <a:t>: Utilize a comprehensive dataset capturing relevant attributes.</a:t>
            </a:r>
          </a:p>
          <a:p>
            <a:pPr algn="l"/>
            <a:r>
              <a:rPr lang="en-IN" sz="2400" b="1" dirty="0">
                <a:solidFill>
                  <a:schemeClr val="bg1"/>
                </a:solidFill>
                <a:latin typeface="Arial Rounded MT Bold" panose="020F0704030504030204" pitchFamily="34" charset="0"/>
                <a:cs typeface="Arial" panose="020B0604020202020204" pitchFamily="34" charset="0"/>
              </a:rPr>
              <a:t>4. METHODOLOGY</a:t>
            </a:r>
            <a:r>
              <a:rPr lang="en-IN" sz="2400" dirty="0">
                <a:solidFill>
                  <a:schemeClr val="bg1"/>
                </a:solidFill>
                <a:latin typeface="Arial Rounded MT Bold" panose="020F0704030504030204" pitchFamily="34" charset="0"/>
                <a:cs typeface="Arial" panose="020B0604020202020204" pitchFamily="34" charset="0"/>
              </a:rPr>
              <a:t>: Explore various regression algorithms for accurate predictions.</a:t>
            </a:r>
          </a:p>
          <a:p>
            <a:pPr algn="l"/>
            <a:r>
              <a:rPr lang="en-IN" sz="2400" b="1" dirty="0">
                <a:solidFill>
                  <a:schemeClr val="bg1"/>
                </a:solidFill>
                <a:latin typeface="Arial Rounded MT Bold" panose="020F0704030504030204" pitchFamily="34" charset="0"/>
                <a:cs typeface="Arial" panose="020B0604020202020204" pitchFamily="34" charset="0"/>
              </a:rPr>
              <a:t>5.OUTCOME </a:t>
            </a:r>
            <a:r>
              <a:rPr lang="en-IN" sz="2400" dirty="0">
                <a:solidFill>
                  <a:schemeClr val="bg1"/>
                </a:solidFill>
                <a:latin typeface="Arial Rounded MT Bold" panose="020F0704030504030204" pitchFamily="34" charset="0"/>
                <a:cs typeface="Arial" panose="020B0604020202020204" pitchFamily="34" charset="0"/>
              </a:rPr>
              <a:t>: Gain practical ML skills through hands-on experience in salary prediction.</a:t>
            </a:r>
          </a:p>
        </p:txBody>
      </p:sp>
      <p:sp>
        <p:nvSpPr>
          <p:cNvPr id="4" name="Pentagon 3"/>
          <p:cNvSpPr/>
          <p:nvPr/>
        </p:nvSpPr>
        <p:spPr>
          <a:xfrm>
            <a:off x="333375" y="847725"/>
            <a:ext cx="5562600" cy="976312"/>
          </a:xfrm>
          <a:prstGeom prst="homePlate">
            <a:avLst/>
          </a:prstGeom>
          <a:solidFill>
            <a:schemeClr val="tx1"/>
          </a:solidFill>
          <a:ln w="28575">
            <a:solidFill>
              <a:schemeClr val="tx2">
                <a:lumMod val="10000"/>
              </a:schemeClr>
            </a:solidFill>
          </a:ln>
          <a:effectLst>
            <a:glow rad="1270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bg1"/>
                </a:solidFill>
                <a:latin typeface="Berlin Sans FB Demi" panose="020E0802020502020306" pitchFamily="34" charset="0"/>
              </a:rPr>
              <a:t>PROJECT OVERVIEW</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375" y="1962151"/>
            <a:ext cx="5562600" cy="4019550"/>
          </a:xfrm>
          <a:prstGeom prst="rect">
            <a:avLst/>
          </a:prstGeom>
          <a:effectLst>
            <a:glow rad="127000">
              <a:schemeClr val="bg1"/>
            </a:glow>
            <a:softEdge rad="25400"/>
          </a:effectLst>
        </p:spPr>
      </p:pic>
    </p:spTree>
    <p:extLst>
      <p:ext uri="{BB962C8B-B14F-4D97-AF65-F5344CB8AC3E}">
        <p14:creationId xmlns:p14="http://schemas.microsoft.com/office/powerpoint/2010/main" val="1835419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886074" y="285751"/>
            <a:ext cx="6419851" cy="971550"/>
          </a:xfrm>
          <a:prstGeom prst="round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bg1"/>
                </a:solidFill>
                <a:latin typeface="Arial Black" panose="020B0A04020102020204" pitchFamily="34" charset="0"/>
              </a:rPr>
              <a:t>DATA DESCRIPTION</a:t>
            </a:r>
          </a:p>
        </p:txBody>
      </p:sp>
      <p:sp>
        <p:nvSpPr>
          <p:cNvPr id="6" name="Rectangle 5"/>
          <p:cNvSpPr/>
          <p:nvPr/>
        </p:nvSpPr>
        <p:spPr>
          <a:xfrm>
            <a:off x="333376" y="2286002"/>
            <a:ext cx="2552700" cy="4171950"/>
          </a:xfrm>
          <a:prstGeom prst="rect">
            <a:avLst/>
          </a:prstGeom>
          <a:solidFill>
            <a:schemeClr val="tx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q"/>
            </a:pPr>
            <a:r>
              <a:rPr lang="en-IN" dirty="0">
                <a:solidFill>
                  <a:schemeClr val="bg1"/>
                </a:solidFill>
              </a:rPr>
              <a:t>FIRST NAME </a:t>
            </a:r>
          </a:p>
          <a:p>
            <a:pPr marL="285750" indent="-285750">
              <a:buFont typeface="Wingdings" panose="05000000000000000000" pitchFamily="2" charset="2"/>
              <a:buChar char="q"/>
            </a:pPr>
            <a:r>
              <a:rPr lang="en-IN" dirty="0">
                <a:solidFill>
                  <a:schemeClr val="bg1"/>
                </a:solidFill>
              </a:rPr>
              <a:t>LAST NAME</a:t>
            </a:r>
          </a:p>
          <a:p>
            <a:pPr marL="285750" indent="-285750">
              <a:buFont typeface="Wingdings" panose="05000000000000000000" pitchFamily="2" charset="2"/>
              <a:buChar char="q"/>
            </a:pPr>
            <a:r>
              <a:rPr lang="en-IN" dirty="0">
                <a:solidFill>
                  <a:schemeClr val="bg1"/>
                </a:solidFill>
              </a:rPr>
              <a:t>SEX</a:t>
            </a:r>
          </a:p>
          <a:p>
            <a:pPr marL="285750" indent="-285750">
              <a:buFont typeface="Wingdings" panose="05000000000000000000" pitchFamily="2" charset="2"/>
              <a:buChar char="q"/>
            </a:pPr>
            <a:r>
              <a:rPr lang="en-IN" dirty="0">
                <a:solidFill>
                  <a:schemeClr val="bg1"/>
                </a:solidFill>
              </a:rPr>
              <a:t>DOJ </a:t>
            </a:r>
          </a:p>
          <a:p>
            <a:pPr marL="285750" indent="-285750">
              <a:buFont typeface="Wingdings" panose="05000000000000000000" pitchFamily="2" charset="2"/>
              <a:buChar char="q"/>
            </a:pPr>
            <a:r>
              <a:rPr lang="en-IN" dirty="0">
                <a:solidFill>
                  <a:schemeClr val="bg1"/>
                </a:solidFill>
              </a:rPr>
              <a:t>CURRENT DATE</a:t>
            </a:r>
          </a:p>
          <a:p>
            <a:pPr marL="285750" indent="-285750">
              <a:buFont typeface="Wingdings" panose="05000000000000000000" pitchFamily="2" charset="2"/>
              <a:buChar char="q"/>
            </a:pPr>
            <a:r>
              <a:rPr lang="en-IN" dirty="0">
                <a:solidFill>
                  <a:schemeClr val="bg1"/>
                </a:solidFill>
              </a:rPr>
              <a:t>DESIGNATION</a:t>
            </a:r>
          </a:p>
          <a:p>
            <a:pPr marL="285750" indent="-285750">
              <a:buFont typeface="Wingdings" panose="05000000000000000000" pitchFamily="2" charset="2"/>
              <a:buChar char="q"/>
            </a:pPr>
            <a:r>
              <a:rPr lang="en-IN" dirty="0">
                <a:solidFill>
                  <a:schemeClr val="bg1"/>
                </a:solidFill>
              </a:rPr>
              <a:t>AGE</a:t>
            </a:r>
          </a:p>
          <a:p>
            <a:pPr marL="285750" indent="-285750">
              <a:buFont typeface="Wingdings" panose="05000000000000000000" pitchFamily="2" charset="2"/>
              <a:buChar char="q"/>
            </a:pPr>
            <a:r>
              <a:rPr lang="en-IN" dirty="0">
                <a:solidFill>
                  <a:schemeClr val="bg1"/>
                </a:solidFill>
              </a:rPr>
              <a:t>SALARY</a:t>
            </a:r>
          </a:p>
          <a:p>
            <a:pPr marL="285750" indent="-285750">
              <a:buFont typeface="Wingdings" panose="05000000000000000000" pitchFamily="2" charset="2"/>
              <a:buChar char="q"/>
            </a:pPr>
            <a:r>
              <a:rPr lang="en-IN" dirty="0">
                <a:solidFill>
                  <a:schemeClr val="bg1"/>
                </a:solidFill>
              </a:rPr>
              <a:t>UNIT</a:t>
            </a:r>
          </a:p>
          <a:p>
            <a:pPr marL="285750" indent="-285750">
              <a:buFont typeface="Wingdings" panose="05000000000000000000" pitchFamily="2" charset="2"/>
              <a:buChar char="q"/>
            </a:pPr>
            <a:r>
              <a:rPr lang="en-IN" dirty="0">
                <a:solidFill>
                  <a:schemeClr val="bg1"/>
                </a:solidFill>
              </a:rPr>
              <a:t>LEAVES USED</a:t>
            </a:r>
          </a:p>
          <a:p>
            <a:pPr marL="285750" indent="-285750">
              <a:buFont typeface="Wingdings" panose="05000000000000000000" pitchFamily="2" charset="2"/>
              <a:buChar char="q"/>
            </a:pPr>
            <a:r>
              <a:rPr lang="en-IN" dirty="0">
                <a:solidFill>
                  <a:schemeClr val="bg1"/>
                </a:solidFill>
              </a:rPr>
              <a:t>LEAVES REMAINING</a:t>
            </a:r>
          </a:p>
          <a:p>
            <a:pPr marL="285750" indent="-285750">
              <a:buFont typeface="Wingdings" panose="05000000000000000000" pitchFamily="2" charset="2"/>
              <a:buChar char="q"/>
            </a:pPr>
            <a:r>
              <a:rPr lang="en-IN" dirty="0">
                <a:solidFill>
                  <a:schemeClr val="bg1"/>
                </a:solidFill>
              </a:rPr>
              <a:t>RATINGS</a:t>
            </a:r>
          </a:p>
          <a:p>
            <a:pPr marL="285750" indent="-285750">
              <a:buFont typeface="Wingdings" panose="05000000000000000000" pitchFamily="2" charset="2"/>
              <a:buChar char="q"/>
            </a:pPr>
            <a:r>
              <a:rPr lang="en-IN" dirty="0">
                <a:solidFill>
                  <a:schemeClr val="bg1"/>
                </a:solidFill>
              </a:rPr>
              <a:t>PAST EXP</a:t>
            </a:r>
          </a:p>
          <a:p>
            <a:pPr marL="285750" indent="-285750" algn="ctr">
              <a:buFont typeface="Wingdings" panose="05000000000000000000" pitchFamily="2" charset="2"/>
              <a:buChar char="q"/>
            </a:pPr>
            <a:endParaRPr lang="en-IN" dirty="0">
              <a:solidFill>
                <a:schemeClr val="bg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2750" y="2286001"/>
            <a:ext cx="9052104" cy="4171951"/>
          </a:xfrm>
          <a:prstGeom prst="rect">
            <a:avLst/>
          </a:prstGeom>
          <a:ln w="28575">
            <a:solidFill>
              <a:schemeClr val="bg1">
                <a:lumMod val="95000"/>
                <a:lumOff val="5000"/>
              </a:schemeClr>
            </a:solidFill>
          </a:ln>
        </p:spPr>
      </p:pic>
      <p:sp>
        <p:nvSpPr>
          <p:cNvPr id="9" name="Rounded Rectangle 8"/>
          <p:cNvSpPr/>
          <p:nvPr/>
        </p:nvSpPr>
        <p:spPr>
          <a:xfrm>
            <a:off x="1876424" y="1571626"/>
            <a:ext cx="8439151" cy="628650"/>
          </a:xfrm>
          <a:prstGeom prst="round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Arial Black" panose="020B0A04020102020204" pitchFamily="34" charset="0"/>
              </a:rPr>
              <a:t>“Salary Prediction Of Data Professions”</a:t>
            </a:r>
          </a:p>
        </p:txBody>
      </p:sp>
    </p:spTree>
    <p:extLst>
      <p:ext uri="{BB962C8B-B14F-4D97-AF65-F5344CB8AC3E}">
        <p14:creationId xmlns:p14="http://schemas.microsoft.com/office/powerpoint/2010/main" val="1935791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5924" y="319819"/>
            <a:ext cx="8905875" cy="1004156"/>
          </a:xfrm>
        </p:spPr>
        <p:txBody>
          <a:bodyPr/>
          <a:lstStyle/>
          <a:p>
            <a:r>
              <a:rPr lang="en-IN" dirty="0">
                <a:latin typeface="Bauhaus 93" panose="04030905020B02020C02" pitchFamily="82" charset="0"/>
              </a:rPr>
              <a:t>CODES &amp; PREDICTION</a:t>
            </a:r>
          </a:p>
        </p:txBody>
      </p:sp>
      <p:sp>
        <p:nvSpPr>
          <p:cNvPr id="3" name="Subtitle 2"/>
          <p:cNvSpPr>
            <a:spLocks noGrp="1"/>
          </p:cNvSpPr>
          <p:nvPr>
            <p:ph type="subTitle" idx="1"/>
          </p:nvPr>
        </p:nvSpPr>
        <p:spPr/>
        <p:txBody>
          <a:bodyPr/>
          <a:lstStyle/>
          <a:p>
            <a:r>
              <a:rPr lang="en-IN" dirty="0"/>
              <a:t> 	</a:t>
            </a:r>
          </a:p>
        </p:txBody>
      </p:sp>
      <p:sp>
        <p:nvSpPr>
          <p:cNvPr id="4" name="Teardrop 3"/>
          <p:cNvSpPr/>
          <p:nvPr/>
        </p:nvSpPr>
        <p:spPr>
          <a:xfrm>
            <a:off x="3324225" y="1638300"/>
            <a:ext cx="5734050" cy="752475"/>
          </a:xfrm>
          <a:prstGeom prst="teardrop">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Arial Rounded MT Bold" panose="020F0704030504030204" pitchFamily="34" charset="0"/>
              </a:rPr>
              <a:t>PREPROCESSING CODES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75" y="3429000"/>
            <a:ext cx="5705475" cy="800099"/>
          </a:xfrm>
          <a:prstGeom prst="rect">
            <a:avLst/>
          </a:prstGeom>
          <a:ln w="28575">
            <a:solidFill>
              <a:schemeClr val="bg1">
                <a:lumMod val="95000"/>
                <a:lumOff val="5000"/>
              </a:schemeClr>
            </a:solid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0" y="3429000"/>
            <a:ext cx="5648324" cy="800099"/>
          </a:xfrm>
          <a:prstGeom prst="rect">
            <a:avLst/>
          </a:prstGeom>
          <a:ln w="28575">
            <a:solidFill>
              <a:schemeClr val="bg1"/>
            </a:solid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175" y="4314649"/>
            <a:ext cx="11677649" cy="2352851"/>
          </a:xfrm>
          <a:prstGeom prst="rect">
            <a:avLst/>
          </a:prstGeom>
          <a:ln w="28575">
            <a:solidFill>
              <a:schemeClr val="bg1"/>
            </a:solidFill>
          </a:ln>
        </p:spPr>
      </p:pic>
      <p:sp>
        <p:nvSpPr>
          <p:cNvPr id="8" name="Round Same Side Corner Rectangle 7"/>
          <p:cNvSpPr/>
          <p:nvPr/>
        </p:nvSpPr>
        <p:spPr>
          <a:xfrm>
            <a:off x="257174" y="2528815"/>
            <a:ext cx="5705475" cy="781225"/>
          </a:xfrm>
          <a:prstGeom prst="round2Same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latin typeface="Cooper Black" panose="0208090404030B020404" pitchFamily="18" charset="0"/>
              </a:rPr>
              <a:t>CODE:- To Remove any unnecessary columns from the table.</a:t>
            </a:r>
          </a:p>
        </p:txBody>
      </p:sp>
      <p:sp>
        <p:nvSpPr>
          <p:cNvPr id="9" name="Round Same Side Corner Rectangle 8"/>
          <p:cNvSpPr/>
          <p:nvPr/>
        </p:nvSpPr>
        <p:spPr>
          <a:xfrm>
            <a:off x="6286500" y="2528815"/>
            <a:ext cx="5648325" cy="781225"/>
          </a:xfrm>
          <a:prstGeom prst="round2Same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latin typeface="Cooper Black" panose="0208090404030B020404" pitchFamily="18" charset="0"/>
              </a:rPr>
              <a:t>CODE:- To Remove the values that are nan in the table.</a:t>
            </a:r>
          </a:p>
        </p:txBody>
      </p:sp>
    </p:spTree>
    <p:extLst>
      <p:ext uri="{BB962C8B-B14F-4D97-AF65-F5344CB8AC3E}">
        <p14:creationId xmlns:p14="http://schemas.microsoft.com/office/powerpoint/2010/main" val="1782866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639" y="2265759"/>
            <a:ext cx="3384899" cy="4382691"/>
          </a:xfrm>
          <a:prstGeom prst="rect">
            <a:avLst/>
          </a:prstGeom>
          <a:ln w="28575">
            <a:solidFill>
              <a:schemeClr val="bg1"/>
            </a:solidFill>
          </a:ln>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4332" y="3800475"/>
            <a:ext cx="3638548" cy="2847975"/>
          </a:xfrm>
          <a:prstGeom prst="rect">
            <a:avLst/>
          </a:prstGeom>
          <a:ln w="28575">
            <a:solidFill>
              <a:schemeClr val="bg1"/>
            </a:solidFill>
          </a:ln>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4332" y="2265759"/>
            <a:ext cx="3638548" cy="1458516"/>
          </a:xfrm>
          <a:prstGeom prst="rect">
            <a:avLst/>
          </a:prstGeom>
          <a:ln w="28575">
            <a:solidFill>
              <a:schemeClr val="bg1"/>
            </a:solidFill>
          </a:ln>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5674" y="2981325"/>
            <a:ext cx="4638675" cy="3667125"/>
          </a:xfrm>
          <a:prstGeom prst="rect">
            <a:avLst/>
          </a:prstGeom>
          <a:ln w="28575">
            <a:solidFill>
              <a:schemeClr val="bg1"/>
            </a:solidFill>
          </a:ln>
        </p:spPr>
      </p:pic>
      <p:sp>
        <p:nvSpPr>
          <p:cNvPr id="12" name="Round Same Side Corner Rectangle 11"/>
          <p:cNvSpPr/>
          <p:nvPr/>
        </p:nvSpPr>
        <p:spPr>
          <a:xfrm>
            <a:off x="156639" y="295276"/>
            <a:ext cx="7086241" cy="1894283"/>
          </a:xfrm>
          <a:prstGeom prst="round2Same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Cooper Black" panose="0208090404030B020404" pitchFamily="18" charset="0"/>
              </a:rPr>
              <a:t>VISUALIZATION:-</a:t>
            </a:r>
            <a:r>
              <a:rPr lang="en-US" sz="2000" dirty="0">
                <a:latin typeface="Cooper Black" panose="0208090404030B020404" pitchFamily="18" charset="0"/>
              </a:rPr>
              <a:t>A box plot for the age column to identify outliers, a count plot for categorical variables in the table like sex, designation, and unit, and a histogram plot for continuous variables like age, ratings, leaves used, and past experience</a:t>
            </a:r>
            <a:r>
              <a:rPr lang="en-IN" sz="2000" dirty="0">
                <a:latin typeface="Cooper Black" panose="0208090404030B020404" pitchFamily="18" charset="0"/>
              </a:rPr>
              <a:t> . </a:t>
            </a:r>
          </a:p>
        </p:txBody>
      </p:sp>
      <p:sp>
        <p:nvSpPr>
          <p:cNvPr id="13" name="Round Same Side Corner Rectangle 12"/>
          <p:cNvSpPr/>
          <p:nvPr/>
        </p:nvSpPr>
        <p:spPr>
          <a:xfrm>
            <a:off x="7305674" y="1906193"/>
            <a:ext cx="4638675" cy="1075132"/>
          </a:xfrm>
          <a:prstGeom prst="round2Same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n>
                  <a:solidFill>
                    <a:schemeClr val="tx1"/>
                  </a:solidFill>
                </a:ln>
                <a:latin typeface="Cooper Black" panose="0208090404030B020404" pitchFamily="18" charset="0"/>
              </a:rPr>
              <a:t>STATISTICS DESCRIBE</a:t>
            </a:r>
          </a:p>
        </p:txBody>
      </p:sp>
      <p:sp>
        <p:nvSpPr>
          <p:cNvPr id="14" name="Left Arrow 13"/>
          <p:cNvSpPr/>
          <p:nvPr/>
        </p:nvSpPr>
        <p:spPr>
          <a:xfrm>
            <a:off x="7434470" y="0"/>
            <a:ext cx="3947905" cy="1775792"/>
          </a:xfrm>
          <a:prstGeom prst="leftArrow">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latin typeface="Arial Black" panose="020B0A04020102020204" pitchFamily="34" charset="0"/>
              </a:rPr>
              <a:t>EXPLORATRY DATA ANALYSIS (EDA) CODES</a:t>
            </a:r>
          </a:p>
        </p:txBody>
      </p:sp>
    </p:spTree>
    <p:extLst>
      <p:ext uri="{BB962C8B-B14F-4D97-AF65-F5344CB8AC3E}">
        <p14:creationId xmlns:p14="http://schemas.microsoft.com/office/powerpoint/2010/main" val="1929837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47875" y="342541"/>
            <a:ext cx="6877050" cy="75247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Arial Rounded MT Bold" panose="020F0704030504030204" pitchFamily="34" charset="0"/>
              </a:rPr>
              <a:t>ENCODING &amp; FEATURE ENGINEERING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599" y="2819401"/>
            <a:ext cx="6001751" cy="3852864"/>
          </a:xfrm>
          <a:prstGeom prst="rect">
            <a:avLst/>
          </a:prstGeom>
          <a:ln w="28575">
            <a:solidFill>
              <a:schemeClr val="bg1"/>
            </a:solidFill>
          </a:ln>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0" y="1990726"/>
            <a:ext cx="5543549" cy="4681539"/>
          </a:xfrm>
          <a:prstGeom prst="rect">
            <a:avLst/>
          </a:prstGeom>
          <a:ln w="28575">
            <a:solidFill>
              <a:schemeClr val="bg1"/>
            </a:solidFill>
          </a:ln>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599" y="1990725"/>
            <a:ext cx="6001751" cy="649986"/>
          </a:xfrm>
          <a:prstGeom prst="rect">
            <a:avLst/>
          </a:prstGeom>
          <a:ln w="28575">
            <a:solidFill>
              <a:schemeClr val="bg1"/>
            </a:solidFill>
          </a:ln>
        </p:spPr>
      </p:pic>
      <p:sp>
        <p:nvSpPr>
          <p:cNvPr id="10" name="Round Same Side Corner Rectangle 9"/>
          <p:cNvSpPr/>
          <p:nvPr/>
        </p:nvSpPr>
        <p:spPr>
          <a:xfrm>
            <a:off x="227599" y="1266825"/>
            <a:ext cx="6001751" cy="631126"/>
          </a:xfrm>
          <a:prstGeom prst="round2SameRect">
            <a:avLst/>
          </a:prstGeom>
          <a:solidFill>
            <a:schemeClr val="bg1">
              <a:lumMod val="95000"/>
              <a:lumOff val="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ooper Black" panose="0208090404030B020404" pitchFamily="18" charset="0"/>
              </a:rPr>
              <a:t>CODE:- Decoding the Categorical variables in the table.</a:t>
            </a:r>
          </a:p>
        </p:txBody>
      </p:sp>
      <p:sp>
        <p:nvSpPr>
          <p:cNvPr id="11" name="Round Same Side Corner Rectangle 10"/>
          <p:cNvSpPr/>
          <p:nvPr/>
        </p:nvSpPr>
        <p:spPr>
          <a:xfrm>
            <a:off x="6400800" y="1266825"/>
            <a:ext cx="5543549" cy="631126"/>
          </a:xfrm>
          <a:prstGeom prst="round2Same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a:t>
            </a:r>
            <a:r>
              <a:rPr lang="en-IN" dirty="0">
                <a:latin typeface="Cooper Black" panose="0208090404030B020404" pitchFamily="18" charset="0"/>
              </a:rPr>
              <a:t>Significant variables that are present in the table.</a:t>
            </a:r>
          </a:p>
        </p:txBody>
      </p:sp>
    </p:spTree>
    <p:extLst>
      <p:ext uri="{BB962C8B-B14F-4D97-AF65-F5344CB8AC3E}">
        <p14:creationId xmlns:p14="http://schemas.microsoft.com/office/powerpoint/2010/main" val="1965736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2368" y="1514476"/>
            <a:ext cx="5603631" cy="5067300"/>
          </a:xfrm>
        </p:spPr>
        <p:txBody>
          <a:bodyPr>
            <a:normAutofit fontScale="92500" lnSpcReduction="10000"/>
          </a:bodyPr>
          <a:lstStyle/>
          <a:p>
            <a:r>
              <a:rPr lang="en-IN" sz="2400" b="1" u="sng" dirty="0">
                <a:solidFill>
                  <a:schemeClr val="bg1"/>
                </a:solidFill>
                <a:latin typeface="Bodoni MT Black" panose="02070A03080606020203" pitchFamily="18" charset="0"/>
              </a:rPr>
              <a:t>STEPS TO PERFORM LINEAR REGRESSION</a:t>
            </a:r>
            <a:endParaRPr lang="en-IN" b="1" dirty="0">
              <a:solidFill>
                <a:schemeClr val="bg1"/>
              </a:solidFill>
              <a:latin typeface="Bodoni MT Black" panose="02070A03080606020203" pitchFamily="18" charset="0"/>
            </a:endParaRPr>
          </a:p>
          <a:p>
            <a:pPr algn="just"/>
            <a:r>
              <a:rPr lang="en-US" dirty="0">
                <a:solidFill>
                  <a:schemeClr val="bg1"/>
                </a:solidFill>
                <a:latin typeface="Arial Rounded MT Bold" panose="020F0704030504030204" pitchFamily="34" charset="0"/>
              </a:rPr>
              <a:t>1) Splitting the data into independent variable       (x) and target variable (y).</a:t>
            </a:r>
          </a:p>
          <a:p>
            <a:pPr algn="just"/>
            <a:r>
              <a:rPr lang="en-US" dirty="0">
                <a:solidFill>
                  <a:schemeClr val="bg1"/>
                </a:solidFill>
                <a:latin typeface="Arial Rounded MT Bold" panose="020F0704030504030204" pitchFamily="34" charset="0"/>
              </a:rPr>
              <a:t> 2) Split the dataset into training and testing sets to evaluate the model's performance.</a:t>
            </a:r>
          </a:p>
          <a:p>
            <a:pPr algn="just"/>
            <a:r>
              <a:rPr lang="en-US" dirty="0">
                <a:solidFill>
                  <a:schemeClr val="bg1"/>
                </a:solidFill>
                <a:latin typeface="Arial Rounded MT Bold" panose="020F0704030504030204" pitchFamily="34" charset="0"/>
              </a:rPr>
              <a:t>3) Create an instance of the linear regression model.</a:t>
            </a:r>
          </a:p>
          <a:p>
            <a:pPr algn="just"/>
            <a:r>
              <a:rPr lang="en-US" dirty="0">
                <a:solidFill>
                  <a:schemeClr val="bg1"/>
                </a:solidFill>
                <a:latin typeface="Arial Rounded MT Bold" panose="020F0704030504030204" pitchFamily="34" charset="0"/>
              </a:rPr>
              <a:t>4)  Train the model using the training data.</a:t>
            </a:r>
          </a:p>
          <a:p>
            <a:pPr algn="just"/>
            <a:r>
              <a:rPr lang="en-IN" dirty="0">
                <a:solidFill>
                  <a:schemeClr val="bg1"/>
                </a:solidFill>
                <a:latin typeface="Arial Rounded MT Bold" panose="020F0704030504030204" pitchFamily="34" charset="0"/>
              </a:rPr>
              <a:t>5) </a:t>
            </a:r>
            <a:r>
              <a:rPr lang="en-IN" dirty="0" err="1">
                <a:solidFill>
                  <a:schemeClr val="bg1"/>
                </a:solidFill>
                <a:latin typeface="Arial Rounded MT Bold" panose="020F0704030504030204" pitchFamily="34" charset="0"/>
              </a:rPr>
              <a:t>model.predict</a:t>
            </a:r>
            <a:r>
              <a:rPr lang="en-IN" dirty="0">
                <a:solidFill>
                  <a:schemeClr val="bg1"/>
                </a:solidFill>
                <a:latin typeface="Arial Rounded MT Bold" panose="020F0704030504030204" pitchFamily="34" charset="0"/>
              </a:rPr>
              <a:t>(</a:t>
            </a:r>
            <a:r>
              <a:rPr lang="en-IN" dirty="0" err="1">
                <a:solidFill>
                  <a:schemeClr val="bg1"/>
                </a:solidFill>
                <a:latin typeface="Arial Rounded MT Bold" panose="020F0704030504030204" pitchFamily="34" charset="0"/>
              </a:rPr>
              <a:t>X_test</a:t>
            </a:r>
            <a:r>
              <a:rPr lang="en-IN" dirty="0">
                <a:solidFill>
                  <a:schemeClr val="bg1"/>
                </a:solidFill>
                <a:latin typeface="Arial Rounded MT Bold" panose="020F0704030504030204" pitchFamily="34" charset="0"/>
              </a:rPr>
              <a:t>)</a:t>
            </a:r>
          </a:p>
          <a:p>
            <a:pPr algn="just"/>
            <a:r>
              <a:rPr lang="en-US" dirty="0">
                <a:solidFill>
                  <a:schemeClr val="bg1"/>
                </a:solidFill>
                <a:latin typeface="Arial Rounded MT Bold" panose="020F0704030504030204" pitchFamily="34" charset="0"/>
              </a:rPr>
              <a:t>6) Assess the model's performance using evaluation metrics such as R SQUARED(r2).</a:t>
            </a:r>
          </a:p>
          <a:p>
            <a:pPr algn="just"/>
            <a:r>
              <a:rPr lang="en-US" dirty="0">
                <a:solidFill>
                  <a:schemeClr val="bg1"/>
                </a:solidFill>
                <a:latin typeface="Arial Rounded MT Bold" panose="020F0704030504030204" pitchFamily="34" charset="0"/>
              </a:rPr>
              <a:t>7) Also performed Cross validation and the model is generalized.</a:t>
            </a:r>
            <a:endParaRPr lang="en-IN" dirty="0">
              <a:solidFill>
                <a:schemeClr val="bg1"/>
              </a:solidFill>
              <a:latin typeface="Arial Rounded MT Bold" panose="020F070403050403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9862" y="5020498"/>
            <a:ext cx="4193776" cy="1059557"/>
          </a:xfrm>
          <a:prstGeom prst="rect">
            <a:avLst/>
          </a:prstGeom>
          <a:ln w="28575">
            <a:solidFill>
              <a:schemeClr val="bg1"/>
            </a:solid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62" y="3793796"/>
            <a:ext cx="4193775" cy="1059557"/>
          </a:xfrm>
          <a:prstGeom prst="rect">
            <a:avLst/>
          </a:prstGeom>
          <a:ln w="28575">
            <a:solidFill>
              <a:schemeClr val="bg1"/>
            </a:solidFill>
          </a:ln>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9893" y="1670175"/>
            <a:ext cx="5153744" cy="1754290"/>
          </a:xfrm>
          <a:prstGeom prst="rect">
            <a:avLst/>
          </a:prstGeom>
          <a:ln w="28575">
            <a:solidFill>
              <a:schemeClr val="bg1"/>
            </a:solidFill>
          </a:ln>
        </p:spPr>
      </p:pic>
      <p:sp>
        <p:nvSpPr>
          <p:cNvPr id="8" name="TextBox 7"/>
          <p:cNvSpPr txBox="1"/>
          <p:nvPr/>
        </p:nvSpPr>
        <p:spPr>
          <a:xfrm>
            <a:off x="2038350" y="231733"/>
            <a:ext cx="8324850" cy="769441"/>
          </a:xfrm>
          <a:prstGeom prst="rect">
            <a:avLst/>
          </a:prstGeom>
          <a:noFill/>
        </p:spPr>
        <p:txBody>
          <a:bodyPr wrap="square" rtlCol="0">
            <a:spAutoFit/>
          </a:bodyPr>
          <a:lstStyle/>
          <a:p>
            <a:pPr algn="ctr"/>
            <a:r>
              <a:rPr lang="en-IN" sz="4400" dirty="0">
                <a:solidFill>
                  <a:schemeClr val="bg1"/>
                </a:solidFill>
                <a:effectLst>
                  <a:outerShdw blurRad="38100" dist="38100" dir="2700000" algn="tl">
                    <a:srgbClr val="000000">
                      <a:alpha val="43137"/>
                    </a:srgbClr>
                  </a:outerShdw>
                </a:effectLst>
                <a:latin typeface="Algerian" panose="04020705040A02060702" pitchFamily="82" charset="0"/>
              </a:rPr>
              <a:t>LINEAR REGRESSION MODEL</a:t>
            </a:r>
          </a:p>
        </p:txBody>
      </p:sp>
      <p:sp>
        <p:nvSpPr>
          <p:cNvPr id="9" name="TextBox 8"/>
          <p:cNvSpPr txBox="1"/>
          <p:nvPr/>
        </p:nvSpPr>
        <p:spPr>
          <a:xfrm>
            <a:off x="6431612" y="3853150"/>
            <a:ext cx="1238250" cy="369332"/>
          </a:xfrm>
          <a:prstGeom prst="rect">
            <a:avLst/>
          </a:prstGeom>
          <a:noFill/>
        </p:spPr>
        <p:txBody>
          <a:bodyPr wrap="square" rtlCol="0">
            <a:spAutoFit/>
          </a:bodyPr>
          <a:lstStyle/>
          <a:p>
            <a:r>
              <a:rPr lang="en-IN" dirty="0">
                <a:solidFill>
                  <a:schemeClr val="bg1"/>
                </a:solidFill>
              </a:rPr>
              <a:t>OUTPUT:-</a:t>
            </a:r>
          </a:p>
        </p:txBody>
      </p:sp>
      <p:sp>
        <p:nvSpPr>
          <p:cNvPr id="10" name="TextBox 9"/>
          <p:cNvSpPr txBox="1"/>
          <p:nvPr/>
        </p:nvSpPr>
        <p:spPr>
          <a:xfrm>
            <a:off x="6431612" y="5038018"/>
            <a:ext cx="1638300" cy="369332"/>
          </a:xfrm>
          <a:prstGeom prst="rect">
            <a:avLst/>
          </a:prstGeom>
          <a:noFill/>
        </p:spPr>
        <p:txBody>
          <a:bodyPr wrap="square" rtlCol="0">
            <a:spAutoFit/>
          </a:bodyPr>
          <a:lstStyle/>
          <a:p>
            <a:r>
              <a:rPr lang="en-IN" dirty="0">
                <a:solidFill>
                  <a:schemeClr val="bg1"/>
                </a:solidFill>
              </a:rPr>
              <a:t>OUTPUT:-</a:t>
            </a:r>
          </a:p>
        </p:txBody>
      </p:sp>
    </p:spTree>
    <p:extLst>
      <p:ext uri="{BB962C8B-B14F-4D97-AF65-F5344CB8AC3E}">
        <p14:creationId xmlns:p14="http://schemas.microsoft.com/office/powerpoint/2010/main" val="3628475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2767012" y="590549"/>
            <a:ext cx="6657976" cy="769441"/>
          </a:xfrm>
          <a:prstGeom prst="rect">
            <a:avLst/>
          </a:prstGeom>
          <a:noFill/>
        </p:spPr>
        <p:txBody>
          <a:bodyPr wrap="square" rtlCol="0">
            <a:spAutoFit/>
          </a:bodyPr>
          <a:lstStyle/>
          <a:p>
            <a:pPr algn="ctr"/>
            <a:r>
              <a:rPr lang="en-IN" sz="4400" dirty="0">
                <a:solidFill>
                  <a:schemeClr val="bg1"/>
                </a:solidFill>
                <a:effectLst>
                  <a:outerShdw blurRad="38100" dist="38100" dir="2700000" algn="tl">
                    <a:srgbClr val="000000">
                      <a:alpha val="43137"/>
                    </a:srgbClr>
                  </a:outerShdw>
                </a:effectLst>
                <a:latin typeface="Algerian" panose="04020705040A02060702" pitchFamily="82" charset="0"/>
              </a:rPr>
              <a:t>DECISION TREE MODEL</a:t>
            </a:r>
            <a:endParaRPr lang="en-IN" sz="4400" dirty="0"/>
          </a:p>
        </p:txBody>
      </p:sp>
      <p:sp>
        <p:nvSpPr>
          <p:cNvPr id="7" name="TextBox 6"/>
          <p:cNvSpPr txBox="1"/>
          <p:nvPr/>
        </p:nvSpPr>
        <p:spPr>
          <a:xfrm>
            <a:off x="695325" y="2047875"/>
            <a:ext cx="11125200" cy="3416320"/>
          </a:xfrm>
          <a:prstGeom prst="rect">
            <a:avLst/>
          </a:prstGeom>
          <a:noFill/>
        </p:spPr>
        <p:txBody>
          <a:bodyPr wrap="square" rtlCol="0">
            <a:spAutoFit/>
          </a:bodyPr>
          <a:lstStyle/>
          <a:p>
            <a:pPr algn="ctr"/>
            <a:r>
              <a:rPr lang="en-IN" sz="2400" u="sng" dirty="0">
                <a:solidFill>
                  <a:schemeClr val="bg1"/>
                </a:solidFill>
                <a:latin typeface="Bodoni MT Black" panose="02070A03080606020203" pitchFamily="18" charset="0"/>
              </a:rPr>
              <a:t>STEPS TO PERFORM DECISION TREE MODEL</a:t>
            </a:r>
          </a:p>
          <a:p>
            <a:pPr algn="just"/>
            <a:r>
              <a:rPr lang="en-US" sz="2400" dirty="0">
                <a:solidFill>
                  <a:schemeClr val="bg1"/>
                </a:solidFill>
              </a:rPr>
              <a:t>1) Preprocess the data, handling missing values, encoding categorical variables, and splitting it into features (x) and target variable (y).</a:t>
            </a:r>
          </a:p>
          <a:p>
            <a:pPr algn="just"/>
            <a:r>
              <a:rPr lang="en-US" sz="2400" dirty="0">
                <a:solidFill>
                  <a:schemeClr val="bg1"/>
                </a:solidFill>
              </a:rPr>
              <a:t>2) Split the dataset into training and testing sets to evaluate the model's performance.</a:t>
            </a:r>
          </a:p>
          <a:p>
            <a:pPr algn="just"/>
            <a:r>
              <a:rPr lang="en-US" sz="2400" dirty="0">
                <a:solidFill>
                  <a:schemeClr val="bg1"/>
                </a:solidFill>
              </a:rPr>
              <a:t>3) Create an instance of the decision tree regression model.</a:t>
            </a:r>
          </a:p>
          <a:p>
            <a:pPr algn="just"/>
            <a:r>
              <a:rPr lang="en-US" sz="2400" dirty="0">
                <a:solidFill>
                  <a:schemeClr val="bg1"/>
                </a:solidFill>
              </a:rPr>
              <a:t>4) Using </a:t>
            </a:r>
            <a:r>
              <a:rPr lang="en-US" sz="2400" dirty="0" err="1">
                <a:solidFill>
                  <a:schemeClr val="bg1"/>
                </a:solidFill>
              </a:rPr>
              <a:t>GridSearchCV</a:t>
            </a:r>
            <a:r>
              <a:rPr lang="en-US" sz="2400" dirty="0">
                <a:solidFill>
                  <a:schemeClr val="bg1"/>
                </a:solidFill>
              </a:rPr>
              <a:t> ,  we will get the best parameters for the model.</a:t>
            </a:r>
          </a:p>
          <a:p>
            <a:pPr algn="just"/>
            <a:r>
              <a:rPr lang="en-US" sz="2400" dirty="0">
                <a:solidFill>
                  <a:schemeClr val="bg1"/>
                </a:solidFill>
              </a:rPr>
              <a:t>5) Train the model using the training data and the best parameters.</a:t>
            </a:r>
          </a:p>
          <a:p>
            <a:pPr algn="just"/>
            <a:r>
              <a:rPr lang="en-US" sz="2400" dirty="0">
                <a:solidFill>
                  <a:schemeClr val="bg1"/>
                </a:solidFill>
              </a:rPr>
              <a:t>6) Use the trained model to make predictions on the test set.</a:t>
            </a:r>
          </a:p>
          <a:p>
            <a:pPr algn="just"/>
            <a:r>
              <a:rPr lang="en-US" sz="2400" dirty="0">
                <a:solidFill>
                  <a:schemeClr val="bg1"/>
                </a:solidFill>
              </a:rPr>
              <a:t>7) Assess the model's performance using evaluation metrics such as Root Squared (r2).</a:t>
            </a:r>
            <a:endParaRPr lang="en-IN" sz="2400" dirty="0">
              <a:solidFill>
                <a:schemeClr val="bg1"/>
              </a:solidFill>
            </a:endParaRPr>
          </a:p>
        </p:txBody>
      </p:sp>
    </p:spTree>
    <p:extLst>
      <p:ext uri="{BB962C8B-B14F-4D97-AF65-F5344CB8AC3E}">
        <p14:creationId xmlns:p14="http://schemas.microsoft.com/office/powerpoint/2010/main" val="403110064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531</TotalTime>
  <Words>873</Words>
  <Application>Microsoft Office PowerPoint</Application>
  <PresentationFormat>Widescreen</PresentationFormat>
  <Paragraphs>93</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Algerian</vt:lpstr>
      <vt:lpstr>Arial</vt:lpstr>
      <vt:lpstr>Arial Black</vt:lpstr>
      <vt:lpstr>Arial Rounded MT Bold</vt:lpstr>
      <vt:lpstr>Bauhaus 93</vt:lpstr>
      <vt:lpstr>Berlin Sans FB Demi</vt:lpstr>
      <vt:lpstr>Bodoni MT Black</vt:lpstr>
      <vt:lpstr>Cooper Black</vt:lpstr>
      <vt:lpstr>Gill Sans MT</vt:lpstr>
      <vt:lpstr>Wingdings</vt:lpstr>
      <vt:lpstr>Parcel</vt:lpstr>
      <vt:lpstr>SALARY PREDICTION OF DATA PROFESSIONS </vt:lpstr>
      <vt:lpstr>PowerPoint Presentation</vt:lpstr>
      <vt:lpstr>PowerPoint Presentation</vt:lpstr>
      <vt:lpstr>PowerPoint Presentation</vt:lpstr>
      <vt:lpstr>CODES &amp;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PIPELINE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Priyanshu Bhatia</dc:creator>
  <cp:lastModifiedBy>mayanksurya11@gmail.com</cp:lastModifiedBy>
  <cp:revision>63</cp:revision>
  <dcterms:created xsi:type="dcterms:W3CDTF">2024-06-12T07:26:00Z</dcterms:created>
  <dcterms:modified xsi:type="dcterms:W3CDTF">2024-08-21T07:43:00Z</dcterms:modified>
</cp:coreProperties>
</file>