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7"/>
    <p:sldMasterId id="2147483669" r:id="rId58"/>
  </p:sldMasterIdLst>
  <p:sldIdLst>
    <p:sldId id="256" r:id="rId59"/>
    <p:sldId id="257" r:id="rId60"/>
    <p:sldId id="265" r:id="rId61"/>
    <p:sldId id="258" r:id="rId62"/>
    <p:sldId id="259" r:id="rId63"/>
    <p:sldId id="260" r:id="rId64"/>
    <p:sldId id="261" r:id="rId65"/>
    <p:sldId id="264" r:id="rId66"/>
    <p:sldId id="266" r:id="rId67"/>
    <p:sldId id="267" r:id="rId68"/>
    <p:sldId id="263" r:id="rId69"/>
    <p:sldId id="26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5.xml"/><Relationship Id="rId68" Type="http://schemas.openxmlformats.org/officeDocument/2006/relationships/slide" Target="slides/slide10.xml"/><Relationship Id="rId7" Type="http://schemas.openxmlformats.org/officeDocument/2006/relationships/customXml" Target="../customXml/item7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2.xml"/><Relationship Id="rId66" Type="http://schemas.openxmlformats.org/officeDocument/2006/relationships/slide" Target="slides/slide8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Master" Target="slideMasters/slideMaster1.xml"/><Relationship Id="rId61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slide" Target="slides/slide7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6.xml"/><Relationship Id="rId69" Type="http://schemas.openxmlformats.org/officeDocument/2006/relationships/slide" Target="slides/slide1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67" Type="http://schemas.openxmlformats.org/officeDocument/2006/relationships/slide" Target="slides/slide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7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5018274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123378" y="6307016"/>
            <a:ext cx="1870134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67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123378" y="6307016"/>
            <a:ext cx="1870134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5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123378" y="6307016"/>
            <a:ext cx="1870134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3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123378" y="6307016"/>
            <a:ext cx="1870134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89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744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833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79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82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756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646DF2-74FC-425F-8D0D-CC5F4AE7A00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70997-D4E9-4F75-935D-66BB102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441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07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3303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456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3832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646DF2-74FC-425F-8D0D-CC5F4AE7A00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70997-D4E9-4F75-935D-66BB102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123378" y="6307016"/>
            <a:ext cx="1870134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3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8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11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66" y="1338295"/>
            <a:ext cx="9074331" cy="830997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See the world around you!</a:t>
            </a:r>
            <a:endParaRPr lang="en-US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2184" y="2278334"/>
            <a:ext cx="9144000" cy="332399"/>
          </a:xfrm>
        </p:spPr>
        <p:txBody>
          <a:bodyPr/>
          <a:lstStyle/>
          <a:p>
            <a:pPr algn="l"/>
            <a:r>
              <a:rPr lang="en-IN" b="1" dirty="0"/>
              <a:t>Fun with Image </a:t>
            </a:r>
            <a:r>
              <a:rPr lang="en-IN" b="1" dirty="0" smtClean="0"/>
              <a:t>Recognition &amp; </a:t>
            </a:r>
            <a:r>
              <a:rPr lang="en-IN" b="1" dirty="0" err="1" smtClean="0"/>
              <a:t>Serverless</a:t>
            </a:r>
            <a:r>
              <a:rPr lang="en-IN" b="1" dirty="0" smtClean="0"/>
              <a:t> Bots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9531" y="5643155"/>
            <a:ext cx="324020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N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Mayank Kumar</a:t>
            </a:r>
          </a:p>
          <a:p>
            <a:pPr algn="r"/>
            <a:r>
              <a:rPr lang="en-IN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@</a:t>
            </a:r>
            <a:r>
              <a:rPr lang="en-IN" sz="320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mayankdotnet</a:t>
            </a:r>
            <a:endParaRPr lang="en-IN" sz="32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4" y="1567543"/>
            <a:ext cx="10401695" cy="4648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7925" y="87939"/>
            <a:ext cx="8820383" cy="992621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IN" sz="4000" dirty="0" smtClean="0"/>
              <a:t>Reference Architecture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29" y="3105835"/>
            <a:ext cx="9919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/>
              <a:t>https://github.com/mayankthebest/hydbootcampbotdemo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925" y="87939"/>
            <a:ext cx="8820383" cy="992621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IN" sz="4000" dirty="0" smtClean="0"/>
              <a:t>Code Repository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0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8689" y="273726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IN" smtClean="0"/>
              <a:t>Questions?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1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3487" y="286748"/>
            <a:ext cx="10515600" cy="8192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IN" sz="4000" dirty="0" smtClean="0"/>
              <a:t>Evolution of Human/Computer Interface</a:t>
            </a:r>
            <a:endParaRPr lang="en-IN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9" y="4068651"/>
            <a:ext cx="408622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26" y="4068651"/>
            <a:ext cx="3489402" cy="1158004"/>
          </a:xfrm>
          <a:prstGeom prst="rect">
            <a:avLst/>
          </a:prstGeom>
        </p:spPr>
      </p:pic>
      <p:pic>
        <p:nvPicPr>
          <p:cNvPr id="9" name="Picture 2" descr="http://www.cclc.vic.gov.au/images/blogs/ipad-ipho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991" y="3545336"/>
            <a:ext cx="1961571" cy="22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487" y="2325671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 Interface (CLI)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815826" y="2325671"/>
            <a:ext cx="32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Graphical User Interface (GUI)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2907" y="2325671"/>
            <a:ext cx="35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User Interface (NUI)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4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8985" y="295457"/>
            <a:ext cx="10515600" cy="8192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IN" sz="4000" dirty="0" smtClean="0"/>
              <a:t>Bot Framework Components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7" y="1402080"/>
            <a:ext cx="9605555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Bot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Bot Connector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Bot Builder SDK (.NET 4.6 &amp; Node.js)</a:t>
            </a:r>
          </a:p>
          <a:p>
            <a:endParaRPr lang="en-IN" sz="40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r>
              <a:rPr lang="en-IN" sz="4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Hosting Options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Azure App Service (Web App)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Azure Functions (</a:t>
            </a:r>
            <a:r>
              <a:rPr lang="en-IN" sz="360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Serverless</a:t>
            </a:r>
            <a:r>
              <a:rPr lang="en-IN" sz="3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)</a:t>
            </a:r>
            <a:endParaRPr lang="en-IN" sz="36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49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7675" y="317518"/>
            <a:ext cx="7627952" cy="665784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30238" indent="-28416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30238" algn="l"/>
              </a:tabLst>
              <a:defRPr sz="28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-28416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482725" indent="-22383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914400" algn="l"/>
              </a:tabLst>
              <a:defRPr sz="2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712913" indent="-2301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smtClean="0"/>
              <a:t>How do you make a bot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427207" y="253438"/>
            <a:ext cx="250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great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725" y="266487"/>
            <a:ext cx="579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4023" y="1567543"/>
            <a:ext cx="10515600" cy="4351338"/>
          </a:xfrm>
          <a:prstGeom prst="rect">
            <a:avLst/>
          </a:prstGeom>
        </p:spPr>
        <p:txBody>
          <a:bodyPr/>
          <a:lstStyle>
            <a:lvl1pPr marL="346075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30238" indent="-28416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30238" algn="l"/>
              </a:tabLst>
              <a:defRPr sz="28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-28416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482725" indent="-22383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914400" algn="l"/>
              </a:tabLst>
              <a:defRPr sz="2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712913" indent="-2301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impressions matter! – Provide an engaging Welcome message</a:t>
            </a:r>
          </a:p>
          <a:p>
            <a:r>
              <a:rPr lang="en-US" dirty="0" smtClean="0"/>
              <a:t>Your bot should have a personality</a:t>
            </a:r>
          </a:p>
          <a:p>
            <a:r>
              <a:rPr lang="en-US" dirty="0" smtClean="0"/>
              <a:t>Do one simple thing – </a:t>
            </a:r>
            <a:r>
              <a:rPr lang="en-US" b="1" dirty="0" smtClean="0"/>
              <a:t>Nicely</a:t>
            </a:r>
            <a:endParaRPr lang="en-US" dirty="0" smtClean="0"/>
          </a:p>
          <a:p>
            <a:r>
              <a:rPr lang="en-US" dirty="0" smtClean="0"/>
              <a:t>Don’t spam your users</a:t>
            </a:r>
          </a:p>
          <a:p>
            <a:r>
              <a:rPr lang="en-US" dirty="0" smtClean="0"/>
              <a:t>User should be in control – Always</a:t>
            </a:r>
          </a:p>
          <a:p>
            <a:r>
              <a:rPr lang="en-US" dirty="0" smtClean="0"/>
              <a:t>Don’t try to hide the fact that this is a bot not a human</a:t>
            </a:r>
          </a:p>
        </p:txBody>
      </p:sp>
    </p:spTree>
    <p:extLst>
      <p:ext uri="{BB962C8B-B14F-4D97-AF65-F5344CB8AC3E}">
        <p14:creationId xmlns:p14="http://schemas.microsoft.com/office/powerpoint/2010/main" val="349902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16718 0.0020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925" y="87939"/>
            <a:ext cx="8820383" cy="992621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IN" sz="4000" dirty="0" smtClean="0"/>
              <a:t>What is “</a:t>
            </a:r>
            <a:r>
              <a:rPr lang="en-IN" sz="4000" dirty="0" err="1" smtClean="0"/>
              <a:t>Serverless</a:t>
            </a:r>
            <a:r>
              <a:rPr lang="en-IN" sz="4000" dirty="0" smtClean="0"/>
              <a:t>”?</a:t>
            </a:r>
            <a:endParaRPr lang="en-IN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4291527" y="1485701"/>
            <a:ext cx="3681974" cy="5062799"/>
            <a:chOff x="4158354" y="1189176"/>
            <a:chExt cx="4192342" cy="51908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8354" y="1189176"/>
              <a:ext cx="4192342" cy="41923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3030" y="5433753"/>
              <a:ext cx="2397729" cy="946272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1224"/>
                </a:spcAft>
                <a:defRPr/>
              </a:pPr>
              <a:r>
                <a:rPr lang="en-US" sz="2244" kern="0" dirty="0">
                  <a:solidFill>
                    <a:schemeClr val="tx2"/>
                  </a:solidFill>
                  <a:latin typeface="+mj-lt"/>
                  <a:cs typeface="Segoe UI"/>
                </a:rPr>
                <a:t>Event-driven scale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04383" y="1136105"/>
            <a:ext cx="4182818" cy="5412395"/>
            <a:chOff x="7567771" y="840651"/>
            <a:chExt cx="4889392" cy="55492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7771" y="840651"/>
              <a:ext cx="4889392" cy="488939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841353" y="5443667"/>
              <a:ext cx="2342226" cy="946272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1224"/>
                </a:spcAft>
                <a:defRPr/>
              </a:pPr>
              <a:r>
                <a:rPr lang="en-US" sz="2244" kern="0" dirty="0">
                  <a:solidFill>
                    <a:schemeClr val="tx2"/>
                  </a:solidFill>
                  <a:latin typeface="+mj-lt"/>
                  <a:cs typeface="Segoe UI"/>
                </a:rPr>
                <a:t>Sub-second billing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8397" y="1073764"/>
            <a:ext cx="2684699" cy="5446231"/>
            <a:chOff x="825302" y="779528"/>
            <a:chExt cx="2560320" cy="5583980"/>
          </a:xfrm>
        </p:grpSpPr>
        <p:sp>
          <p:nvSpPr>
            <p:cNvPr id="10" name="TextBox 9"/>
            <p:cNvSpPr txBox="1"/>
            <p:nvPr/>
          </p:nvSpPr>
          <p:spPr>
            <a:xfrm>
              <a:off x="1300172" y="5446462"/>
              <a:ext cx="1828800" cy="917046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1224"/>
                </a:spcAft>
                <a:defRPr/>
              </a:pPr>
              <a:r>
                <a:rPr lang="en-US" sz="2244" kern="0" dirty="0">
                  <a:solidFill>
                    <a:schemeClr val="tx2"/>
                  </a:solidFill>
                  <a:latin typeface="+mj-lt"/>
                  <a:cs typeface="Segoe UI"/>
                </a:rPr>
                <a:t>Abstraction of servers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300172" y="3826400"/>
              <a:ext cx="1582606" cy="1005115"/>
              <a:chOff x="1217613" y="3254375"/>
              <a:chExt cx="2514600" cy="1597026"/>
            </a:xfrm>
          </p:grpSpPr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1217613" y="3751263"/>
                <a:ext cx="2514600" cy="701675"/>
              </a:xfrm>
              <a:custGeom>
                <a:avLst/>
                <a:gdLst>
                  <a:gd name="T0" fmla="*/ 1115 w 1132"/>
                  <a:gd name="T1" fmla="*/ 316 h 316"/>
                  <a:gd name="T2" fmla="*/ 1103 w 1132"/>
                  <a:gd name="T3" fmla="*/ 305 h 316"/>
                  <a:gd name="T4" fmla="*/ 1062 w 1132"/>
                  <a:gd name="T5" fmla="*/ 224 h 316"/>
                  <a:gd name="T6" fmla="*/ 679 w 1132"/>
                  <a:gd name="T7" fmla="*/ 57 h 316"/>
                  <a:gd name="T8" fmla="*/ 315 w 1132"/>
                  <a:gd name="T9" fmla="*/ 39 h 316"/>
                  <a:gd name="T10" fmla="*/ 37 w 1132"/>
                  <a:gd name="T11" fmla="*/ 98 h 316"/>
                  <a:gd name="T12" fmla="*/ 18 w 1132"/>
                  <a:gd name="T13" fmla="*/ 129 h 316"/>
                  <a:gd name="T14" fmla="*/ 3 w 1132"/>
                  <a:gd name="T15" fmla="*/ 133 h 316"/>
                  <a:gd name="T16" fmla="*/ 26 w 1132"/>
                  <a:gd name="T17" fmla="*/ 86 h 316"/>
                  <a:gd name="T18" fmla="*/ 682 w 1132"/>
                  <a:gd name="T19" fmla="*/ 41 h 316"/>
                  <a:gd name="T20" fmla="*/ 1075 w 1132"/>
                  <a:gd name="T21" fmla="*/ 213 h 316"/>
                  <a:gd name="T22" fmla="*/ 1115 w 1132"/>
                  <a:gd name="T2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2" h="316">
                    <a:moveTo>
                      <a:pt x="1115" y="316"/>
                    </a:moveTo>
                    <a:cubicBezTo>
                      <a:pt x="1103" y="305"/>
                      <a:pt x="1103" y="305"/>
                      <a:pt x="1103" y="305"/>
                    </a:cubicBezTo>
                    <a:cubicBezTo>
                      <a:pt x="1110" y="298"/>
                      <a:pt x="1100" y="268"/>
                      <a:pt x="1062" y="224"/>
                    </a:cubicBezTo>
                    <a:cubicBezTo>
                      <a:pt x="988" y="137"/>
                      <a:pt x="790" y="82"/>
                      <a:pt x="679" y="57"/>
                    </a:cubicBezTo>
                    <a:cubicBezTo>
                      <a:pt x="593" y="37"/>
                      <a:pt x="454" y="30"/>
                      <a:pt x="315" y="39"/>
                    </a:cubicBezTo>
                    <a:cubicBezTo>
                      <a:pt x="175" y="47"/>
                      <a:pt x="68" y="70"/>
                      <a:pt x="37" y="98"/>
                    </a:cubicBezTo>
                    <a:cubicBezTo>
                      <a:pt x="20" y="113"/>
                      <a:pt x="17" y="124"/>
                      <a:pt x="18" y="129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0" y="124"/>
                      <a:pt x="1" y="109"/>
                      <a:pt x="26" y="86"/>
                    </a:cubicBezTo>
                    <a:cubicBezTo>
                      <a:pt x="101" y="18"/>
                      <a:pt x="498" y="0"/>
                      <a:pt x="682" y="41"/>
                    </a:cubicBezTo>
                    <a:cubicBezTo>
                      <a:pt x="796" y="66"/>
                      <a:pt x="997" y="123"/>
                      <a:pt x="1075" y="213"/>
                    </a:cubicBezTo>
                    <a:cubicBezTo>
                      <a:pt x="1115" y="261"/>
                      <a:pt x="1132" y="299"/>
                      <a:pt x="1115" y="316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260475" y="3768725"/>
                <a:ext cx="942975" cy="108267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1333500" y="3898900"/>
                <a:ext cx="796925" cy="82073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1368425" y="3940175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139065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142240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1454150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1484313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516063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1546225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Oval 18"/>
              <p:cNvSpPr>
                <a:spLocks noChangeArrowheads="1"/>
              </p:cNvSpPr>
              <p:nvPr/>
            </p:nvSpPr>
            <p:spPr bwMode="auto">
              <a:xfrm>
                <a:off x="2011363" y="3992563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1368425" y="4119563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139065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142240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1454150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1484313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1516063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1546225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Oval 26"/>
              <p:cNvSpPr>
                <a:spLocks noChangeArrowheads="1"/>
              </p:cNvSpPr>
              <p:nvPr/>
            </p:nvSpPr>
            <p:spPr bwMode="auto">
              <a:xfrm>
                <a:off x="2011363" y="417353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1368425" y="4300538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Rectangle 28"/>
              <p:cNvSpPr>
                <a:spLocks noChangeArrowheads="1"/>
              </p:cNvSpPr>
              <p:nvPr/>
            </p:nvSpPr>
            <p:spPr bwMode="auto">
              <a:xfrm>
                <a:off x="139065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Rectangle 29"/>
              <p:cNvSpPr>
                <a:spLocks noChangeArrowheads="1"/>
              </p:cNvSpPr>
              <p:nvPr/>
            </p:nvSpPr>
            <p:spPr bwMode="auto">
              <a:xfrm>
                <a:off x="142240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Rectangle 30"/>
              <p:cNvSpPr>
                <a:spLocks noChangeArrowheads="1"/>
              </p:cNvSpPr>
              <p:nvPr/>
            </p:nvSpPr>
            <p:spPr bwMode="auto">
              <a:xfrm>
                <a:off x="1454150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1484313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1516063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Rectangle 33"/>
              <p:cNvSpPr>
                <a:spLocks noChangeArrowheads="1"/>
              </p:cNvSpPr>
              <p:nvPr/>
            </p:nvSpPr>
            <p:spPr bwMode="auto">
              <a:xfrm>
                <a:off x="1546225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Oval 34"/>
              <p:cNvSpPr>
                <a:spLocks noChangeArrowheads="1"/>
              </p:cNvSpPr>
              <p:nvPr/>
            </p:nvSpPr>
            <p:spPr bwMode="auto">
              <a:xfrm>
                <a:off x="2011363" y="435292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Rectangle 35"/>
              <p:cNvSpPr>
                <a:spLocks noChangeArrowheads="1"/>
              </p:cNvSpPr>
              <p:nvPr/>
            </p:nvSpPr>
            <p:spPr bwMode="auto">
              <a:xfrm>
                <a:off x="1368425" y="4479925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139065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142240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ectangle 38"/>
              <p:cNvSpPr>
                <a:spLocks noChangeArrowheads="1"/>
              </p:cNvSpPr>
              <p:nvPr/>
            </p:nvSpPr>
            <p:spPr bwMode="auto">
              <a:xfrm>
                <a:off x="1454150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Rectangle 39"/>
              <p:cNvSpPr>
                <a:spLocks noChangeArrowheads="1"/>
              </p:cNvSpPr>
              <p:nvPr/>
            </p:nvSpPr>
            <p:spPr bwMode="auto">
              <a:xfrm>
                <a:off x="1484313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Rectangle 40"/>
              <p:cNvSpPr>
                <a:spLocks noChangeArrowheads="1"/>
              </p:cNvSpPr>
              <p:nvPr/>
            </p:nvSpPr>
            <p:spPr bwMode="auto">
              <a:xfrm>
                <a:off x="1516063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Rectangle 41"/>
              <p:cNvSpPr>
                <a:spLocks noChangeArrowheads="1"/>
              </p:cNvSpPr>
              <p:nvPr/>
            </p:nvSpPr>
            <p:spPr bwMode="auto">
              <a:xfrm>
                <a:off x="1546225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Oval 42"/>
              <p:cNvSpPr>
                <a:spLocks noChangeArrowheads="1"/>
              </p:cNvSpPr>
              <p:nvPr/>
            </p:nvSpPr>
            <p:spPr bwMode="auto">
              <a:xfrm>
                <a:off x="2011363" y="453390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43"/>
              <p:cNvSpPr>
                <a:spLocks noChangeArrowheads="1"/>
              </p:cNvSpPr>
              <p:nvPr/>
            </p:nvSpPr>
            <p:spPr bwMode="auto">
              <a:xfrm>
                <a:off x="3070225" y="4008438"/>
                <a:ext cx="596900" cy="842963"/>
              </a:xfrm>
              <a:prstGeom prst="rect">
                <a:avLst/>
              </a:pr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>
                <a:off x="3143250" y="4086225"/>
                <a:ext cx="450850" cy="6334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3178175" y="4125913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Rectangle 46"/>
              <p:cNvSpPr>
                <a:spLocks noChangeArrowheads="1"/>
              </p:cNvSpPr>
              <p:nvPr/>
            </p:nvSpPr>
            <p:spPr bwMode="auto">
              <a:xfrm>
                <a:off x="320040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323215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Rectangle 48"/>
              <p:cNvSpPr>
                <a:spLocks noChangeArrowheads="1"/>
              </p:cNvSpPr>
              <p:nvPr/>
            </p:nvSpPr>
            <p:spPr bwMode="auto">
              <a:xfrm>
                <a:off x="3263900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ectangle 49"/>
              <p:cNvSpPr>
                <a:spLocks noChangeArrowheads="1"/>
              </p:cNvSpPr>
              <p:nvPr/>
            </p:nvSpPr>
            <p:spPr bwMode="auto">
              <a:xfrm>
                <a:off x="3294063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ectangle 50"/>
              <p:cNvSpPr>
                <a:spLocks noChangeArrowheads="1"/>
              </p:cNvSpPr>
              <p:nvPr/>
            </p:nvSpPr>
            <p:spPr bwMode="auto">
              <a:xfrm>
                <a:off x="3325813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Rectangle 51"/>
              <p:cNvSpPr>
                <a:spLocks noChangeArrowheads="1"/>
              </p:cNvSpPr>
              <p:nvPr/>
            </p:nvSpPr>
            <p:spPr bwMode="auto">
              <a:xfrm>
                <a:off x="3355975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52"/>
              <p:cNvSpPr>
                <a:spLocks noChangeArrowheads="1"/>
              </p:cNvSpPr>
              <p:nvPr/>
            </p:nvSpPr>
            <p:spPr bwMode="auto">
              <a:xfrm>
                <a:off x="3476625" y="417988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Rectangle 53"/>
              <p:cNvSpPr>
                <a:spLocks noChangeArrowheads="1"/>
              </p:cNvSpPr>
              <p:nvPr/>
            </p:nvSpPr>
            <p:spPr bwMode="auto">
              <a:xfrm>
                <a:off x="3178175" y="4306888"/>
                <a:ext cx="3810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Rectangle 54"/>
              <p:cNvSpPr>
                <a:spLocks noChangeArrowheads="1"/>
              </p:cNvSpPr>
              <p:nvPr/>
            </p:nvSpPr>
            <p:spPr bwMode="auto">
              <a:xfrm>
                <a:off x="320040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Rectangle 55"/>
              <p:cNvSpPr>
                <a:spLocks noChangeArrowheads="1"/>
              </p:cNvSpPr>
              <p:nvPr/>
            </p:nvSpPr>
            <p:spPr bwMode="auto">
              <a:xfrm>
                <a:off x="323215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Rectangle 56"/>
              <p:cNvSpPr>
                <a:spLocks noChangeArrowheads="1"/>
              </p:cNvSpPr>
              <p:nvPr/>
            </p:nvSpPr>
            <p:spPr bwMode="auto">
              <a:xfrm>
                <a:off x="3263900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3294063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Rectangle 58"/>
              <p:cNvSpPr>
                <a:spLocks noChangeArrowheads="1"/>
              </p:cNvSpPr>
              <p:nvPr/>
            </p:nvSpPr>
            <p:spPr bwMode="auto">
              <a:xfrm>
                <a:off x="3325813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Rectangle 59"/>
              <p:cNvSpPr>
                <a:spLocks noChangeArrowheads="1"/>
              </p:cNvSpPr>
              <p:nvPr/>
            </p:nvSpPr>
            <p:spPr bwMode="auto">
              <a:xfrm>
                <a:off x="3355975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Oval 60"/>
              <p:cNvSpPr>
                <a:spLocks noChangeArrowheads="1"/>
              </p:cNvSpPr>
              <p:nvPr/>
            </p:nvSpPr>
            <p:spPr bwMode="auto">
              <a:xfrm>
                <a:off x="3476625" y="435927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3178175" y="4486275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320040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323215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3263900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Rectangle 65"/>
              <p:cNvSpPr>
                <a:spLocks noChangeArrowheads="1"/>
              </p:cNvSpPr>
              <p:nvPr/>
            </p:nvSpPr>
            <p:spPr bwMode="auto">
              <a:xfrm>
                <a:off x="3294063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Rectangle 66"/>
              <p:cNvSpPr>
                <a:spLocks noChangeArrowheads="1"/>
              </p:cNvSpPr>
              <p:nvPr/>
            </p:nvSpPr>
            <p:spPr bwMode="auto">
              <a:xfrm>
                <a:off x="3325813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Rectangle 67"/>
              <p:cNvSpPr>
                <a:spLocks noChangeArrowheads="1"/>
              </p:cNvSpPr>
              <p:nvPr/>
            </p:nvSpPr>
            <p:spPr bwMode="auto">
              <a:xfrm>
                <a:off x="3355975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Oval 68"/>
              <p:cNvSpPr>
                <a:spLocks noChangeArrowheads="1"/>
              </p:cNvSpPr>
              <p:nvPr/>
            </p:nvSpPr>
            <p:spPr bwMode="auto">
              <a:xfrm>
                <a:off x="3476625" y="454025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Rectangle 69"/>
              <p:cNvSpPr>
                <a:spLocks noChangeArrowheads="1"/>
              </p:cNvSpPr>
              <p:nvPr/>
            </p:nvSpPr>
            <p:spPr bwMode="auto">
              <a:xfrm>
                <a:off x="2259013" y="3254375"/>
                <a:ext cx="763588" cy="159702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Rectangle 70"/>
              <p:cNvSpPr>
                <a:spLocks noChangeArrowheads="1"/>
              </p:cNvSpPr>
              <p:nvPr/>
            </p:nvSpPr>
            <p:spPr bwMode="auto">
              <a:xfrm>
                <a:off x="2330450" y="3332163"/>
                <a:ext cx="619125" cy="1387475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Rectangle 71"/>
              <p:cNvSpPr>
                <a:spLocks noChangeArrowheads="1"/>
              </p:cNvSpPr>
              <p:nvPr/>
            </p:nvSpPr>
            <p:spPr bwMode="auto">
              <a:xfrm>
                <a:off x="2368550" y="3373438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Rectangle 72"/>
              <p:cNvSpPr>
                <a:spLocks noChangeArrowheads="1"/>
              </p:cNvSpPr>
              <p:nvPr/>
            </p:nvSpPr>
            <p:spPr bwMode="auto">
              <a:xfrm>
                <a:off x="238760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Rectangle 73"/>
              <p:cNvSpPr>
                <a:spLocks noChangeArrowheads="1"/>
              </p:cNvSpPr>
              <p:nvPr/>
            </p:nvSpPr>
            <p:spPr bwMode="auto">
              <a:xfrm>
                <a:off x="241935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Rectangle 74"/>
              <p:cNvSpPr>
                <a:spLocks noChangeArrowheads="1"/>
              </p:cNvSpPr>
              <p:nvPr/>
            </p:nvSpPr>
            <p:spPr bwMode="auto">
              <a:xfrm>
                <a:off x="2451100" y="33972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Rectangle 75"/>
              <p:cNvSpPr>
                <a:spLocks noChangeArrowheads="1"/>
              </p:cNvSpPr>
              <p:nvPr/>
            </p:nvSpPr>
            <p:spPr bwMode="auto">
              <a:xfrm>
                <a:off x="248126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Rectangle 76"/>
              <p:cNvSpPr>
                <a:spLocks noChangeArrowheads="1"/>
              </p:cNvSpPr>
              <p:nvPr/>
            </p:nvSpPr>
            <p:spPr bwMode="auto">
              <a:xfrm>
                <a:off x="251301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Rectangle 77"/>
              <p:cNvSpPr>
                <a:spLocks noChangeArrowheads="1"/>
              </p:cNvSpPr>
              <p:nvPr/>
            </p:nvSpPr>
            <p:spPr bwMode="auto">
              <a:xfrm>
                <a:off x="2543175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78"/>
              <p:cNvSpPr>
                <a:spLocks noChangeArrowheads="1"/>
              </p:cNvSpPr>
              <p:nvPr/>
            </p:nvSpPr>
            <p:spPr bwMode="auto">
              <a:xfrm>
                <a:off x="2832100" y="342582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Rectangle 79"/>
              <p:cNvSpPr>
                <a:spLocks noChangeArrowheads="1"/>
              </p:cNvSpPr>
              <p:nvPr/>
            </p:nvSpPr>
            <p:spPr bwMode="auto">
              <a:xfrm>
                <a:off x="2368550" y="355282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Rectangle 80"/>
              <p:cNvSpPr>
                <a:spLocks noChangeArrowheads="1"/>
              </p:cNvSpPr>
              <p:nvPr/>
            </p:nvSpPr>
            <p:spPr bwMode="auto">
              <a:xfrm>
                <a:off x="238760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Rectangle 81"/>
              <p:cNvSpPr>
                <a:spLocks noChangeArrowheads="1"/>
              </p:cNvSpPr>
              <p:nvPr/>
            </p:nvSpPr>
            <p:spPr bwMode="auto">
              <a:xfrm>
                <a:off x="241935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 bwMode="auto">
              <a:xfrm>
                <a:off x="2451100" y="35766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Rectangle 83"/>
              <p:cNvSpPr>
                <a:spLocks noChangeArrowheads="1"/>
              </p:cNvSpPr>
              <p:nvPr/>
            </p:nvSpPr>
            <p:spPr bwMode="auto">
              <a:xfrm>
                <a:off x="248126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Rectangle 84"/>
              <p:cNvSpPr>
                <a:spLocks noChangeArrowheads="1"/>
              </p:cNvSpPr>
              <p:nvPr/>
            </p:nvSpPr>
            <p:spPr bwMode="auto">
              <a:xfrm>
                <a:off x="251301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Rectangle 85"/>
              <p:cNvSpPr>
                <a:spLocks noChangeArrowheads="1"/>
              </p:cNvSpPr>
              <p:nvPr/>
            </p:nvSpPr>
            <p:spPr bwMode="auto">
              <a:xfrm>
                <a:off x="2543175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Oval 86"/>
              <p:cNvSpPr>
                <a:spLocks noChangeArrowheads="1"/>
              </p:cNvSpPr>
              <p:nvPr/>
            </p:nvSpPr>
            <p:spPr bwMode="auto">
              <a:xfrm>
                <a:off x="2832100" y="360680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Rectangle 87"/>
              <p:cNvSpPr>
                <a:spLocks noChangeArrowheads="1"/>
              </p:cNvSpPr>
              <p:nvPr/>
            </p:nvSpPr>
            <p:spPr bwMode="auto">
              <a:xfrm>
                <a:off x="2368550" y="3732213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Rectangle 88"/>
              <p:cNvSpPr>
                <a:spLocks noChangeArrowheads="1"/>
              </p:cNvSpPr>
              <p:nvPr/>
            </p:nvSpPr>
            <p:spPr bwMode="auto">
              <a:xfrm>
                <a:off x="238760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Rectangle 89"/>
              <p:cNvSpPr>
                <a:spLocks noChangeArrowheads="1"/>
              </p:cNvSpPr>
              <p:nvPr/>
            </p:nvSpPr>
            <p:spPr bwMode="auto">
              <a:xfrm>
                <a:off x="241935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Rectangle 90"/>
              <p:cNvSpPr>
                <a:spLocks noChangeArrowheads="1"/>
              </p:cNvSpPr>
              <p:nvPr/>
            </p:nvSpPr>
            <p:spPr bwMode="auto">
              <a:xfrm>
                <a:off x="2451100" y="37576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Rectangle 91"/>
              <p:cNvSpPr>
                <a:spLocks noChangeArrowheads="1"/>
              </p:cNvSpPr>
              <p:nvPr/>
            </p:nvSpPr>
            <p:spPr bwMode="auto">
              <a:xfrm>
                <a:off x="248126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Rectangle 92"/>
              <p:cNvSpPr>
                <a:spLocks noChangeArrowheads="1"/>
              </p:cNvSpPr>
              <p:nvPr/>
            </p:nvSpPr>
            <p:spPr bwMode="auto">
              <a:xfrm>
                <a:off x="251301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Rectangle 93"/>
              <p:cNvSpPr>
                <a:spLocks noChangeArrowheads="1"/>
              </p:cNvSpPr>
              <p:nvPr/>
            </p:nvSpPr>
            <p:spPr bwMode="auto">
              <a:xfrm>
                <a:off x="2543175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94"/>
              <p:cNvSpPr>
                <a:spLocks noChangeArrowheads="1"/>
              </p:cNvSpPr>
              <p:nvPr/>
            </p:nvSpPr>
            <p:spPr bwMode="auto">
              <a:xfrm>
                <a:off x="2832100" y="3786188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Rectangle 95"/>
              <p:cNvSpPr>
                <a:spLocks noChangeArrowheads="1"/>
              </p:cNvSpPr>
              <p:nvPr/>
            </p:nvSpPr>
            <p:spPr bwMode="auto">
              <a:xfrm>
                <a:off x="2368550" y="391318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Rectangle 96"/>
              <p:cNvSpPr>
                <a:spLocks noChangeArrowheads="1"/>
              </p:cNvSpPr>
              <p:nvPr/>
            </p:nvSpPr>
            <p:spPr bwMode="auto">
              <a:xfrm>
                <a:off x="238760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Rectangle 97"/>
              <p:cNvSpPr>
                <a:spLocks noChangeArrowheads="1"/>
              </p:cNvSpPr>
              <p:nvPr/>
            </p:nvSpPr>
            <p:spPr bwMode="auto">
              <a:xfrm>
                <a:off x="241935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Rectangle 98"/>
              <p:cNvSpPr>
                <a:spLocks noChangeArrowheads="1"/>
              </p:cNvSpPr>
              <p:nvPr/>
            </p:nvSpPr>
            <p:spPr bwMode="auto">
              <a:xfrm>
                <a:off x="2451100" y="39370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Rectangle 99"/>
              <p:cNvSpPr>
                <a:spLocks noChangeArrowheads="1"/>
              </p:cNvSpPr>
              <p:nvPr/>
            </p:nvSpPr>
            <p:spPr bwMode="auto">
              <a:xfrm>
                <a:off x="248126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Rectangle 100"/>
              <p:cNvSpPr>
                <a:spLocks noChangeArrowheads="1"/>
              </p:cNvSpPr>
              <p:nvPr/>
            </p:nvSpPr>
            <p:spPr bwMode="auto">
              <a:xfrm>
                <a:off x="251301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Rectangle 101"/>
              <p:cNvSpPr>
                <a:spLocks noChangeArrowheads="1"/>
              </p:cNvSpPr>
              <p:nvPr/>
            </p:nvSpPr>
            <p:spPr bwMode="auto">
              <a:xfrm>
                <a:off x="2543175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Oval 102"/>
              <p:cNvSpPr>
                <a:spLocks noChangeArrowheads="1"/>
              </p:cNvSpPr>
              <p:nvPr/>
            </p:nvSpPr>
            <p:spPr bwMode="auto">
              <a:xfrm>
                <a:off x="2832100" y="396557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Rectangle 103"/>
              <p:cNvSpPr>
                <a:spLocks noChangeArrowheads="1"/>
              </p:cNvSpPr>
              <p:nvPr/>
            </p:nvSpPr>
            <p:spPr bwMode="auto">
              <a:xfrm>
                <a:off x="2368550" y="409257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Rectangle 104"/>
              <p:cNvSpPr>
                <a:spLocks noChangeArrowheads="1"/>
              </p:cNvSpPr>
              <p:nvPr/>
            </p:nvSpPr>
            <p:spPr bwMode="auto">
              <a:xfrm>
                <a:off x="238760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Rectangle 105"/>
              <p:cNvSpPr>
                <a:spLocks noChangeArrowheads="1"/>
              </p:cNvSpPr>
              <p:nvPr/>
            </p:nvSpPr>
            <p:spPr bwMode="auto">
              <a:xfrm>
                <a:off x="241935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Rectangle 106"/>
              <p:cNvSpPr>
                <a:spLocks noChangeArrowheads="1"/>
              </p:cNvSpPr>
              <p:nvPr/>
            </p:nvSpPr>
            <p:spPr bwMode="auto">
              <a:xfrm>
                <a:off x="2451100" y="4117975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Rectangle 107"/>
              <p:cNvSpPr>
                <a:spLocks noChangeArrowheads="1"/>
              </p:cNvSpPr>
              <p:nvPr/>
            </p:nvSpPr>
            <p:spPr bwMode="auto">
              <a:xfrm>
                <a:off x="248126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Rectangle 108"/>
              <p:cNvSpPr>
                <a:spLocks noChangeArrowheads="1"/>
              </p:cNvSpPr>
              <p:nvPr/>
            </p:nvSpPr>
            <p:spPr bwMode="auto">
              <a:xfrm>
                <a:off x="251301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Rectangle 109"/>
              <p:cNvSpPr>
                <a:spLocks noChangeArrowheads="1"/>
              </p:cNvSpPr>
              <p:nvPr/>
            </p:nvSpPr>
            <p:spPr bwMode="auto">
              <a:xfrm>
                <a:off x="2543175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Oval 110"/>
              <p:cNvSpPr>
                <a:spLocks noChangeArrowheads="1"/>
              </p:cNvSpPr>
              <p:nvPr/>
            </p:nvSpPr>
            <p:spPr bwMode="auto">
              <a:xfrm>
                <a:off x="2832100" y="414655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Rectangle 111"/>
              <p:cNvSpPr>
                <a:spLocks noChangeArrowheads="1"/>
              </p:cNvSpPr>
              <p:nvPr/>
            </p:nvSpPr>
            <p:spPr bwMode="auto">
              <a:xfrm>
                <a:off x="2368550" y="4273550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Rectangle 112"/>
              <p:cNvSpPr>
                <a:spLocks noChangeArrowheads="1"/>
              </p:cNvSpPr>
              <p:nvPr/>
            </p:nvSpPr>
            <p:spPr bwMode="auto">
              <a:xfrm>
                <a:off x="238760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Rectangle 113"/>
              <p:cNvSpPr>
                <a:spLocks noChangeArrowheads="1"/>
              </p:cNvSpPr>
              <p:nvPr/>
            </p:nvSpPr>
            <p:spPr bwMode="auto">
              <a:xfrm>
                <a:off x="241935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Rectangle 114"/>
              <p:cNvSpPr>
                <a:spLocks noChangeArrowheads="1"/>
              </p:cNvSpPr>
              <p:nvPr/>
            </p:nvSpPr>
            <p:spPr bwMode="auto">
              <a:xfrm>
                <a:off x="2451100" y="429736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Rectangle 115"/>
              <p:cNvSpPr>
                <a:spLocks noChangeArrowheads="1"/>
              </p:cNvSpPr>
              <p:nvPr/>
            </p:nvSpPr>
            <p:spPr bwMode="auto">
              <a:xfrm>
                <a:off x="248126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Rectangle 116"/>
              <p:cNvSpPr>
                <a:spLocks noChangeArrowheads="1"/>
              </p:cNvSpPr>
              <p:nvPr/>
            </p:nvSpPr>
            <p:spPr bwMode="auto">
              <a:xfrm>
                <a:off x="251301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Rectangle 117"/>
              <p:cNvSpPr>
                <a:spLocks noChangeArrowheads="1"/>
              </p:cNvSpPr>
              <p:nvPr/>
            </p:nvSpPr>
            <p:spPr bwMode="auto">
              <a:xfrm>
                <a:off x="2543175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Oval 118"/>
              <p:cNvSpPr>
                <a:spLocks noChangeArrowheads="1"/>
              </p:cNvSpPr>
              <p:nvPr/>
            </p:nvSpPr>
            <p:spPr bwMode="auto">
              <a:xfrm>
                <a:off x="2832100" y="4325938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Rectangle 119"/>
              <p:cNvSpPr>
                <a:spLocks noChangeArrowheads="1"/>
              </p:cNvSpPr>
              <p:nvPr/>
            </p:nvSpPr>
            <p:spPr bwMode="auto">
              <a:xfrm>
                <a:off x="2368550" y="445293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Rectangle 120"/>
              <p:cNvSpPr>
                <a:spLocks noChangeArrowheads="1"/>
              </p:cNvSpPr>
              <p:nvPr/>
            </p:nvSpPr>
            <p:spPr bwMode="auto">
              <a:xfrm>
                <a:off x="238760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Rectangle 121"/>
              <p:cNvSpPr>
                <a:spLocks noChangeArrowheads="1"/>
              </p:cNvSpPr>
              <p:nvPr/>
            </p:nvSpPr>
            <p:spPr bwMode="auto">
              <a:xfrm>
                <a:off x="241935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Rectangle 122"/>
              <p:cNvSpPr>
                <a:spLocks noChangeArrowheads="1"/>
              </p:cNvSpPr>
              <p:nvPr/>
            </p:nvSpPr>
            <p:spPr bwMode="auto">
              <a:xfrm>
                <a:off x="2451100" y="4478338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Rectangle 123"/>
              <p:cNvSpPr>
                <a:spLocks noChangeArrowheads="1"/>
              </p:cNvSpPr>
              <p:nvPr/>
            </p:nvSpPr>
            <p:spPr bwMode="auto">
              <a:xfrm>
                <a:off x="248126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Rectangle 124"/>
              <p:cNvSpPr>
                <a:spLocks noChangeArrowheads="1"/>
              </p:cNvSpPr>
              <p:nvPr/>
            </p:nvSpPr>
            <p:spPr bwMode="auto">
              <a:xfrm>
                <a:off x="251301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Rectangle 125"/>
              <p:cNvSpPr>
                <a:spLocks noChangeArrowheads="1"/>
              </p:cNvSpPr>
              <p:nvPr/>
            </p:nvSpPr>
            <p:spPr bwMode="auto">
              <a:xfrm>
                <a:off x="2543175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Oval 126"/>
              <p:cNvSpPr>
                <a:spLocks noChangeArrowheads="1"/>
              </p:cNvSpPr>
              <p:nvPr/>
            </p:nvSpPr>
            <p:spPr bwMode="auto">
              <a:xfrm>
                <a:off x="2832100" y="4506913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28"/>
              <p:cNvSpPr>
                <a:spLocks/>
              </p:cNvSpPr>
              <p:nvPr/>
            </p:nvSpPr>
            <p:spPr bwMode="auto">
              <a:xfrm>
                <a:off x="1223963" y="4037013"/>
                <a:ext cx="193675" cy="71438"/>
              </a:xfrm>
              <a:custGeom>
                <a:avLst/>
                <a:gdLst>
                  <a:gd name="T0" fmla="*/ 87 w 87"/>
                  <a:gd name="T1" fmla="*/ 32 h 32"/>
                  <a:gd name="T2" fmla="*/ 0 w 87"/>
                  <a:gd name="T3" fmla="*/ 4 h 32"/>
                  <a:gd name="T4" fmla="*/ 15 w 87"/>
                  <a:gd name="T5" fmla="*/ 0 h 32"/>
                  <a:gd name="T6" fmla="*/ 87 w 87"/>
                  <a:gd name="T7" fmla="*/ 16 h 32"/>
                  <a:gd name="T8" fmla="*/ 87 w 87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2">
                    <a:moveTo>
                      <a:pt x="87" y="32"/>
                    </a:moveTo>
                    <a:cubicBezTo>
                      <a:pt x="39" y="31"/>
                      <a:pt x="5" y="26"/>
                      <a:pt x="0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5"/>
                      <a:pt x="71" y="16"/>
                      <a:pt x="87" y="16"/>
                    </a:cubicBezTo>
                    <a:lnTo>
                      <a:pt x="87" y="32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33"/>
              <p:cNvSpPr>
                <a:spLocks/>
              </p:cNvSpPr>
              <p:nvPr/>
            </p:nvSpPr>
            <p:spPr bwMode="auto">
              <a:xfrm>
                <a:off x="1516063" y="4059238"/>
                <a:ext cx="2178050" cy="420688"/>
              </a:xfrm>
              <a:custGeom>
                <a:avLst/>
                <a:gdLst>
                  <a:gd name="T0" fmla="*/ 944 w 981"/>
                  <a:gd name="T1" fmla="*/ 189 h 189"/>
                  <a:gd name="T2" fmla="*/ 825 w 981"/>
                  <a:gd name="T3" fmla="*/ 157 h 189"/>
                  <a:gd name="T4" fmla="*/ 446 w 981"/>
                  <a:gd name="T5" fmla="*/ 48 h 189"/>
                  <a:gd name="T6" fmla="*/ 42 w 981"/>
                  <a:gd name="T7" fmla="*/ 21 h 189"/>
                  <a:gd name="T8" fmla="*/ 0 w 981"/>
                  <a:gd name="T9" fmla="*/ 22 h 189"/>
                  <a:gd name="T10" fmla="*/ 0 w 981"/>
                  <a:gd name="T11" fmla="*/ 6 h 189"/>
                  <a:gd name="T12" fmla="*/ 41 w 981"/>
                  <a:gd name="T13" fmla="*/ 5 h 189"/>
                  <a:gd name="T14" fmla="*/ 450 w 981"/>
                  <a:gd name="T15" fmla="*/ 33 h 189"/>
                  <a:gd name="T16" fmla="*/ 831 w 981"/>
                  <a:gd name="T17" fmla="*/ 142 h 189"/>
                  <a:gd name="T18" fmla="*/ 969 w 981"/>
                  <a:gd name="T19" fmla="*/ 166 h 189"/>
                  <a:gd name="T20" fmla="*/ 981 w 981"/>
                  <a:gd name="T21" fmla="*/ 176 h 189"/>
                  <a:gd name="T22" fmla="*/ 944 w 981"/>
                  <a:gd name="T2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1" h="189">
                    <a:moveTo>
                      <a:pt x="944" y="189"/>
                    </a:moveTo>
                    <a:cubicBezTo>
                      <a:pt x="919" y="189"/>
                      <a:pt x="882" y="176"/>
                      <a:pt x="825" y="157"/>
                    </a:cubicBezTo>
                    <a:cubicBezTo>
                      <a:pt x="746" y="129"/>
                      <a:pt x="626" y="88"/>
                      <a:pt x="446" y="48"/>
                    </a:cubicBezTo>
                    <a:cubicBezTo>
                      <a:pt x="296" y="16"/>
                      <a:pt x="149" y="19"/>
                      <a:pt x="42" y="21"/>
                    </a:cubicBezTo>
                    <a:cubicBezTo>
                      <a:pt x="27" y="22"/>
                      <a:pt x="13" y="22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3" y="6"/>
                      <a:pt x="27" y="6"/>
                      <a:pt x="41" y="5"/>
                    </a:cubicBezTo>
                    <a:cubicBezTo>
                      <a:pt x="149" y="3"/>
                      <a:pt x="298" y="0"/>
                      <a:pt x="450" y="33"/>
                    </a:cubicBezTo>
                    <a:cubicBezTo>
                      <a:pt x="631" y="72"/>
                      <a:pt x="751" y="114"/>
                      <a:pt x="831" y="142"/>
                    </a:cubicBezTo>
                    <a:cubicBezTo>
                      <a:pt x="910" y="169"/>
                      <a:pt x="954" y="184"/>
                      <a:pt x="969" y="166"/>
                    </a:cubicBezTo>
                    <a:cubicBezTo>
                      <a:pt x="981" y="176"/>
                      <a:pt x="981" y="176"/>
                      <a:pt x="981" y="176"/>
                    </a:cubicBezTo>
                    <a:cubicBezTo>
                      <a:pt x="973" y="186"/>
                      <a:pt x="959" y="189"/>
                      <a:pt x="944" y="189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79890" y="3222762"/>
              <a:ext cx="1171619" cy="360361"/>
              <a:chOff x="1268527" y="2790747"/>
              <a:chExt cx="1047750" cy="322262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1268527" y="2897109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1268527" y="3003472"/>
                <a:ext cx="1047750" cy="109537"/>
              </a:xfrm>
              <a:custGeom>
                <a:avLst/>
                <a:gdLst>
                  <a:gd name="T0" fmla="*/ 471 w 471"/>
                  <a:gd name="T1" fmla="*/ 49 h 49"/>
                  <a:gd name="T2" fmla="*/ 418 w 471"/>
                  <a:gd name="T3" fmla="*/ 36 h 49"/>
                  <a:gd name="T4" fmla="*/ 377 w 471"/>
                  <a:gd name="T5" fmla="*/ 25 h 49"/>
                  <a:gd name="T6" fmla="*/ 335 w 471"/>
                  <a:gd name="T7" fmla="*/ 36 h 49"/>
                  <a:gd name="T8" fmla="*/ 282 w 471"/>
                  <a:gd name="T9" fmla="*/ 49 h 49"/>
                  <a:gd name="T10" fmla="*/ 230 w 471"/>
                  <a:gd name="T11" fmla="*/ 36 h 49"/>
                  <a:gd name="T12" fmla="*/ 188 w 471"/>
                  <a:gd name="T13" fmla="*/ 25 h 49"/>
                  <a:gd name="T14" fmla="*/ 147 w 471"/>
                  <a:gd name="T15" fmla="*/ 36 h 49"/>
                  <a:gd name="T16" fmla="*/ 94 w 471"/>
                  <a:gd name="T17" fmla="*/ 49 h 49"/>
                  <a:gd name="T18" fmla="*/ 41 w 471"/>
                  <a:gd name="T19" fmla="*/ 36 h 49"/>
                  <a:gd name="T20" fmla="*/ 0 w 471"/>
                  <a:gd name="T21" fmla="*/ 25 h 49"/>
                  <a:gd name="T22" fmla="*/ 0 w 471"/>
                  <a:gd name="T23" fmla="*/ 0 h 49"/>
                  <a:gd name="T24" fmla="*/ 53 w 471"/>
                  <a:gd name="T25" fmla="*/ 13 h 49"/>
                  <a:gd name="T26" fmla="*/ 94 w 471"/>
                  <a:gd name="T27" fmla="*/ 24 h 49"/>
                  <a:gd name="T28" fmla="*/ 135 w 471"/>
                  <a:gd name="T29" fmla="*/ 13 h 49"/>
                  <a:gd name="T30" fmla="*/ 188 w 471"/>
                  <a:gd name="T31" fmla="*/ 0 h 49"/>
                  <a:gd name="T32" fmla="*/ 241 w 471"/>
                  <a:gd name="T33" fmla="*/ 13 h 49"/>
                  <a:gd name="T34" fmla="*/ 282 w 471"/>
                  <a:gd name="T35" fmla="*/ 24 h 49"/>
                  <a:gd name="T36" fmla="*/ 324 w 471"/>
                  <a:gd name="T37" fmla="*/ 13 h 49"/>
                  <a:gd name="T38" fmla="*/ 377 w 471"/>
                  <a:gd name="T39" fmla="*/ 0 h 49"/>
                  <a:gd name="T40" fmla="*/ 430 w 471"/>
                  <a:gd name="T41" fmla="*/ 13 h 49"/>
                  <a:gd name="T42" fmla="*/ 471 w 471"/>
                  <a:gd name="T43" fmla="*/ 24 h 49"/>
                  <a:gd name="T44" fmla="*/ 471 w 471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49">
                    <a:moveTo>
                      <a:pt x="471" y="49"/>
                    </a:moveTo>
                    <a:cubicBezTo>
                      <a:pt x="444" y="49"/>
                      <a:pt x="430" y="42"/>
                      <a:pt x="418" y="36"/>
                    </a:cubicBezTo>
                    <a:cubicBezTo>
                      <a:pt x="407" y="30"/>
                      <a:pt x="397" y="25"/>
                      <a:pt x="377" y="25"/>
                    </a:cubicBezTo>
                    <a:cubicBezTo>
                      <a:pt x="356" y="25"/>
                      <a:pt x="347" y="30"/>
                      <a:pt x="335" y="36"/>
                    </a:cubicBezTo>
                    <a:cubicBezTo>
                      <a:pt x="323" y="42"/>
                      <a:pt x="309" y="49"/>
                      <a:pt x="282" y="49"/>
                    </a:cubicBezTo>
                    <a:cubicBezTo>
                      <a:pt x="256" y="49"/>
                      <a:pt x="242" y="42"/>
                      <a:pt x="230" y="36"/>
                    </a:cubicBezTo>
                    <a:cubicBezTo>
                      <a:pt x="218" y="30"/>
                      <a:pt x="209" y="25"/>
                      <a:pt x="188" y="25"/>
                    </a:cubicBezTo>
                    <a:cubicBezTo>
                      <a:pt x="168" y="25"/>
                      <a:pt x="158" y="30"/>
                      <a:pt x="147" y="36"/>
                    </a:cubicBezTo>
                    <a:cubicBezTo>
                      <a:pt x="135" y="42"/>
                      <a:pt x="121" y="49"/>
                      <a:pt x="94" y="49"/>
                    </a:cubicBezTo>
                    <a:cubicBezTo>
                      <a:pt x="67" y="49"/>
                      <a:pt x="54" y="42"/>
                      <a:pt x="41" y="36"/>
                    </a:cubicBezTo>
                    <a:cubicBezTo>
                      <a:pt x="30" y="30"/>
                      <a:pt x="2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3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3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3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3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3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49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1268527" y="2790747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>
                  <a:solidFill>
                    <a:sysClr val="windowText" lastClr="000000"/>
                  </a:solidFill>
                </a:endParaRP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302" y="779528"/>
              <a:ext cx="2560320" cy="2560320"/>
            </a:xfrm>
            <a:prstGeom prst="rect">
              <a:avLst/>
            </a:prstGeom>
          </p:spPr>
        </p:pic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18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925" y="87939"/>
            <a:ext cx="8820383" cy="992621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IN" sz="4000" dirty="0" smtClean="0"/>
              <a:t>Computer Programming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94" y="1513113"/>
            <a:ext cx="2717211" cy="4559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2754" y="1946060"/>
            <a:ext cx="3927566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 i="1" dirty="0"/>
              <a:t>In the 60s, Marvin Minsky assigned a couple of undergrads to spend the summer programming a computer to use a camera to identify objects in a scene. He figured they'd have the problem solved by the end of the summer. Half a century later, we're still working on it.</a:t>
            </a:r>
            <a:endParaRPr lang="en-IN" sz="2400" i="1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394" y="6209211"/>
            <a:ext cx="24296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2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https://xkcd.com/1425/</a:t>
            </a:r>
            <a:endParaRPr lang="en-IN" sz="12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46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2" y="1545996"/>
            <a:ext cx="2314575" cy="1371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925" y="87939"/>
            <a:ext cx="8820383" cy="992621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IN" sz="4000" dirty="0" smtClean="0"/>
              <a:t>Azure Cognitive Services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751868" y="1564849"/>
            <a:ext cx="760743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Vision API</a:t>
            </a:r>
          </a:p>
          <a:p>
            <a:r>
              <a:rPr lang="en-IN" sz="4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Face API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7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1287" y="2770640"/>
            <a:ext cx="6343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https://join.skype.com/bot/5a6b322e-10d3-4913-a777-7609aca3f592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3487" y="286748"/>
            <a:ext cx="10515600" cy="8192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IN" sz="4000" dirty="0" smtClean="0"/>
              <a:t>What are we building?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1105989"/>
            <a:ext cx="5083629" cy="5083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0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925" y="87939"/>
            <a:ext cx="8820383" cy="992621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IN" sz="4000" dirty="0" smtClean="0"/>
              <a:t>What do we need?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1245326"/>
            <a:ext cx="779417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Azure Function Bot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Azure Storage Account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Azure Vision API &amp; C# SDK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Azure Face </a:t>
            </a:r>
            <a:r>
              <a:rPr lang="en-IN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API &amp; C# SDK</a:t>
            </a:r>
            <a:endParaRPr lang="en-IN" sz="28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Visual Studio 2017</a:t>
            </a:r>
            <a:endParaRPr lang="en-IN" sz="28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12" y="113212"/>
            <a:ext cx="1640223" cy="14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0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19337D40-E680-4A71-A007-6F207D7AC286}" vid="{AD0697E4-1CC8-4A5E-A201-68B2617E9787}"/>
    </a:ext>
  </a:extLst>
</a:theme>
</file>

<file path=ppt/theme/theme2.xml><?xml version="1.0" encoding="utf-8"?>
<a:theme xmlns:a="http://schemas.openxmlformats.org/drawingml/2006/main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4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4A5DABCD-05C0-46E8-ABEA-9F23D896C2B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A1F551B-0AFE-44F9-9AA4-E341626EA48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A517843-7F34-40AC-9BDB-4C7FA7C4502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2FE9C8B-1A74-40BC-8379-52B40267FDE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A9187D6-071D-4214-8928-E5A5FF1CC8E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20FCC66-99DF-43A4-949D-3049F125C41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139CE84-1899-4CC0-A847-600AC723FF3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61DDB3C-5E31-43A1-837E-FF1C4CC4EDB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4444D3F-DC14-44E4-9A11-210DFA9F8B3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08227A2-6021-4024-B27D-22DE52F1397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770DEB3-ED5A-4AAD-A72B-AAB4FFAA3D3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0B1FD25-8F01-49EB-B20B-006E401C0A3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5955872-3B53-4710-8AF4-14828E55B6D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0D36320-82A3-4BA7-991B-2B7EF122E96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D2BED34-B1EC-401E-A4E1-443D31173CA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E4C0702-352A-46E2-A32A-1123E351A54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0035101-28E2-43D5-A7B2-ABEECA98CE0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85126D3-D049-48B9-B35D-EA742CFBB89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07AB9C7-29A6-49CB-8068-A94E092E5F6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9A9EE82-F30A-4E4D-B2E0-5BB6B0B0C24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01E5AF4-12C4-43D4-A228-38075F6B67C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CAA528E-1A54-4248-9D2B-D060139EA72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8F48B85-9794-478A-9860-F5DC7EDF8D4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4B29E5-B449-4AF9-A4C4-E3DFE826A34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E9EC8F0-3444-4F3C-8531-9C96D77F0D9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5859D41-6D51-418C-B190-0039AAA3941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08BB2DF-0011-4902-AC8A-570EE4F20D1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16801E2-EB28-4FAD-8143-6E922FF84CF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FE8113F-E1B5-4969-AA4B-13AC8A4594B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E77D821-D6D3-4A62-AB09-0F2F231F9AE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E085E58-EC0A-4340-8F08-7D403850098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F52FE82-9E30-4C3A-88F8-8011A9397A5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B6CA15C-BAD5-499D-AB30-AC108A6D97B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CFF929F-3BFB-4C86-8793-4B4CE5F7678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B2C7370-3A7C-4B0F-84CF-8ED10054785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2397EFA-B756-4C72-AB7A-C99373F2C66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ACC55C9-9DD3-46DF-A630-01B0CD77F60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B652899-FC6F-4F0F-B8E0-DFB86C0DC84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167ECBB-658F-46B3-82D2-2BCE7334BE8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08DC037-0C47-46E6-81ED-BB88B42A79D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3C27A0D-85D1-4CFC-9892-0F666C7A8CB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EBC7D13-455A-4FF0-A43A-82564B237C3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A707EF2-7DBE-4363-A0A0-FADB302C321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A7E4A50-B48A-421E-8BE3-498B94B1570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B366AD6-94E1-45BB-B304-B02AA3B3296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AF826F0-A435-44B6-B197-EFEF3223B51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8E3A0BB-0D3B-4F51-BBBC-1C2D008D8A7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9CDED3A-0BC6-4291-AEF0-E241C00C779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24B1E7B-2155-41EA-B9C0-0BA49AB9156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CB62778-3273-4137-BD7D-050D3F0FEFB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6405C4B-ED52-4147-B3EC-BEAFE956C10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8695940-5862-4657-8CE5-F2DC87F6EC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478FB1B-3788-49C3-AB8B-66C9F51C10E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5972F4A-02DB-4779-A4B4-BF2A3F4ECCF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509ECC0-BC56-4811-A7FF-69548BC1A7A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4A92662-0451-432D-B25F-D72CAB445E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443</TotalTime>
  <Words>249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Segoe UI</vt:lpstr>
      <vt:lpstr>Segoe UI Black</vt:lpstr>
      <vt:lpstr>Segoe UI Light</vt:lpstr>
      <vt:lpstr>Wingdings</vt:lpstr>
      <vt:lpstr>Microsoft</vt:lpstr>
      <vt:lpstr>Metro Template Colored Titles Segoe UI 16x9</vt:lpstr>
      <vt:lpstr>See the world around you!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&amp; Wireframes</dc:title>
  <dc:creator>Mayank Kumar</dc:creator>
  <cp:lastModifiedBy>Mayank Kumar</cp:lastModifiedBy>
  <cp:revision>41</cp:revision>
  <dcterms:created xsi:type="dcterms:W3CDTF">2014-07-01T02:37:19Z</dcterms:created>
  <dcterms:modified xsi:type="dcterms:W3CDTF">2018-04-21T13:01:43Z</dcterms:modified>
</cp:coreProperties>
</file>