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c92b2a87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5c92b2a87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7629e73a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57629e73a4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cc197171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5cc1971718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7629e73a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57629e73a4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cc197171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5cc1971718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7629e73a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157629e73a4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5c92b2a87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5c92b2a877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cc197171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5cc1971718_1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ce1f629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5ce1f629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cbf768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5cbf768c7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c92b2a87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5c92b2a877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7629e73a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57629e73a4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7629e73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57629e73a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7629e73a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57629e73a4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7629e73a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57629e73a4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cc197171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13" name="Google Shape;213;g15cc1971718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cc197171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228" name="Google Shape;228;g15cc1971718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hyperlink" Target="https://www.ripublication.com/ijcam17/ijcamv12n2_26.pdf" TargetMode="External"/><Relationship Id="rId6" Type="http://schemas.openxmlformats.org/officeDocument/2006/relationships/hyperlink" Target="https://www.researchgate.net/profile/Baki-Koyuncu/publication/242611694_STUDENT_TIME_TABLE_BY_USING_GRAPH_COLORING_ALGORITHM/links/5e591bb74585152ce8f64bca/STUDENT-TIME-TABLE-BY-USING-GRAPH-COLORING-ALGORITHM.pdf?origin=publication_detail" TargetMode="External"/><Relationship Id="rId7" Type="http://schemas.openxmlformats.org/officeDocument/2006/relationships/hyperlink" Target="https://www.researchgate.net/publication/278330149_Mathematical_Modelling_of_University_Timetabling_A_Mathematical_Programming_Approach/link/557fb63908aeb61eae2622c1/downloa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4634363" y="475399"/>
            <a:ext cx="812999" cy="613544"/>
          </a:xfrm>
          <a:prstGeom prst="rect">
            <a:avLst/>
          </a:prstGeom>
          <a:noFill/>
          <a:ln>
            <a:noFill/>
          </a:ln>
        </p:spPr>
      </p:pic>
      <p:sp>
        <p:nvSpPr>
          <p:cNvPr id="130" name="Google Shape;130;p25"/>
          <p:cNvSpPr/>
          <p:nvPr/>
        </p:nvSpPr>
        <p:spPr>
          <a:xfrm rot="5400000">
            <a:off x="4521849" y="-2956429"/>
            <a:ext cx="100096" cy="9143791"/>
          </a:xfrm>
          <a:prstGeom prst="rect">
            <a:avLst/>
          </a:prstGeom>
          <a:solidFill>
            <a:srgbClr val="D7DF3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1" name="Google Shape;131;p25"/>
          <p:cNvSpPr/>
          <p:nvPr/>
        </p:nvSpPr>
        <p:spPr>
          <a:xfrm rot="5400000">
            <a:off x="2833111" y="-1167386"/>
            <a:ext cx="3477989" cy="9143792"/>
          </a:xfrm>
          <a:prstGeom prst="rect">
            <a:avLst/>
          </a:prstGeom>
          <a:solidFill>
            <a:srgbClr val="00337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32" name="Google Shape;132;p25"/>
          <p:cNvCxnSpPr/>
          <p:nvPr/>
        </p:nvCxnSpPr>
        <p:spPr>
          <a:xfrm>
            <a:off x="4411665" y="447707"/>
            <a:ext cx="0" cy="638219"/>
          </a:xfrm>
          <a:prstGeom prst="straightConnector1">
            <a:avLst/>
          </a:prstGeom>
          <a:noFill/>
          <a:ln cap="flat" cmpd="sng" w="9525">
            <a:solidFill>
              <a:schemeClr val="dk1"/>
            </a:solidFill>
            <a:prstDash val="solid"/>
            <a:miter lim="800000"/>
            <a:headEnd len="sm" w="sm" type="none"/>
            <a:tailEnd len="sm" w="sm" type="none"/>
          </a:ln>
        </p:spPr>
      </p:cxnSp>
      <p:pic>
        <p:nvPicPr>
          <p:cNvPr id="133" name="Google Shape;133;p25"/>
          <p:cNvPicPr preferRelativeResize="0"/>
          <p:nvPr/>
        </p:nvPicPr>
        <p:blipFill rotWithShape="1">
          <a:blip r:embed="rId4">
            <a:alphaModFix/>
          </a:blip>
          <a:srcRect b="0" l="0" r="0" t="0"/>
          <a:stretch/>
        </p:blipFill>
        <p:spPr>
          <a:xfrm>
            <a:off x="3288488" y="475399"/>
            <a:ext cx="900479" cy="626144"/>
          </a:xfrm>
          <a:prstGeom prst="rect">
            <a:avLst/>
          </a:prstGeom>
          <a:noFill/>
          <a:ln>
            <a:noFill/>
          </a:ln>
        </p:spPr>
      </p:pic>
      <p:sp>
        <p:nvSpPr>
          <p:cNvPr id="134" name="Google Shape;134;p25"/>
          <p:cNvSpPr txBox="1"/>
          <p:nvPr/>
        </p:nvSpPr>
        <p:spPr>
          <a:xfrm>
            <a:off x="411750" y="1763150"/>
            <a:ext cx="8448600" cy="299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600">
                <a:solidFill>
                  <a:srgbClr val="FF0000"/>
                </a:solidFill>
                <a:latin typeface="Times New Roman"/>
                <a:ea typeface="Times New Roman"/>
                <a:cs typeface="Times New Roman"/>
                <a:sym typeface="Times New Roman"/>
              </a:rPr>
              <a:t>Application of </a:t>
            </a:r>
            <a:r>
              <a:rPr lang="en" sz="3600">
                <a:solidFill>
                  <a:srgbClr val="FF0000"/>
                </a:solidFill>
                <a:latin typeface="Times New Roman"/>
                <a:ea typeface="Times New Roman"/>
                <a:cs typeface="Times New Roman"/>
                <a:sym typeface="Times New Roman"/>
              </a:rPr>
              <a:t>Python</a:t>
            </a:r>
            <a:r>
              <a:rPr lang="en" sz="3600">
                <a:solidFill>
                  <a:srgbClr val="FF0000"/>
                </a:solidFill>
                <a:latin typeface="Times New Roman"/>
                <a:ea typeface="Times New Roman"/>
                <a:cs typeface="Times New Roman"/>
                <a:sym typeface="Times New Roman"/>
              </a:rPr>
              <a:t> in Academics</a:t>
            </a:r>
            <a:endParaRPr sz="3600">
              <a:solidFill>
                <a:srgbClr val="FF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700">
                <a:solidFill>
                  <a:schemeClr val="lt1"/>
                </a:solidFill>
                <a:latin typeface="Times New Roman"/>
                <a:ea typeface="Times New Roman"/>
                <a:cs typeface="Times New Roman"/>
                <a:sym typeface="Times New Roman"/>
              </a:rPr>
              <a:t>presented by</a:t>
            </a:r>
            <a:endParaRPr sz="17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900">
                <a:solidFill>
                  <a:srgbClr val="FF0000"/>
                </a:solidFill>
                <a:latin typeface="Times New Roman"/>
                <a:ea typeface="Times New Roman"/>
                <a:cs typeface="Times New Roman"/>
                <a:sym typeface="Times New Roman"/>
              </a:rPr>
              <a:t>Mayank Walia</a:t>
            </a:r>
            <a:r>
              <a:rPr lang="en" sz="1900">
                <a:solidFill>
                  <a:schemeClr val="lt1"/>
                </a:solidFill>
                <a:latin typeface="Times New Roman"/>
                <a:ea typeface="Times New Roman"/>
                <a:cs typeface="Times New Roman"/>
                <a:sym typeface="Times New Roman"/>
              </a:rPr>
              <a:t> </a:t>
            </a:r>
            <a:r>
              <a:rPr lang="en" sz="1700">
                <a:solidFill>
                  <a:schemeClr val="lt1"/>
                </a:solidFill>
                <a:latin typeface="Times New Roman"/>
                <a:ea typeface="Times New Roman"/>
                <a:cs typeface="Times New Roman"/>
                <a:sym typeface="Times New Roman"/>
              </a:rPr>
              <a:t>(1000014924)</a:t>
            </a:r>
            <a:endParaRPr sz="17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900">
                <a:solidFill>
                  <a:srgbClr val="FF0000"/>
                </a:solidFill>
                <a:latin typeface="Times New Roman"/>
                <a:ea typeface="Times New Roman"/>
                <a:cs typeface="Times New Roman"/>
                <a:sym typeface="Times New Roman"/>
              </a:rPr>
              <a:t>Ritik Raturi</a:t>
            </a:r>
            <a:r>
              <a:rPr lang="en" sz="1900">
                <a:solidFill>
                  <a:schemeClr val="lt1"/>
                </a:solidFill>
                <a:latin typeface="Times New Roman"/>
                <a:ea typeface="Times New Roman"/>
                <a:cs typeface="Times New Roman"/>
                <a:sym typeface="Times New Roman"/>
              </a:rPr>
              <a:t> </a:t>
            </a:r>
            <a:r>
              <a:rPr lang="en" sz="1700">
                <a:solidFill>
                  <a:schemeClr val="lt1"/>
                </a:solidFill>
                <a:latin typeface="Times New Roman"/>
                <a:ea typeface="Times New Roman"/>
                <a:cs typeface="Times New Roman"/>
                <a:sym typeface="Times New Roman"/>
              </a:rPr>
              <a:t>(1000015495)</a:t>
            </a:r>
            <a:endParaRPr sz="17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7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100">
                <a:solidFill>
                  <a:srgbClr val="00FF00"/>
                </a:solidFill>
                <a:latin typeface="Times New Roman"/>
                <a:ea typeface="Times New Roman"/>
                <a:cs typeface="Times New Roman"/>
                <a:sym typeface="Times New Roman"/>
              </a:rPr>
              <a:t>Supervisor : Dr. Fateh Singh</a:t>
            </a:r>
            <a:endParaRPr sz="2100">
              <a:solidFill>
                <a:srgbClr val="00FF00"/>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2400">
                <a:solidFill>
                  <a:schemeClr val="lt1"/>
                </a:solidFill>
                <a:latin typeface="Times New Roman"/>
                <a:ea typeface="Times New Roman"/>
                <a:cs typeface="Times New Roman"/>
                <a:sym typeface="Times New Roman"/>
              </a:rPr>
              <a:t>Department of Mathematics</a:t>
            </a:r>
            <a:endParaRPr sz="2400">
              <a:solidFill>
                <a:schemeClr val="lt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solidFill>
                  <a:schemeClr val="lt1"/>
                </a:solidFill>
                <a:latin typeface="Times New Roman"/>
                <a:ea typeface="Times New Roman"/>
                <a:cs typeface="Times New Roman"/>
                <a:sym typeface="Times New Roman"/>
              </a:rPr>
              <a:t>School of Physical Sciences, DIT University</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244" name="Google Shape;24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245" name="Google Shape;24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10</a:t>
            </a:r>
            <a:endParaRPr b="0" i="0" sz="900" u="none" cap="none" strike="noStrike">
              <a:solidFill>
                <a:schemeClr val="dk1"/>
              </a:solidFill>
              <a:latin typeface="Calibri"/>
              <a:ea typeface="Calibri"/>
              <a:cs typeface="Calibri"/>
              <a:sym typeface="Calibri"/>
            </a:endParaRPr>
          </a:p>
        </p:txBody>
      </p:sp>
      <p:pic>
        <p:nvPicPr>
          <p:cNvPr id="246" name="Google Shape;246;p34"/>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247" name="Google Shape;247;p34"/>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248" name="Google Shape;248;p34"/>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249" name="Google Shape;249;p34"/>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Application</a:t>
            </a:r>
            <a:endParaRPr sz="2400">
              <a:latin typeface="Times New Roman"/>
              <a:ea typeface="Times New Roman"/>
              <a:cs typeface="Times New Roman"/>
              <a:sym typeface="Times New Roman"/>
            </a:endParaRPr>
          </a:p>
        </p:txBody>
      </p:sp>
      <p:sp>
        <p:nvSpPr>
          <p:cNvPr id="250" name="Google Shape;250;p34"/>
          <p:cNvSpPr txBox="1"/>
          <p:nvPr/>
        </p:nvSpPr>
        <p:spPr>
          <a:xfrm>
            <a:off x="135300" y="957463"/>
            <a:ext cx="4436700" cy="384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Application has three parts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Input</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Faculty - Course - Program mapping</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Preferences which serves as soft constraints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Core part consisting of</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Classes, Objects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File Handling</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Algorithms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Time table for programs, </a:t>
            </a:r>
            <a:r>
              <a:rPr lang="en">
                <a:solidFill>
                  <a:schemeClr val="dk1"/>
                </a:solidFill>
                <a:latin typeface="Times New Roman"/>
                <a:ea typeface="Times New Roman"/>
                <a:cs typeface="Times New Roman"/>
                <a:sym typeface="Times New Roman"/>
              </a:rPr>
              <a:t>faculties and rooms.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a:t>
            </a:r>
            <a:r>
              <a:rPr lang="en">
                <a:solidFill>
                  <a:schemeClr val="dk1"/>
                </a:solidFill>
                <a:latin typeface="Times New Roman"/>
                <a:ea typeface="Times New Roman"/>
                <a:cs typeface="Times New Roman"/>
                <a:sym typeface="Times New Roman"/>
              </a:rPr>
              <a:t>utpu</a:t>
            </a:r>
            <a:r>
              <a:rPr lang="en">
                <a:solidFill>
                  <a:schemeClr val="dk1"/>
                </a:solidFill>
                <a:latin typeface="Times New Roman"/>
                <a:ea typeface="Times New Roman"/>
                <a:cs typeface="Times New Roman"/>
                <a:sym typeface="Times New Roman"/>
              </a:rPr>
              <a:t>t</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Interfaces</a:t>
            </a:r>
            <a:endParaRPr>
              <a:solidFill>
                <a:schemeClr val="dk1"/>
              </a:solidFill>
              <a:latin typeface="Times New Roman"/>
              <a:ea typeface="Times New Roman"/>
              <a:cs typeface="Times New Roman"/>
              <a:sym typeface="Times New Roman"/>
            </a:endParaRPr>
          </a:p>
          <a:p>
            <a:pPr indent="-317500" lvl="2" marL="1371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Graphical User Interface (GUI)</a:t>
            </a:r>
            <a:endParaRPr>
              <a:solidFill>
                <a:schemeClr val="dk1"/>
              </a:solidFill>
              <a:latin typeface="Times New Roman"/>
              <a:ea typeface="Times New Roman"/>
              <a:cs typeface="Times New Roman"/>
              <a:sym typeface="Times New Roman"/>
            </a:endParaRPr>
          </a:p>
          <a:p>
            <a:pPr indent="-317500" lvl="3" marL="18288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Tkinter library in Python</a:t>
            </a:r>
            <a:endParaRPr>
              <a:solidFill>
                <a:schemeClr val="dk1"/>
              </a:solidFill>
              <a:latin typeface="Times New Roman"/>
              <a:ea typeface="Times New Roman"/>
              <a:cs typeface="Times New Roman"/>
              <a:sym typeface="Times New Roman"/>
            </a:endParaRPr>
          </a:p>
          <a:p>
            <a:pPr indent="-317500" lvl="2" marL="13716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Website (if time permits)</a:t>
            </a:r>
            <a:endParaRPr>
              <a:solidFill>
                <a:schemeClr val="dk1"/>
              </a:solidFill>
              <a:latin typeface="Times New Roman"/>
              <a:ea typeface="Times New Roman"/>
              <a:cs typeface="Times New Roman"/>
              <a:sym typeface="Times New Roman"/>
            </a:endParaRPr>
          </a:p>
          <a:p>
            <a:pPr indent="-317500" lvl="3" marL="18288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Technologies: Vue JS in frontend with Python as Backend</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 the form of PDFs, Excel files.</a:t>
            </a:r>
            <a:endParaRPr>
              <a:solidFill>
                <a:schemeClr val="dk1"/>
              </a:solidFill>
              <a:latin typeface="Times New Roman"/>
              <a:ea typeface="Times New Roman"/>
              <a:cs typeface="Times New Roman"/>
              <a:sym typeface="Times New Roman"/>
            </a:endParaRPr>
          </a:p>
        </p:txBody>
      </p:sp>
      <p:pic>
        <p:nvPicPr>
          <p:cNvPr id="251" name="Google Shape;251;p34"/>
          <p:cNvPicPr preferRelativeResize="0"/>
          <p:nvPr/>
        </p:nvPicPr>
        <p:blipFill rotWithShape="1">
          <a:blip r:embed="rId5">
            <a:alphaModFix/>
          </a:blip>
          <a:srcRect b="14104" l="7174" r="10453" t="0"/>
          <a:stretch/>
        </p:blipFill>
        <p:spPr>
          <a:xfrm>
            <a:off x="4712550" y="948600"/>
            <a:ext cx="4181898" cy="2452749"/>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257" name="Google Shape;257;p3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258" name="Google Shape;258;p3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11</a:t>
            </a:r>
            <a:endParaRPr b="0" i="0" sz="900" u="none" cap="none" strike="noStrike">
              <a:solidFill>
                <a:schemeClr val="dk1"/>
              </a:solidFill>
              <a:latin typeface="Calibri"/>
              <a:ea typeface="Calibri"/>
              <a:cs typeface="Calibri"/>
              <a:sym typeface="Calibri"/>
            </a:endParaRPr>
          </a:p>
        </p:txBody>
      </p:sp>
      <p:pic>
        <p:nvPicPr>
          <p:cNvPr id="259" name="Google Shape;259;p35"/>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260" name="Google Shape;260;p35"/>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261" name="Google Shape;261;p35"/>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262" name="Google Shape;262;p35"/>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Object Oriented Programming</a:t>
            </a:r>
            <a:endParaRPr sz="2400">
              <a:latin typeface="Times New Roman"/>
              <a:ea typeface="Times New Roman"/>
              <a:cs typeface="Times New Roman"/>
              <a:sym typeface="Times New Roman"/>
            </a:endParaRPr>
          </a:p>
        </p:txBody>
      </p:sp>
      <p:pic>
        <p:nvPicPr>
          <p:cNvPr id="263" name="Google Shape;263;p35"/>
          <p:cNvPicPr preferRelativeResize="0"/>
          <p:nvPr/>
        </p:nvPicPr>
        <p:blipFill rotWithShape="1">
          <a:blip r:embed="rId5">
            <a:alphaModFix/>
          </a:blip>
          <a:srcRect b="9190" l="5354" r="20180" t="5478"/>
          <a:stretch/>
        </p:blipFill>
        <p:spPr>
          <a:xfrm>
            <a:off x="3368025" y="966788"/>
            <a:ext cx="5551248" cy="3578056"/>
          </a:xfrm>
          <a:prstGeom prst="rect">
            <a:avLst/>
          </a:prstGeom>
          <a:noFill/>
          <a:ln>
            <a:noFill/>
          </a:ln>
        </p:spPr>
      </p:pic>
      <p:sp>
        <p:nvSpPr>
          <p:cNvPr id="264" name="Google Shape;264;p35"/>
          <p:cNvSpPr txBox="1"/>
          <p:nvPr/>
        </p:nvSpPr>
        <p:spPr>
          <a:xfrm>
            <a:off x="247650" y="1118700"/>
            <a:ext cx="2982600" cy="3760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Classes</a:t>
            </a:r>
            <a:endParaRPr sz="16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Blueprint for objects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Can be considered as a sketch or prototype</a:t>
            </a:r>
            <a:endParaRPr sz="15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Objects</a:t>
            </a:r>
            <a:endParaRPr sz="16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Times New Roman"/>
              <a:buChar char="○"/>
            </a:pPr>
            <a:r>
              <a:rPr lang="en" sz="1500">
                <a:solidFill>
                  <a:schemeClr val="dk1"/>
                </a:solidFill>
                <a:latin typeface="Times New Roman"/>
                <a:ea typeface="Times New Roman"/>
                <a:cs typeface="Times New Roman"/>
                <a:sym typeface="Times New Roman"/>
              </a:rPr>
              <a:t>Instance of a class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Can create as many objects as required from a single class</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Collection of:</a:t>
            </a:r>
            <a:endParaRPr sz="1500">
              <a:solidFill>
                <a:schemeClr val="dk1"/>
              </a:solidFill>
              <a:latin typeface="Times New Roman"/>
              <a:ea typeface="Times New Roman"/>
              <a:cs typeface="Times New Roman"/>
              <a:sym typeface="Times New Roman"/>
            </a:endParaRPr>
          </a:p>
          <a:p>
            <a:pPr indent="-323850" lvl="2" marL="13716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Attributes</a:t>
            </a:r>
            <a:endParaRPr sz="1500">
              <a:solidFill>
                <a:schemeClr val="dk1"/>
              </a:solidFill>
              <a:latin typeface="Times New Roman"/>
              <a:ea typeface="Times New Roman"/>
              <a:cs typeface="Times New Roman"/>
              <a:sym typeface="Times New Roman"/>
            </a:endParaRPr>
          </a:p>
          <a:p>
            <a:pPr indent="-323850" lvl="3" marL="18288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Data</a:t>
            </a:r>
            <a:endParaRPr sz="1500">
              <a:solidFill>
                <a:schemeClr val="dk1"/>
              </a:solidFill>
              <a:latin typeface="Times New Roman"/>
              <a:ea typeface="Times New Roman"/>
              <a:cs typeface="Times New Roman"/>
              <a:sym typeface="Times New Roman"/>
            </a:endParaRPr>
          </a:p>
          <a:p>
            <a:pPr indent="-323850" lvl="2" marL="13716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Methods</a:t>
            </a:r>
            <a:endParaRPr sz="1500">
              <a:solidFill>
                <a:schemeClr val="dk1"/>
              </a:solidFill>
              <a:latin typeface="Times New Roman"/>
              <a:ea typeface="Times New Roman"/>
              <a:cs typeface="Times New Roman"/>
              <a:sym typeface="Times New Roman"/>
            </a:endParaRPr>
          </a:p>
          <a:p>
            <a:pPr indent="-323850" lvl="3" marL="18288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Behaviour</a:t>
            </a:r>
            <a:endParaRPr sz="15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270" name="Google Shape;270;p3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271" name="Google Shape;271;p3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12</a:t>
            </a:r>
            <a:endParaRPr b="0" i="0" sz="900" u="none" cap="none" strike="noStrike">
              <a:solidFill>
                <a:schemeClr val="dk1"/>
              </a:solidFill>
              <a:latin typeface="Calibri"/>
              <a:ea typeface="Calibri"/>
              <a:cs typeface="Calibri"/>
              <a:sym typeface="Calibri"/>
            </a:endParaRPr>
          </a:p>
        </p:txBody>
      </p:sp>
      <p:pic>
        <p:nvPicPr>
          <p:cNvPr id="272" name="Google Shape;272;p36"/>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273" name="Google Shape;273;p36"/>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274" name="Google Shape;274;p36"/>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275" name="Google Shape;275;p36"/>
          <p:cNvSpPr txBox="1"/>
          <p:nvPr/>
        </p:nvSpPr>
        <p:spPr>
          <a:xfrm>
            <a:off x="1283613" y="226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Faculty Class</a:t>
            </a:r>
            <a:endParaRPr sz="2400">
              <a:latin typeface="Times New Roman"/>
              <a:ea typeface="Times New Roman"/>
              <a:cs typeface="Times New Roman"/>
              <a:sym typeface="Times New Roman"/>
            </a:endParaRPr>
          </a:p>
        </p:txBody>
      </p:sp>
      <p:pic>
        <p:nvPicPr>
          <p:cNvPr id="276" name="Google Shape;276;p36"/>
          <p:cNvPicPr preferRelativeResize="0"/>
          <p:nvPr/>
        </p:nvPicPr>
        <p:blipFill rotWithShape="1">
          <a:blip r:embed="rId5">
            <a:alphaModFix/>
          </a:blip>
          <a:srcRect b="0" l="-1020" r="1020" t="0"/>
          <a:stretch/>
        </p:blipFill>
        <p:spPr>
          <a:xfrm>
            <a:off x="2016563" y="942025"/>
            <a:ext cx="6113827" cy="2116325"/>
          </a:xfrm>
          <a:prstGeom prst="rect">
            <a:avLst/>
          </a:prstGeom>
          <a:noFill/>
          <a:ln>
            <a:noFill/>
          </a:ln>
        </p:spPr>
      </p:pic>
      <p:sp>
        <p:nvSpPr>
          <p:cNvPr id="277" name="Google Shape;277;p36"/>
          <p:cNvSpPr txBox="1"/>
          <p:nvPr/>
        </p:nvSpPr>
        <p:spPr>
          <a:xfrm>
            <a:off x="359600" y="839275"/>
            <a:ext cx="70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Code</a:t>
            </a:r>
            <a:endParaRPr b="1" sz="1500">
              <a:latin typeface="Times New Roman"/>
              <a:ea typeface="Times New Roman"/>
              <a:cs typeface="Times New Roman"/>
              <a:sym typeface="Times New Roman"/>
            </a:endParaRPr>
          </a:p>
        </p:txBody>
      </p:sp>
      <p:sp>
        <p:nvSpPr>
          <p:cNvPr id="278" name="Google Shape;278;p36"/>
          <p:cNvSpPr txBox="1"/>
          <p:nvPr/>
        </p:nvSpPr>
        <p:spPr>
          <a:xfrm>
            <a:off x="359600" y="3129250"/>
            <a:ext cx="70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Output</a:t>
            </a:r>
            <a:endParaRPr b="1" sz="1500">
              <a:latin typeface="Times New Roman"/>
              <a:ea typeface="Times New Roman"/>
              <a:cs typeface="Times New Roman"/>
              <a:sym typeface="Times New Roman"/>
            </a:endParaRPr>
          </a:p>
        </p:txBody>
      </p:sp>
      <p:sp>
        <p:nvSpPr>
          <p:cNvPr id="279" name="Google Shape;279;p36"/>
          <p:cNvSpPr txBox="1"/>
          <p:nvPr/>
        </p:nvSpPr>
        <p:spPr>
          <a:xfrm>
            <a:off x="1065825" y="3375250"/>
            <a:ext cx="7950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3C78D8"/>
                </a:solidFill>
                <a:latin typeface="Times New Roman"/>
                <a:ea typeface="Times New Roman"/>
                <a:cs typeface="Times New Roman"/>
                <a:sym typeface="Times New Roman"/>
              </a:rPr>
              <a:t>Vinod Kumar from Mathematics Department teaches Solid Geometry, Algebra, Dynamics and Statics</a:t>
            </a:r>
            <a:endParaRPr b="1">
              <a:solidFill>
                <a:srgbClr val="3C78D8"/>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285" name="Google Shape;285;p3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286" name="Google Shape;286;p3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13</a:t>
            </a:r>
            <a:endParaRPr b="0" i="0" sz="900" u="none" cap="none" strike="noStrike">
              <a:solidFill>
                <a:schemeClr val="dk1"/>
              </a:solidFill>
              <a:latin typeface="Calibri"/>
              <a:ea typeface="Calibri"/>
              <a:cs typeface="Calibri"/>
              <a:sym typeface="Calibri"/>
            </a:endParaRPr>
          </a:p>
        </p:txBody>
      </p:sp>
      <p:pic>
        <p:nvPicPr>
          <p:cNvPr id="287" name="Google Shape;287;p37"/>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288" name="Google Shape;288;p37"/>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289" name="Google Shape;289;p37"/>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290" name="Google Shape;290;p37"/>
          <p:cNvSpPr txBox="1"/>
          <p:nvPr/>
        </p:nvSpPr>
        <p:spPr>
          <a:xfrm>
            <a:off x="1283613" y="226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Time Table Class</a:t>
            </a:r>
            <a:endParaRPr sz="2400">
              <a:latin typeface="Times New Roman"/>
              <a:ea typeface="Times New Roman"/>
              <a:cs typeface="Times New Roman"/>
              <a:sym typeface="Times New Roman"/>
            </a:endParaRPr>
          </a:p>
        </p:txBody>
      </p:sp>
      <p:sp>
        <p:nvSpPr>
          <p:cNvPr id="291" name="Google Shape;291;p37"/>
          <p:cNvSpPr txBox="1"/>
          <p:nvPr/>
        </p:nvSpPr>
        <p:spPr>
          <a:xfrm>
            <a:off x="359600" y="839275"/>
            <a:ext cx="70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Code</a:t>
            </a:r>
            <a:endParaRPr b="1" sz="1500">
              <a:latin typeface="Times New Roman"/>
              <a:ea typeface="Times New Roman"/>
              <a:cs typeface="Times New Roman"/>
              <a:sym typeface="Times New Roman"/>
            </a:endParaRPr>
          </a:p>
        </p:txBody>
      </p:sp>
      <p:sp>
        <p:nvSpPr>
          <p:cNvPr id="292" name="Google Shape;292;p37"/>
          <p:cNvSpPr txBox="1"/>
          <p:nvPr/>
        </p:nvSpPr>
        <p:spPr>
          <a:xfrm>
            <a:off x="359600" y="3399425"/>
            <a:ext cx="70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Output</a:t>
            </a:r>
            <a:endParaRPr b="1" sz="1500">
              <a:latin typeface="Times New Roman"/>
              <a:ea typeface="Times New Roman"/>
              <a:cs typeface="Times New Roman"/>
              <a:sym typeface="Times New Roman"/>
            </a:endParaRPr>
          </a:p>
        </p:txBody>
      </p:sp>
      <p:sp>
        <p:nvSpPr>
          <p:cNvPr id="293" name="Google Shape;293;p37"/>
          <p:cNvSpPr txBox="1"/>
          <p:nvPr/>
        </p:nvSpPr>
        <p:spPr>
          <a:xfrm>
            <a:off x="1670000" y="3594875"/>
            <a:ext cx="66432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3C78D8"/>
                </a:solidFill>
                <a:latin typeface="Times New Roman"/>
                <a:ea typeface="Times New Roman"/>
                <a:cs typeface="Times New Roman"/>
                <a:sym typeface="Times New Roman"/>
              </a:rPr>
              <a:t>{'Monday': {'9:00': 0, '10:00': 0, '11:00': 0, '12:00': 0, '1:00': -1, '2:00': 0, '3:00': 0, '4:00': 0}, 'Tuesday': {'9:00': 0, '10:00': 0, '11:00': 0, '12:00': 0, '1:00': -1, '2:00': 0, '3:00': 0, '4:00': 0}, 'Wednesday': {'9:00': 0, '10:00': 0, '11:00': 0, '12:00': 0, '1:00': -1, '2:00': 0, '3:00': 0, '4:00': 0}, 'Thursday': {'9:00': 0, '10:00': 0, '11:00': 0, '12:00': 0, '1:00': -1, '2:00': 0, '3:00': 0, '4:00': 0}, 'Friday': {'9:00': 0, '10:00': 0, '11:00': 0, '12:00': 0, '1:00': -1, '2:00': 0, '3:00': 0, '4:00': 0}}</a:t>
            </a:r>
            <a:endParaRPr b="1">
              <a:solidFill>
                <a:srgbClr val="3C78D8"/>
              </a:solidFill>
              <a:latin typeface="Times New Roman"/>
              <a:ea typeface="Times New Roman"/>
              <a:cs typeface="Times New Roman"/>
              <a:sym typeface="Times New Roman"/>
            </a:endParaRPr>
          </a:p>
        </p:txBody>
      </p:sp>
      <p:pic>
        <p:nvPicPr>
          <p:cNvPr id="294" name="Google Shape;294;p37"/>
          <p:cNvPicPr preferRelativeResize="0"/>
          <p:nvPr/>
        </p:nvPicPr>
        <p:blipFill>
          <a:blip r:embed="rId5">
            <a:alphaModFix/>
          </a:blip>
          <a:stretch>
            <a:fillRect/>
          </a:stretch>
        </p:blipFill>
        <p:spPr>
          <a:xfrm>
            <a:off x="2114725" y="857301"/>
            <a:ext cx="6264990" cy="2660613"/>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300" name="Google Shape;300;p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301" name="Google Shape;301;p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14</a:t>
            </a:r>
            <a:endParaRPr b="0" i="0" sz="900" u="none" cap="none" strike="noStrike">
              <a:solidFill>
                <a:schemeClr val="dk1"/>
              </a:solidFill>
              <a:latin typeface="Calibri"/>
              <a:ea typeface="Calibri"/>
              <a:cs typeface="Calibri"/>
              <a:sym typeface="Calibri"/>
            </a:endParaRPr>
          </a:p>
        </p:txBody>
      </p:sp>
      <p:pic>
        <p:nvPicPr>
          <p:cNvPr id="302" name="Google Shape;302;p38"/>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303" name="Google Shape;303;p38"/>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304" name="Google Shape;304;p38"/>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305" name="Google Shape;305;p38"/>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Greedy Algorithms</a:t>
            </a:r>
            <a:endParaRPr sz="2400">
              <a:latin typeface="Times New Roman"/>
              <a:ea typeface="Times New Roman"/>
              <a:cs typeface="Times New Roman"/>
              <a:sym typeface="Times New Roman"/>
            </a:endParaRPr>
          </a:p>
        </p:txBody>
      </p:sp>
      <p:sp>
        <p:nvSpPr>
          <p:cNvPr id="306" name="Google Shape;306;p38"/>
          <p:cNvSpPr txBox="1"/>
          <p:nvPr/>
        </p:nvSpPr>
        <p:spPr>
          <a:xfrm>
            <a:off x="628650" y="1288800"/>
            <a:ext cx="7020600" cy="210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An approach for solving a problem by selecting the best option available at the moment.</a:t>
            </a:r>
            <a:endParaRPr>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Doesn't worry whether the current best option will bring the overall optimal result.</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Examples</a:t>
            </a:r>
            <a:endParaRPr>
              <a:solidFill>
                <a:schemeClr val="dk1"/>
              </a:solidFill>
              <a:latin typeface="Times New Roman"/>
              <a:ea typeface="Times New Roman"/>
              <a:cs typeface="Times New Roman"/>
              <a:sym typeface="Times New Roman"/>
            </a:endParaRPr>
          </a:p>
          <a:p>
            <a:pPr indent="-317500" lvl="2" marL="13716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Graph Theory</a:t>
            </a:r>
            <a:endParaRPr>
              <a:solidFill>
                <a:schemeClr val="dk1"/>
              </a:solidFill>
              <a:latin typeface="Times New Roman"/>
              <a:ea typeface="Times New Roman"/>
              <a:cs typeface="Times New Roman"/>
              <a:sym typeface="Times New Roman"/>
            </a:endParaRPr>
          </a:p>
          <a:p>
            <a:pPr indent="-317500" lvl="3" marL="18288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Kruskal's algorithm </a:t>
            </a:r>
            <a:endParaRPr>
              <a:solidFill>
                <a:schemeClr val="dk1"/>
              </a:solidFill>
              <a:latin typeface="Times New Roman"/>
              <a:ea typeface="Times New Roman"/>
              <a:cs typeface="Times New Roman"/>
              <a:sym typeface="Times New Roman"/>
            </a:endParaRPr>
          </a:p>
          <a:p>
            <a:pPr indent="-317500" lvl="3" marL="18288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Prim's algorithm</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Use:</a:t>
            </a:r>
            <a:r>
              <a:rPr lang="en">
                <a:solidFill>
                  <a:schemeClr val="dk1"/>
                </a:solidFill>
                <a:latin typeface="Times New Roman"/>
                <a:ea typeface="Times New Roman"/>
                <a:cs typeface="Times New Roman"/>
                <a:sym typeface="Times New Roman"/>
              </a:rPr>
              <a:t> Pick up random course and check for a time slot.</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312" name="Google Shape;312;p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313" name="Google Shape;313;p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15</a:t>
            </a:r>
            <a:endParaRPr>
              <a:solidFill>
                <a:schemeClr val="dk1"/>
              </a:solidFill>
            </a:endParaRPr>
          </a:p>
        </p:txBody>
      </p:sp>
      <p:pic>
        <p:nvPicPr>
          <p:cNvPr id="314" name="Google Shape;314;p39"/>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315" name="Google Shape;315;p39"/>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316" name="Google Shape;316;p39"/>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317" name="Google Shape;317;p39"/>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How it can be extended?</a:t>
            </a:r>
            <a:endParaRPr sz="2400">
              <a:latin typeface="Times New Roman"/>
              <a:ea typeface="Times New Roman"/>
              <a:cs typeface="Times New Roman"/>
              <a:sym typeface="Times New Roman"/>
            </a:endParaRPr>
          </a:p>
        </p:txBody>
      </p:sp>
      <p:pic>
        <p:nvPicPr>
          <p:cNvPr id="318" name="Google Shape;318;p39"/>
          <p:cNvPicPr preferRelativeResize="0"/>
          <p:nvPr/>
        </p:nvPicPr>
        <p:blipFill>
          <a:blip r:embed="rId5">
            <a:alphaModFix/>
          </a:blip>
          <a:stretch>
            <a:fillRect/>
          </a:stretch>
        </p:blipFill>
        <p:spPr>
          <a:xfrm>
            <a:off x="1311849" y="896750"/>
            <a:ext cx="6609981" cy="3718115"/>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324" name="Google Shape;324;p4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325" name="Google Shape;325;p4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16</a:t>
            </a:r>
            <a:endParaRPr>
              <a:solidFill>
                <a:schemeClr val="dk1"/>
              </a:solidFill>
            </a:endParaRPr>
          </a:p>
        </p:txBody>
      </p:sp>
      <p:pic>
        <p:nvPicPr>
          <p:cNvPr id="326" name="Google Shape;326;p40"/>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327" name="Google Shape;327;p40"/>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328" name="Google Shape;328;p40"/>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329" name="Google Shape;329;p40"/>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sp>
        <p:nvSpPr>
          <p:cNvPr id="330" name="Google Shape;330;p40"/>
          <p:cNvSpPr txBox="1"/>
          <p:nvPr/>
        </p:nvSpPr>
        <p:spPr>
          <a:xfrm>
            <a:off x="877750" y="1048975"/>
            <a:ext cx="75813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A Study on Course Timetable Scheduling using Graph Coloring Approach by Runa Ganguli and Siddhartha Roy. </a:t>
            </a:r>
            <a:r>
              <a:rPr lang="en"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Student Time Table by Graph Coloring Algorithm, by Baki Koyuncu. </a:t>
            </a:r>
            <a:r>
              <a:rPr lang="en" u="sng">
                <a:solidFill>
                  <a:schemeClr val="hlink"/>
                </a:solidFill>
                <a:latin typeface="Times New Roman"/>
                <a:ea typeface="Times New Roman"/>
                <a:cs typeface="Times New Roman"/>
                <a:sym typeface="Times New Roman"/>
                <a:hlinkClick r:id="rId6"/>
              </a:rPr>
              <a:t>Link</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Mathematical Modelling of University Timetabling: A Mathematical Programming Approach by Aizam NAH and C.Y. Liong. </a:t>
            </a:r>
            <a:r>
              <a:rPr lang="en" u="sng">
                <a:solidFill>
                  <a:schemeClr val="hlink"/>
                </a:solidFill>
                <a:latin typeface="Times New Roman"/>
                <a:ea typeface="Times New Roman"/>
                <a:cs typeface="Times New Roman"/>
                <a:sym typeface="Times New Roman"/>
                <a:hlinkClick r:id="rId7"/>
              </a:rPr>
              <a:t>Link</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336" name="Google Shape;336;p4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337" name="Google Shape;337;p4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17</a:t>
            </a:r>
            <a:endParaRPr>
              <a:solidFill>
                <a:schemeClr val="dk1"/>
              </a:solidFill>
            </a:endParaRPr>
          </a:p>
        </p:txBody>
      </p:sp>
      <p:pic>
        <p:nvPicPr>
          <p:cNvPr id="338" name="Google Shape;338;p41"/>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339" name="Google Shape;339;p41"/>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340" name="Google Shape;340;p41"/>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341" name="Google Shape;341;p41"/>
          <p:cNvSpPr txBox="1"/>
          <p:nvPr/>
        </p:nvSpPr>
        <p:spPr>
          <a:xfrm>
            <a:off x="853375" y="2110050"/>
            <a:ext cx="7581300" cy="92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140" name="Google Shape;140;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141" name="Google Shape;141;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2</a:t>
            </a:r>
            <a:endParaRPr b="0" i="0" sz="900" u="none" cap="none" strike="noStrike">
              <a:solidFill>
                <a:schemeClr val="dk1"/>
              </a:solidFill>
              <a:latin typeface="Calibri"/>
              <a:ea typeface="Calibri"/>
              <a:cs typeface="Calibri"/>
              <a:sym typeface="Calibri"/>
            </a:endParaRPr>
          </a:p>
        </p:txBody>
      </p:sp>
      <p:pic>
        <p:nvPicPr>
          <p:cNvPr id="142" name="Google Shape;142;p26"/>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143" name="Google Shape;143;p26"/>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144" name="Google Shape;144;p26"/>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145" name="Google Shape;145;p26"/>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p:txBody>
      </p:sp>
      <p:sp>
        <p:nvSpPr>
          <p:cNvPr id="146" name="Google Shape;146;p26"/>
          <p:cNvSpPr txBox="1"/>
          <p:nvPr/>
        </p:nvSpPr>
        <p:spPr>
          <a:xfrm>
            <a:off x="451050" y="1024575"/>
            <a:ext cx="82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7" name="Google Shape;147;p26"/>
          <p:cNvSpPr txBox="1"/>
          <p:nvPr/>
        </p:nvSpPr>
        <p:spPr>
          <a:xfrm>
            <a:off x="258850" y="3810175"/>
            <a:ext cx="84285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“Given a set of constraints we are required to generate a timetable”</a:t>
            </a:r>
            <a:endParaRPr sz="1800">
              <a:latin typeface="Times New Roman"/>
              <a:ea typeface="Times New Roman"/>
              <a:cs typeface="Times New Roman"/>
              <a:sym typeface="Times New Roman"/>
            </a:endParaRPr>
          </a:p>
        </p:txBody>
      </p:sp>
      <p:pic>
        <p:nvPicPr>
          <p:cNvPr id="148" name="Google Shape;148;p26"/>
          <p:cNvPicPr preferRelativeResize="0"/>
          <p:nvPr/>
        </p:nvPicPr>
        <p:blipFill rotWithShape="1">
          <a:blip r:embed="rId5">
            <a:alphaModFix/>
          </a:blip>
          <a:srcRect b="0" l="0" r="8975" t="0"/>
          <a:stretch/>
        </p:blipFill>
        <p:spPr>
          <a:xfrm>
            <a:off x="2139688" y="950100"/>
            <a:ext cx="4666824" cy="2784626"/>
          </a:xfrm>
          <a:prstGeom prst="rect">
            <a:avLst/>
          </a:prstGeom>
          <a:noFill/>
          <a:ln>
            <a:noFill/>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154" name="Google Shape;154;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155" name="Google Shape;155;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3</a:t>
            </a:r>
            <a:endParaRPr b="0" i="0" sz="900" u="none" cap="none" strike="noStrike">
              <a:solidFill>
                <a:schemeClr val="dk1"/>
              </a:solidFill>
              <a:latin typeface="Calibri"/>
              <a:ea typeface="Calibri"/>
              <a:cs typeface="Calibri"/>
              <a:sym typeface="Calibri"/>
            </a:endParaRPr>
          </a:p>
        </p:txBody>
      </p:sp>
      <p:pic>
        <p:nvPicPr>
          <p:cNvPr id="156" name="Google Shape;156;p27"/>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157" name="Google Shape;157;p27"/>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158" name="Google Shape;158;p27"/>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159" name="Google Shape;159;p27"/>
          <p:cNvSpPr txBox="1"/>
          <p:nvPr/>
        </p:nvSpPr>
        <p:spPr>
          <a:xfrm>
            <a:off x="1283550" y="328175"/>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Time Table</a:t>
            </a:r>
            <a:endParaRPr sz="2400">
              <a:latin typeface="Times New Roman"/>
              <a:ea typeface="Times New Roman"/>
              <a:cs typeface="Times New Roman"/>
              <a:sym typeface="Times New Roman"/>
            </a:endParaRPr>
          </a:p>
        </p:txBody>
      </p:sp>
      <p:pic>
        <p:nvPicPr>
          <p:cNvPr id="160" name="Google Shape;160;p27"/>
          <p:cNvPicPr preferRelativeResize="0"/>
          <p:nvPr/>
        </p:nvPicPr>
        <p:blipFill rotWithShape="1">
          <a:blip r:embed="rId5">
            <a:alphaModFix/>
          </a:blip>
          <a:srcRect b="11478" l="18266" r="12461" t="18868"/>
          <a:stretch/>
        </p:blipFill>
        <p:spPr>
          <a:xfrm>
            <a:off x="2216375" y="1339350"/>
            <a:ext cx="4735575" cy="2586076"/>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166" name="Google Shape;166;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167" name="Google Shape;167;p2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4</a:t>
            </a:r>
            <a:endParaRPr b="0" i="0" sz="900" u="none" cap="none" strike="noStrike">
              <a:solidFill>
                <a:schemeClr val="dk1"/>
              </a:solidFill>
              <a:latin typeface="Calibri"/>
              <a:ea typeface="Calibri"/>
              <a:cs typeface="Calibri"/>
              <a:sym typeface="Calibri"/>
            </a:endParaRPr>
          </a:p>
        </p:txBody>
      </p:sp>
      <p:pic>
        <p:nvPicPr>
          <p:cNvPr id="168" name="Google Shape;168;p28"/>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169" name="Google Shape;169;p28"/>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170" name="Google Shape;170;p28"/>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171" name="Google Shape;171;p28"/>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Constraints</a:t>
            </a:r>
            <a:endParaRPr sz="2400">
              <a:latin typeface="Times New Roman"/>
              <a:ea typeface="Times New Roman"/>
              <a:cs typeface="Times New Roman"/>
              <a:sym typeface="Times New Roman"/>
            </a:endParaRPr>
          </a:p>
        </p:txBody>
      </p:sp>
      <p:pic>
        <p:nvPicPr>
          <p:cNvPr id="172" name="Google Shape;172;p28"/>
          <p:cNvPicPr preferRelativeResize="0"/>
          <p:nvPr/>
        </p:nvPicPr>
        <p:blipFill rotWithShape="1">
          <a:blip r:embed="rId5">
            <a:alphaModFix/>
          </a:blip>
          <a:srcRect b="7816" l="10182" r="15489" t="1505"/>
          <a:stretch/>
        </p:blipFill>
        <p:spPr>
          <a:xfrm>
            <a:off x="3815150" y="920225"/>
            <a:ext cx="4985052" cy="3303049"/>
          </a:xfrm>
          <a:prstGeom prst="rect">
            <a:avLst/>
          </a:prstGeom>
          <a:noFill/>
          <a:ln>
            <a:noFill/>
          </a:ln>
        </p:spPr>
      </p:pic>
      <p:sp>
        <p:nvSpPr>
          <p:cNvPr id="173" name="Google Shape;173;p28"/>
          <p:cNvSpPr txBox="1"/>
          <p:nvPr/>
        </p:nvSpPr>
        <p:spPr>
          <a:xfrm>
            <a:off x="475550" y="920225"/>
            <a:ext cx="31929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Limited number of Faculty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Limited Infrastructure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Lecture Halls</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Seating Capacity</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
                <a:latin typeface="Times New Roman"/>
                <a:ea typeface="Times New Roman"/>
                <a:cs typeface="Times New Roman"/>
                <a:sym typeface="Times New Roman"/>
              </a:rPr>
              <a:t>Rooms with projectors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Labs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Faculty Load</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More than 3 consecutive classes not </a:t>
            </a:r>
            <a:r>
              <a:rPr lang="en">
                <a:latin typeface="Times New Roman"/>
                <a:ea typeface="Times New Roman"/>
                <a:cs typeface="Times New Roman"/>
                <a:sym typeface="Times New Roman"/>
              </a:rPr>
              <a:t>preferred</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Student Load</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Arrange classes for Students repeating the course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Meet individual faculty requirements and needs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Makes it “</a:t>
            </a:r>
            <a:r>
              <a:rPr b="1" lang="en">
                <a:latin typeface="Times New Roman"/>
                <a:ea typeface="Times New Roman"/>
                <a:cs typeface="Times New Roman"/>
                <a:sym typeface="Times New Roman"/>
              </a:rPr>
              <a:t>NP Hard</a:t>
            </a:r>
            <a:r>
              <a:rPr lang="en">
                <a:latin typeface="Times New Roman"/>
                <a:ea typeface="Times New Roman"/>
                <a:cs typeface="Times New Roman"/>
                <a:sym typeface="Times New Roman"/>
              </a:rPr>
              <a:t>” problem.</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179" name="Google Shape;179;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180" name="Google Shape;180;p2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5</a:t>
            </a:r>
            <a:endParaRPr>
              <a:solidFill>
                <a:schemeClr val="dk1"/>
              </a:solidFill>
            </a:endParaRPr>
          </a:p>
        </p:txBody>
      </p:sp>
      <p:pic>
        <p:nvPicPr>
          <p:cNvPr id="181" name="Google Shape;181;p29"/>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182" name="Google Shape;182;p29"/>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183" name="Google Shape;183;p29"/>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184" name="Google Shape;184;p29"/>
          <p:cNvSpPr txBox="1"/>
          <p:nvPr/>
        </p:nvSpPr>
        <p:spPr>
          <a:xfrm>
            <a:off x="1283550" y="328175"/>
            <a:ext cx="6576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Approaches used worldwide</a:t>
            </a:r>
            <a:endParaRPr sz="2400">
              <a:latin typeface="Times New Roman"/>
              <a:ea typeface="Times New Roman"/>
              <a:cs typeface="Times New Roman"/>
              <a:sym typeface="Times New Roman"/>
            </a:endParaRPr>
          </a:p>
        </p:txBody>
      </p:sp>
      <p:sp>
        <p:nvSpPr>
          <p:cNvPr id="185" name="Google Shape;185;p29"/>
          <p:cNvSpPr txBox="1"/>
          <p:nvPr/>
        </p:nvSpPr>
        <p:spPr>
          <a:xfrm>
            <a:off x="372800" y="1125150"/>
            <a:ext cx="8375700" cy="274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1</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Direct heuristic</a:t>
            </a:r>
            <a:r>
              <a:rPr lang="en">
                <a:latin typeface="Times New Roman"/>
                <a:ea typeface="Times New Roman"/>
                <a:cs typeface="Times New Roman"/>
                <a:sym typeface="Times New Roman"/>
              </a:rPr>
              <a:t> was the first approach used, followed by</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2. Algorithm based on </a:t>
            </a:r>
            <a:r>
              <a:rPr b="1" lang="en">
                <a:latin typeface="Times New Roman"/>
                <a:ea typeface="Times New Roman"/>
                <a:cs typeface="Times New Roman"/>
                <a:sym typeface="Times New Roman"/>
              </a:rPr>
              <a:t>Integer programming and network flow method</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3. Search techniques such as </a:t>
            </a:r>
            <a:r>
              <a:rPr b="1" lang="en">
                <a:latin typeface="Times New Roman"/>
                <a:ea typeface="Times New Roman"/>
                <a:cs typeface="Times New Roman"/>
                <a:sym typeface="Times New Roman"/>
              </a:rPr>
              <a:t>genetic algorithm</a:t>
            </a:r>
            <a:r>
              <a:rPr lang="en">
                <a:latin typeface="Times New Roman"/>
                <a:ea typeface="Times New Roman"/>
                <a:cs typeface="Times New Roman"/>
                <a:sym typeface="Times New Roman"/>
              </a:rPr>
              <a:t> and </a:t>
            </a:r>
            <a:r>
              <a:rPr b="1" lang="en">
                <a:latin typeface="Times New Roman"/>
                <a:ea typeface="Times New Roman"/>
                <a:cs typeface="Times New Roman"/>
                <a:sym typeface="Times New Roman"/>
              </a:rPr>
              <a:t>simulated annealing</a:t>
            </a:r>
            <a:r>
              <a:rPr lang="en">
                <a:latin typeface="Times New Roman"/>
                <a:ea typeface="Times New Roman"/>
                <a:cs typeface="Times New Roman"/>
                <a:sym typeface="Times New Roman"/>
              </a:rPr>
              <a:t> by AI researchers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4</a:t>
            </a: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G</a:t>
            </a:r>
            <a:r>
              <a:rPr b="1" lang="en">
                <a:latin typeface="Times New Roman"/>
                <a:ea typeface="Times New Roman"/>
                <a:cs typeface="Times New Roman"/>
                <a:sym typeface="Times New Roman"/>
              </a:rPr>
              <a:t>raph coloring heuristics </a:t>
            </a:r>
            <a:r>
              <a:rPr lang="en">
                <a:latin typeface="Times New Roman"/>
                <a:ea typeface="Times New Roman"/>
                <a:cs typeface="Times New Roman"/>
                <a:sym typeface="Times New Roman"/>
              </a:rPr>
              <a:t>(most common approach)</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5. </a:t>
            </a:r>
            <a:r>
              <a:rPr b="1" lang="en">
                <a:latin typeface="Times New Roman"/>
                <a:ea typeface="Times New Roman"/>
                <a:cs typeface="Times New Roman"/>
                <a:sym typeface="Times New Roman"/>
              </a:rPr>
              <a:t>Meta-heuristic techniques</a:t>
            </a:r>
            <a:r>
              <a:rPr lang="en">
                <a:latin typeface="Times New Roman"/>
                <a:ea typeface="Times New Roman"/>
                <a:cs typeface="Times New Roman"/>
                <a:sym typeface="Times New Roman"/>
              </a:rPr>
              <a:t> have also been applied</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a:solidFill>
                  <a:schemeClr val="dk1"/>
                </a:solidFill>
                <a:latin typeface="Times New Roman"/>
                <a:ea typeface="Times New Roman"/>
                <a:cs typeface="Times New Roman"/>
                <a:sym typeface="Times New Roman"/>
              </a:rPr>
              <a:t>Burke and Petrovic classified the methodologies used for these problems as </a:t>
            </a:r>
            <a:r>
              <a:rPr b="1" lang="en">
                <a:solidFill>
                  <a:schemeClr val="dk1"/>
                </a:solidFill>
                <a:latin typeface="Times New Roman"/>
                <a:ea typeface="Times New Roman"/>
                <a:cs typeface="Times New Roman"/>
                <a:sym typeface="Times New Roman"/>
              </a:rPr>
              <a:t>sequential methods, cluster methods, constraint-based methods, and meta-heuristic methods</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Although most of the approaches dealing with this problem have been reported as successful, it is still lacking of the capability for application in institutions other than where it was designed</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191" name="Google Shape;191;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192" name="Google Shape;192;p3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6</a:t>
            </a:r>
            <a:endParaRPr b="0" i="0" sz="900" u="none" cap="none" strike="noStrike">
              <a:solidFill>
                <a:schemeClr val="dk1"/>
              </a:solidFill>
              <a:latin typeface="Calibri"/>
              <a:ea typeface="Calibri"/>
              <a:cs typeface="Calibri"/>
              <a:sym typeface="Calibri"/>
            </a:endParaRPr>
          </a:p>
        </p:txBody>
      </p:sp>
      <p:pic>
        <p:nvPicPr>
          <p:cNvPr id="193" name="Google Shape;193;p30"/>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194" name="Google Shape;194;p30"/>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195" name="Google Shape;195;p30"/>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196" name="Google Shape;196;p30"/>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Time Table Generation Process in our University</a:t>
            </a:r>
            <a:endParaRPr sz="2400">
              <a:latin typeface="Times New Roman"/>
              <a:ea typeface="Times New Roman"/>
              <a:cs typeface="Times New Roman"/>
              <a:sym typeface="Times New Roman"/>
            </a:endParaRPr>
          </a:p>
        </p:txBody>
      </p:sp>
      <p:pic>
        <p:nvPicPr>
          <p:cNvPr id="197" name="Google Shape;197;p30"/>
          <p:cNvPicPr preferRelativeResize="0"/>
          <p:nvPr/>
        </p:nvPicPr>
        <p:blipFill rotWithShape="1">
          <a:blip r:embed="rId5">
            <a:alphaModFix/>
          </a:blip>
          <a:srcRect b="48701" l="4263" r="23351" t="10462"/>
          <a:stretch/>
        </p:blipFill>
        <p:spPr>
          <a:xfrm>
            <a:off x="1555174" y="1237475"/>
            <a:ext cx="5782426" cy="1834774"/>
          </a:xfrm>
          <a:prstGeom prst="rect">
            <a:avLst/>
          </a:prstGeom>
          <a:noFill/>
          <a:ln>
            <a:noFill/>
          </a:ln>
        </p:spPr>
      </p:pic>
      <p:sp>
        <p:nvSpPr>
          <p:cNvPr id="198" name="Google Shape;198;p30"/>
          <p:cNvSpPr txBox="1"/>
          <p:nvPr/>
        </p:nvSpPr>
        <p:spPr>
          <a:xfrm>
            <a:off x="743400" y="3719675"/>
            <a:ext cx="814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TTOC is a committee that </a:t>
            </a:r>
            <a:r>
              <a:rPr lang="en">
                <a:latin typeface="Times New Roman"/>
                <a:ea typeface="Times New Roman"/>
                <a:cs typeface="Times New Roman"/>
                <a:sym typeface="Times New Roman"/>
              </a:rPr>
              <a:t>creates timetable together </a:t>
            </a:r>
            <a:r>
              <a:rPr lang="en">
                <a:latin typeface="Times New Roman"/>
                <a:ea typeface="Times New Roman"/>
                <a:cs typeface="Times New Roman"/>
                <a:sym typeface="Times New Roman"/>
              </a:rPr>
              <a:t>consisting of members from every department </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204" name="Google Shape;204;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205" name="Google Shape;205;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7</a:t>
            </a:r>
            <a:endParaRPr b="0" i="0" sz="900" u="none" cap="none" strike="noStrike">
              <a:solidFill>
                <a:schemeClr val="dk1"/>
              </a:solidFill>
              <a:latin typeface="Calibri"/>
              <a:ea typeface="Calibri"/>
              <a:cs typeface="Calibri"/>
              <a:sym typeface="Calibri"/>
            </a:endParaRPr>
          </a:p>
        </p:txBody>
      </p:sp>
      <p:pic>
        <p:nvPicPr>
          <p:cNvPr id="206" name="Google Shape;206;p31"/>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207" name="Google Shape;207;p31"/>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208" name="Google Shape;208;p31"/>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209" name="Google Shape;209;p31"/>
          <p:cNvSpPr txBox="1"/>
          <p:nvPr/>
        </p:nvSpPr>
        <p:spPr>
          <a:xfrm>
            <a:off x="1283613" y="190250"/>
            <a:ext cx="6576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2400">
                <a:latin typeface="Times New Roman"/>
                <a:ea typeface="Times New Roman"/>
                <a:cs typeface="Times New Roman"/>
                <a:sym typeface="Times New Roman"/>
              </a:rPr>
              <a:t>Where is the problem?</a:t>
            </a:r>
            <a:endParaRPr sz="2400">
              <a:latin typeface="Times New Roman"/>
              <a:ea typeface="Times New Roman"/>
              <a:cs typeface="Times New Roman"/>
              <a:sym typeface="Times New Roman"/>
            </a:endParaRPr>
          </a:p>
        </p:txBody>
      </p:sp>
      <p:sp>
        <p:nvSpPr>
          <p:cNvPr id="210" name="Google Shape;210;p31"/>
          <p:cNvSpPr txBox="1"/>
          <p:nvPr/>
        </p:nvSpPr>
        <p:spPr>
          <a:xfrm>
            <a:off x="628650" y="1024625"/>
            <a:ext cx="75987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Consumes lot of time.</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Lots of human work is involved which may result in error if proper care is not maintained.</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Any modifications or changes after the timetable generation is very difficult.</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Most of the time preferences (soft constraints) remained unsatisfied.</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Optimal set of timetables is generally not achieved (i.e. not all soft constraints are </a:t>
            </a:r>
            <a:r>
              <a:rPr lang="en" sz="1700">
                <a:latin typeface="Times New Roman"/>
                <a:ea typeface="Times New Roman"/>
                <a:cs typeface="Times New Roman"/>
                <a:sym typeface="Times New Roman"/>
              </a:rPr>
              <a:t>satisfied</a:t>
            </a:r>
            <a:r>
              <a:rPr lang="en" sz="1700">
                <a:latin typeface="Times New Roman"/>
                <a:ea typeface="Times New Roman"/>
                <a:cs typeface="Times New Roman"/>
                <a:sym typeface="Times New Roman"/>
              </a:rPr>
              <a:t>) because all the feasible set of timetables must be made to find the optimal one among them.</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lang="en" sz="1700">
                <a:latin typeface="Times New Roman"/>
                <a:ea typeface="Times New Roman"/>
                <a:cs typeface="Times New Roman"/>
                <a:sym typeface="Times New Roman"/>
              </a:rPr>
              <a:t>Manual generation of timetable starts with a set of hard constraints, some of which are bent or relaxed later to achieve feasibility of Time Table.</a:t>
            </a:r>
            <a:endParaRPr sz="1700">
              <a:latin typeface="Times New Roman"/>
              <a:ea typeface="Times New Roman"/>
              <a:cs typeface="Times New Roman"/>
              <a:sym typeface="Times New Roman"/>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216" name="Google Shape;216;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217" name="Google Shape;217;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8</a:t>
            </a:r>
            <a:endParaRPr b="0" i="0" sz="900" u="none" cap="none" strike="noStrike">
              <a:solidFill>
                <a:schemeClr val="dk1"/>
              </a:solidFill>
              <a:latin typeface="Calibri"/>
              <a:ea typeface="Calibri"/>
              <a:cs typeface="Calibri"/>
              <a:sym typeface="Calibri"/>
            </a:endParaRPr>
          </a:p>
        </p:txBody>
      </p:sp>
      <p:pic>
        <p:nvPicPr>
          <p:cNvPr id="218" name="Google Shape;218;p32"/>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219" name="Google Shape;219;p32"/>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220" name="Google Shape;220;p32"/>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221" name="Google Shape;221;p32"/>
          <p:cNvSpPr txBox="1"/>
          <p:nvPr/>
        </p:nvSpPr>
        <p:spPr>
          <a:xfrm>
            <a:off x="1062525" y="236450"/>
            <a:ext cx="657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M</a:t>
            </a:r>
            <a:r>
              <a:rPr lang="en" sz="2000">
                <a:latin typeface="Times New Roman"/>
                <a:ea typeface="Times New Roman"/>
                <a:cs typeface="Times New Roman"/>
                <a:sym typeface="Times New Roman"/>
              </a:rPr>
              <a:t>athematics Involved</a:t>
            </a:r>
            <a:endParaRPr sz="2000">
              <a:latin typeface="Times New Roman"/>
              <a:ea typeface="Times New Roman"/>
              <a:cs typeface="Times New Roman"/>
              <a:sym typeface="Times New Roman"/>
            </a:endParaRPr>
          </a:p>
        </p:txBody>
      </p:sp>
      <p:sp>
        <p:nvSpPr>
          <p:cNvPr id="222" name="Google Shape;222;p32"/>
          <p:cNvSpPr txBox="1"/>
          <p:nvPr/>
        </p:nvSpPr>
        <p:spPr>
          <a:xfrm>
            <a:off x="258850" y="955300"/>
            <a:ext cx="3624600" cy="339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u="sng">
                <a:latin typeface="Times New Roman"/>
                <a:ea typeface="Times New Roman"/>
                <a:cs typeface="Times New Roman"/>
                <a:sym typeface="Times New Roman"/>
              </a:rPr>
              <a:t>Graph Theory</a:t>
            </a:r>
            <a:endParaRPr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The problem of determining the minimum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latin typeface="Times New Roman"/>
                <a:ea typeface="Times New Roman"/>
                <a:cs typeface="Times New Roman"/>
                <a:sym typeface="Times New Roman"/>
              </a:rPr>
              <a:t>number (or reasonable number) of distinct time slots needed to schedule all the courses subject to restrictions is a </a:t>
            </a:r>
            <a:r>
              <a:rPr b="1" lang="en" sz="1500">
                <a:latin typeface="Times New Roman"/>
                <a:ea typeface="Times New Roman"/>
                <a:cs typeface="Times New Roman"/>
                <a:sym typeface="Times New Roman"/>
              </a:rPr>
              <a:t>G</a:t>
            </a:r>
            <a:r>
              <a:rPr b="1" lang="en" sz="1500">
                <a:latin typeface="Times New Roman"/>
                <a:ea typeface="Times New Roman"/>
                <a:cs typeface="Times New Roman"/>
                <a:sym typeface="Times New Roman"/>
              </a:rPr>
              <a:t>raph coloring problem</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Conflicting cause can be anything like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Same professor teaches both courses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or same room opting both courses.</a:t>
            </a:r>
            <a:endParaRPr>
              <a:latin typeface="Times New Roman"/>
              <a:ea typeface="Times New Roman"/>
              <a:cs typeface="Times New Roman"/>
              <a:sym typeface="Times New Roman"/>
            </a:endParaRPr>
          </a:p>
        </p:txBody>
      </p:sp>
      <p:sp>
        <p:nvSpPr>
          <p:cNvPr id="223" name="Google Shape;223;p32"/>
          <p:cNvSpPr txBox="1"/>
          <p:nvPr/>
        </p:nvSpPr>
        <p:spPr>
          <a:xfrm>
            <a:off x="364075" y="2428500"/>
            <a:ext cx="351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indicates pairs of courses that would cause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 timetabling conflict if both were scheduled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at the same time</a:t>
            </a:r>
            <a:endParaRPr>
              <a:latin typeface="Times New Roman"/>
              <a:ea typeface="Times New Roman"/>
              <a:cs typeface="Times New Roman"/>
              <a:sym typeface="Times New Roman"/>
            </a:endParaRPr>
          </a:p>
        </p:txBody>
      </p:sp>
      <p:sp>
        <p:nvSpPr>
          <p:cNvPr id="224" name="Google Shape;224;p32"/>
          <p:cNvSpPr txBox="1"/>
          <p:nvPr/>
        </p:nvSpPr>
        <p:spPr>
          <a:xfrm>
            <a:off x="46900" y="2369950"/>
            <a:ext cx="1584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dk1"/>
                </a:solidFill>
                <a:latin typeface="Times New Roman"/>
                <a:ea typeface="Times New Roman"/>
                <a:cs typeface="Times New Roman"/>
                <a:sym typeface="Times New Roman"/>
              </a:rPr>
              <a:t>*</a:t>
            </a:r>
            <a:endParaRPr sz="2600">
              <a:latin typeface="Times New Roman"/>
              <a:ea typeface="Times New Roman"/>
              <a:cs typeface="Times New Roman"/>
              <a:sym typeface="Times New Roman"/>
            </a:endParaRPr>
          </a:p>
        </p:txBody>
      </p:sp>
      <p:pic>
        <p:nvPicPr>
          <p:cNvPr id="225" name="Google Shape;225;p32"/>
          <p:cNvPicPr preferRelativeResize="0"/>
          <p:nvPr/>
        </p:nvPicPr>
        <p:blipFill rotWithShape="1">
          <a:blip r:embed="rId5">
            <a:alphaModFix/>
          </a:blip>
          <a:srcRect b="777" l="16597" r="19857" t="787"/>
          <a:stretch/>
        </p:blipFill>
        <p:spPr>
          <a:xfrm>
            <a:off x="4038475" y="838250"/>
            <a:ext cx="4509226" cy="3929024"/>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b="0" i="0" lang="en" sz="900" u="none" cap="none" strike="noStrike">
                <a:solidFill>
                  <a:schemeClr val="dk1"/>
                </a:solidFill>
                <a:latin typeface="Calibri"/>
                <a:ea typeface="Calibri"/>
                <a:cs typeface="Calibri"/>
                <a:sym typeface="Calibri"/>
              </a:rPr>
              <a:t>28/</a:t>
            </a:r>
            <a:r>
              <a:rPr lang="en">
                <a:solidFill>
                  <a:schemeClr val="dk1"/>
                </a:solidFill>
              </a:rPr>
              <a:t>9</a:t>
            </a:r>
            <a:r>
              <a:rPr b="0" i="0" lang="en" sz="900" u="none" cap="none" strike="noStrike">
                <a:solidFill>
                  <a:schemeClr val="dk1"/>
                </a:solidFill>
                <a:latin typeface="Calibri"/>
                <a:ea typeface="Calibri"/>
                <a:cs typeface="Calibri"/>
                <a:sym typeface="Calibri"/>
              </a:rPr>
              <a:t>/2022</a:t>
            </a:r>
            <a:endParaRPr b="0" i="0" sz="900" u="none" cap="none" strike="noStrike">
              <a:solidFill>
                <a:schemeClr val="dk1"/>
              </a:solidFill>
              <a:latin typeface="Calibri"/>
              <a:ea typeface="Calibri"/>
              <a:cs typeface="Calibri"/>
              <a:sym typeface="Calibri"/>
            </a:endParaRPr>
          </a:p>
        </p:txBody>
      </p:sp>
      <p:sp>
        <p:nvSpPr>
          <p:cNvPr id="231" name="Google Shape;231;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0" i="0" lang="en" sz="900" u="none" cap="none" strike="noStrike">
                <a:solidFill>
                  <a:schemeClr val="dk1"/>
                </a:solidFill>
                <a:latin typeface="Calibri"/>
                <a:ea typeface="Calibri"/>
                <a:cs typeface="Calibri"/>
                <a:sym typeface="Calibri"/>
              </a:rPr>
              <a:t>DIT University, Dehradun</a:t>
            </a:r>
            <a:endParaRPr/>
          </a:p>
        </p:txBody>
      </p:sp>
      <p:sp>
        <p:nvSpPr>
          <p:cNvPr id="232" name="Google Shape;232;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solidFill>
                  <a:schemeClr val="dk1"/>
                </a:solidFill>
              </a:rPr>
              <a:t>9</a:t>
            </a:r>
            <a:endParaRPr b="0" i="0" sz="900" u="none" cap="none" strike="noStrike">
              <a:solidFill>
                <a:schemeClr val="dk1"/>
              </a:solidFill>
              <a:latin typeface="Calibri"/>
              <a:ea typeface="Calibri"/>
              <a:cs typeface="Calibri"/>
              <a:sym typeface="Calibri"/>
            </a:endParaRPr>
          </a:p>
        </p:txBody>
      </p:sp>
      <p:pic>
        <p:nvPicPr>
          <p:cNvPr id="233" name="Google Shape;233;p33"/>
          <p:cNvPicPr preferRelativeResize="0"/>
          <p:nvPr/>
        </p:nvPicPr>
        <p:blipFill rotWithShape="1">
          <a:blip r:embed="rId3">
            <a:alphaModFix/>
          </a:blip>
          <a:srcRect b="0" l="0" r="0" t="0"/>
          <a:stretch/>
        </p:blipFill>
        <p:spPr>
          <a:xfrm>
            <a:off x="8130392" y="75626"/>
            <a:ext cx="618220" cy="466550"/>
          </a:xfrm>
          <a:prstGeom prst="rect">
            <a:avLst/>
          </a:prstGeom>
          <a:noFill/>
          <a:ln>
            <a:noFill/>
          </a:ln>
        </p:spPr>
      </p:pic>
      <p:cxnSp>
        <p:nvCxnSpPr>
          <p:cNvPr id="234" name="Google Shape;234;p33"/>
          <p:cNvCxnSpPr/>
          <p:nvPr/>
        </p:nvCxnSpPr>
        <p:spPr>
          <a:xfrm>
            <a:off x="7984672" y="47933"/>
            <a:ext cx="0" cy="494100"/>
          </a:xfrm>
          <a:prstGeom prst="straightConnector1">
            <a:avLst/>
          </a:prstGeom>
          <a:noFill/>
          <a:ln cap="flat" cmpd="sng" w="9525">
            <a:solidFill>
              <a:schemeClr val="dk1"/>
            </a:solidFill>
            <a:prstDash val="solid"/>
            <a:miter lim="800000"/>
            <a:headEnd len="sm" w="sm" type="none"/>
            <a:tailEnd len="sm" w="sm" type="none"/>
          </a:ln>
        </p:spPr>
      </p:cxnSp>
      <p:pic>
        <p:nvPicPr>
          <p:cNvPr id="235" name="Google Shape;235;p33"/>
          <p:cNvPicPr preferRelativeResize="0"/>
          <p:nvPr>
            <p:ph idx="1" type="body"/>
          </p:nvPr>
        </p:nvPicPr>
        <p:blipFill rotWithShape="1">
          <a:blip r:embed="rId4">
            <a:alphaModFix/>
          </a:blip>
          <a:srcRect b="0" l="0" r="0" t="0"/>
          <a:stretch/>
        </p:blipFill>
        <p:spPr>
          <a:xfrm>
            <a:off x="258849" y="154250"/>
            <a:ext cx="900600" cy="626100"/>
          </a:xfrm>
          <a:prstGeom prst="rect">
            <a:avLst/>
          </a:prstGeom>
          <a:noFill/>
          <a:ln>
            <a:noFill/>
          </a:ln>
        </p:spPr>
      </p:pic>
      <p:sp>
        <p:nvSpPr>
          <p:cNvPr id="236" name="Google Shape;236;p33"/>
          <p:cNvSpPr txBox="1"/>
          <p:nvPr/>
        </p:nvSpPr>
        <p:spPr>
          <a:xfrm>
            <a:off x="1213225" y="318650"/>
            <a:ext cx="657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Mathematics Involved</a:t>
            </a:r>
            <a:endParaRPr sz="2000">
              <a:latin typeface="Times New Roman"/>
              <a:ea typeface="Times New Roman"/>
              <a:cs typeface="Times New Roman"/>
              <a:sym typeface="Times New Roman"/>
            </a:endParaRPr>
          </a:p>
        </p:txBody>
      </p:sp>
      <p:pic>
        <p:nvPicPr>
          <p:cNvPr id="237" name="Google Shape;237;p33"/>
          <p:cNvPicPr preferRelativeResize="0"/>
          <p:nvPr/>
        </p:nvPicPr>
        <p:blipFill>
          <a:blip r:embed="rId5">
            <a:alphaModFix/>
          </a:blip>
          <a:stretch>
            <a:fillRect/>
          </a:stretch>
        </p:blipFill>
        <p:spPr>
          <a:xfrm>
            <a:off x="2888275" y="1848426"/>
            <a:ext cx="5927276" cy="2584275"/>
          </a:xfrm>
          <a:prstGeom prst="rect">
            <a:avLst/>
          </a:prstGeom>
          <a:noFill/>
          <a:ln>
            <a:noFill/>
          </a:ln>
        </p:spPr>
      </p:pic>
      <p:sp>
        <p:nvSpPr>
          <p:cNvPr id="238" name="Google Shape;238;p33"/>
          <p:cNvSpPr txBox="1"/>
          <p:nvPr/>
        </p:nvSpPr>
        <p:spPr>
          <a:xfrm>
            <a:off x="162700" y="1332650"/>
            <a:ext cx="39942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By solving this graph coloring problem,</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we get that the Chromatic number is 4.</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Therefore 4 periods is the minimum</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requirement to avoid conflict in the time table</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for these courses.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Edge  →   Conflicting Courses</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Node  →   Subjects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