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embeddedFontLst>
    <p:embeddedFont>
      <p:font typeface="Averia Serif Libre" panose="020B0604020202020204" charset="0"/>
      <p:regular r:id="rId20"/>
      <p:bold r:id="rId21"/>
    </p:embeddedFont>
    <p:embeddedFont>
      <p:font typeface="Cutive" panose="020B0604020202020204" charset="0"/>
      <p:bold r:id="rId22"/>
    </p:embeddedFont>
    <p:embeddedFont>
      <p:font typeface="Oswald" panose="00000500000000000000" pitchFamily="2" charset="0"/>
      <p:regular r:id="rId23"/>
    </p:embeddedFont>
    <p:embeddedFont>
      <p:font typeface="Roboto" panose="02000000000000000000" pitchFamily="2" charset="0"/>
      <p:regular r:id="rId24"/>
    </p:embeddedFont>
    <p:embeddedFont>
      <p:font typeface="Roboto Light" panose="02000000000000000000" pitchFamily="2" charset="0"/>
      <p:regular r:id="rId25"/>
    </p:embeddedFont>
    <p:embeddedFont>
      <p:font typeface="Roboto Medium" panose="02000000000000000000" pitchFamily="2" charset="0"/>
      <p:regular r:id="rId26"/>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31"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r>
              <a:rPr lang="en-US" dirty="0"/>
              <a:t>To view Privacy video explaining how important data privacy is to Quantium, please click here: https://www.youtube.com/watch?v=Zq1QDAkoRzUor here Q:\Company Reference\Brand &amp; Design\Brand videos\Q Privacy.mp4At Quantium, we believe that data is the behavioural footprint of humanity and that it has to be treated with the utmost care and responsibility. Histories, attitudes, indeed lives are stored within it in ways that aren’t always apparent – and that’s what makes its potential so powerful. To work with it responsibly, sensitively, we set ourselves the highest data privacy protection and governance standards. We have spent 17 years perfecting privacy-by-design and secure-by-design principles. Central to this is not holding any personally identifiable information about people – we neither receive it, and put the necessary protections in place to be unable to decipher it. Every aspect of handling data is safeguarded: from its de-identification, to its encryption – data security is paramount and of the highest grade. We pride ourselves on gaining the trust of iconic organisations around the world through years of securely working with their data, and in turn the trust that builds with their stakeholders.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beach">
    <p:spTree>
      <p:nvGrpSpPr>
        <p:cNvPr id="1" name=""/>
        <p:cNvGrpSpPr/>
        <p:nvPr/>
      </p:nvGrpSpPr>
      <p:grpSpPr>
        <a:xfrm>
          <a:off x="0" y="0"/>
          <a:ext cx="0" cy="0"/>
          <a:chOff x="0" y="0"/>
          <a:chExt cx="0" cy="0"/>
        </a:xfrm>
      </p:grpSpPr>
      <p:sp>
        <p:nvSpPr>
          <p:cNvPr id="2" name="Title 1">
            <a:extLst>
              <a:ext uri="{9AFDC9F8-5336-4519-A69A-1E74247054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148582-CA74-4D06-AB41-57DF4557D4FA}"/>
              </a:ext>
            </a:extLst>
          </p:cNvPr>
          <p:cNvSpPr>
            <a:spLocks noGrp="1"/>
          </p:cNvSpPr>
          <p:nvPr>
            <p:ph type="title" idx="10"/>
          </p:nvPr>
        </p:nvSpPr>
        <p:spPr>
          <a:xfrm>
            <a:off x="1212852" y="1537494"/>
            <a:ext cx="4086224" cy="2387600"/>
          </a:xfrm>
          <a:prstGeom prst="rect">
            <a:avLst/>
          </a:prstGeom>
        </p:spPr>
        <p:txBody>
          <a:bodyPr vert="horz" lIns="0" rtlCol="0" anchor="b">
            <a:noAutofit/>
          </a:bodyPr>
          <a:lstStyle>
            <a:lvl1pPr lvl="0" algn="l">
              <a:lnSpc>
                <a:spcPct val="100000"/>
              </a:lnSpc>
              <a:defRPr lang="en-US" sz="2700" dirty="0">
                <a:solidFill>
                  <a:srgbClr val="000005"/>
                </a:solidFill>
                <a:latin typeface="Roboto Medium"/>
              </a:defRPr>
            </a:lvl1pPr>
          </a:lstStyle>
          <a:p>
            <a:r>
              <a:rPr lang="en-US" dirty="0"/>
              <a:t>Insert title</a:t>
            </a:r>
          </a:p>
        </p:txBody>
      </p:sp>
      <p:sp>
        <p:nvSpPr>
          <p:cNvPr id="3" name="Subtitle 2">
            <a:extLst>
              <a:ext uri="{FB5A58DC-923B-45CF-9526-C61DE4F4D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D410FC-2ED7-4970-9235-BE0D9DE56472}"/>
              </a:ext>
            </a:extLst>
          </p:cNvPr>
          <p:cNvSpPr>
            <a:spLocks noGrp="1"/>
          </p:cNvSpPr>
          <p:nvPr>
            <p:ph type="subTitle" idx="11"/>
          </p:nvPr>
        </p:nvSpPr>
        <p:spPr>
          <a:xfrm>
            <a:off x="1212850" y="4126706"/>
            <a:ext cx="4086224" cy="1236662"/>
          </a:xfrm>
          <a:prstGeom prst="rect">
            <a:avLst/>
          </a:prstGeom>
        </p:spPr>
        <p:txBody>
          <a:bodyPr vert="horz" lIns="0" rtlCol="0">
            <a:noAutofit/>
          </a:bodyPr>
          <a:lstStyle>
            <a:lvl1pPr marL="0" lvl="0" indent="0" algn="l">
              <a:lnSpc>
                <a:spcPct val="100000"/>
              </a:lnSpc>
              <a:buNone/>
              <a:defRPr lang="en-US" sz="1800" dirty="0">
                <a:solidFill>
                  <a:srgbClr val="000005"/>
                </a:solidFill>
                <a:latin typeface="Roboto Light"/>
              </a:defRPr>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Prepared for / Prepared by:</a:t>
            </a:r>
          </a:p>
        </p:txBody>
      </p:sp>
      <p:sp>
        <p:nvSpPr>
          <p:cNvPr id="4" name="Rectangle 3">
            <a:extLst>
              <a:ext uri="{AFD85293-8DAF-42C7-BCC0-C545D9CF94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AD8773-92C0-4CAD-B15D-C08C9B31D603}"/>
              </a:ext>
            </a:extLst>
          </p:cNvPr>
          <p:cNvSpPr/>
          <p:nvPr userDrawn="1"/>
        </p:nvSpPr>
        <p:spPr>
          <a:xfrm>
            <a:off x="169681" y="6202837"/>
            <a:ext cx="377072" cy="377072"/>
          </a:xfrm>
          <a:prstGeom prst="rect">
            <a:avLst/>
          </a:prstGeom>
          <a:solidFill>
            <a:srgbClr val="00000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Text Placeholder 14">
            <a:extLst>
              <a:ext uri="{40CA13CE-F1FA-4A1C-B3EE-C1F2C4DB1D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18EBE7-7F8F-4B2C-AC2A-0FB2CE33DF11}"/>
              </a:ext>
            </a:extLst>
          </p:cNvPr>
          <p:cNvSpPr>
            <a:spLocks noGrp="1"/>
          </p:cNvSpPr>
          <p:nvPr>
            <p:ph type="body" idx="12"/>
          </p:nvPr>
        </p:nvSpPr>
        <p:spPr>
          <a:xfrm>
            <a:off x="1212850" y="650875"/>
            <a:ext cx="2128837" cy="244475"/>
          </a:xfrm>
          <a:prstGeom prst="rect">
            <a:avLst/>
          </a:prstGeom>
        </p:spPr>
        <p:txBody>
          <a:bodyPr vert="horz" lIns="0" rtlCol="0">
            <a:noAutofit/>
          </a:bodyPr>
          <a:lstStyle>
            <a:lvl1pPr marL="0" lvl="0" indent="0" algn="l" rtl="0">
              <a:lnSpc>
                <a:spcPct val="90000"/>
              </a:lnSpc>
              <a:spcBef>
                <a:spcPts val="1000"/>
              </a:spcBef>
              <a:buFont typeface="Arial"/>
              <a:buNone/>
              <a:defRPr lang="en-AU" sz="1000" dirty="0">
                <a:solidFill>
                  <a:srgbClr val="000005"/>
                </a:solidFill>
                <a:latin typeface="Roboto Light"/>
              </a:defRPr>
            </a:lvl1pPr>
          </a:lstStyle>
          <a:p>
            <a:pPr lvl="0"/>
            <a:r>
              <a:rPr lang="en-US" dirty="0"/>
              <a:t>Day Month Year</a:t>
            </a:r>
          </a:p>
        </p:txBody>
      </p:sp>
      <p:sp>
        <p:nvSpPr>
          <p:cNvPr id="6" name="Text Placeholder 14">
            <a:extLst>
              <a:ext uri="{352C28D4-7AB9-455D-974A-C86234302C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656443-D327-4B33-8EDE-5017C8575780}"/>
              </a:ext>
            </a:extLst>
          </p:cNvPr>
          <p:cNvSpPr>
            <a:spLocks noGrp="1"/>
          </p:cNvSpPr>
          <p:nvPr>
            <p:ph type="body" idx="13"/>
          </p:nvPr>
        </p:nvSpPr>
        <p:spPr>
          <a:xfrm>
            <a:off x="1212850" y="458789"/>
            <a:ext cx="2128837" cy="244475"/>
          </a:xfrm>
          <a:prstGeom prst="rect">
            <a:avLst/>
          </a:prstGeom>
        </p:spPr>
        <p:txBody>
          <a:bodyPr vert="horz" lIns="0" rtlCol="0">
            <a:noAutofit/>
          </a:bodyPr>
          <a:lstStyle>
            <a:lvl1pPr marL="0" lvl="0" indent="0" algn="l" rtl="0">
              <a:lnSpc>
                <a:spcPct val="90000"/>
              </a:lnSpc>
              <a:spcBef>
                <a:spcPts val="1000"/>
              </a:spcBef>
              <a:buFont typeface="Arial"/>
              <a:buNone/>
              <a:defRPr lang="en-AU" sz="1000" dirty="0">
                <a:solidFill>
                  <a:srgbClr val="000005"/>
                </a:solidFill>
                <a:latin typeface="Roboto Medium"/>
              </a:defRPr>
            </a:lvl1pPr>
          </a:lstStyle>
          <a:p>
            <a:pPr lvl="0"/>
            <a:r>
              <a:rPr lang="en-US" dirty="0"/>
              <a:t>Draft</a:t>
            </a:r>
          </a:p>
        </p:txBody>
      </p:sp>
      <p:sp>
        <p:nvSpPr>
          <p:cNvPr id="7" name="Rectangle 7">
            <a:extLst>
              <a:ext uri="{C220290B-E948-4C04-A4D1-79DF864250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285597-75D8-469E-8A6E-8ABFE41A1FFB}"/>
              </a:ext>
            </a:extLst>
          </p:cNvPr>
          <p:cNvSpPr/>
          <p:nvPr userDrawn="1"/>
        </p:nvSpPr>
        <p:spPr>
          <a:xfrm>
            <a:off x="7580398" y="-1"/>
            <a:ext cx="4611600" cy="6858000"/>
          </a:xfrm>
          <a:prstGeom prst="rect">
            <a:avLst/>
          </a:prstGeom>
          <a:blipFill dpi="0" rotWithShape="1">
            <a:blip r:embed="rId2"/>
            <a:stretch>
              <a:fillRect t="-16" b="-16"/>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AU" sz="1400" dirty="0" err="1">
              <a:solidFill>
                <a:srgbClr val="000005"/>
              </a:solidFill>
              <a:latin typeface="Roboto Light"/>
            </a:endParaRPr>
          </a:p>
        </p:txBody>
      </p:sp>
    </p:spTree>
    <p:extLst>
      <p:ext uri="{4CF1D3CB-3B7F-4658-8584-567B34F2B1A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IC, privacy &amp; ISO">
    <p:spTree>
      <p:nvGrpSpPr>
        <p:cNvPr id="1" name=""/>
        <p:cNvGrpSpPr/>
        <p:nvPr/>
      </p:nvGrpSpPr>
      <p:grpSpPr>
        <a:xfrm>
          <a:off x="0" y="0"/>
          <a:ext cx="0" cy="0"/>
          <a:chOff x="0" y="0"/>
          <a:chExt cx="0" cy="0"/>
        </a:xfrm>
      </p:grpSpPr>
      <p:sp>
        <p:nvSpPr>
          <p:cNvPr id="2" name="Rectangle 7">
            <a:extLst>
              <a:ext uri="{4294DC1E-7DF7-425C-837C-B5684CDF1C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F711BC-24D8-4C22-BF64-C52E6B055127}"/>
              </a:ext>
            </a:extLst>
          </p:cNvPr>
          <p:cNvSpPr/>
          <p:nvPr userDrawn="1"/>
        </p:nvSpPr>
        <p:spPr>
          <a:xfrm>
            <a:off x="740569" y="1777835"/>
            <a:ext cx="11451428" cy="508016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11">
            <a:extLst>
              <a:ext uri="{37DD1992-9FD2-40FE-BC97-491B7DE7A8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775F91-01E0-4281-BBF0-CBA16076444C}"/>
              </a:ext>
            </a:extLst>
          </p:cNvPr>
          <p:cNvSpPr/>
          <p:nvPr userDrawn="1"/>
        </p:nvSpPr>
        <p:spPr>
          <a:xfrm>
            <a:off x="9004301" y="-2"/>
            <a:ext cx="3187698" cy="6858002"/>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4" name="Oval 13">
            <a:extLst>
              <a:ext uri="{70807CD9-BED4-4469-B1F9-F88500F9FF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0957E5-2765-4721-B3F2-CDA46B4CB5EF}"/>
              </a:ext>
            </a:extLst>
          </p:cNvPr>
          <p:cNvSpPr/>
          <p:nvPr userDrawn="1"/>
        </p:nvSpPr>
        <p:spPr>
          <a:xfrm>
            <a:off x="11677651" y="500063"/>
            <a:ext cx="1073150" cy="107315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Freeform 5">
            <a:extLst>
              <a:ext uri="{08EC2EEE-EBA7-4FF4-977D-21B083AF46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519D82-A967-43FB-898E-FD20F5145A7E}"/>
              </a:ext>
            </a:extLst>
          </p:cNvPr>
          <p:cNvSpPr/>
          <p:nvPr userDrawn="1"/>
        </p:nvSpPr>
        <p:spPr>
          <a:xfrm>
            <a:off x="1206500" y="6209380"/>
            <a:ext cx="1422400" cy="360045"/>
          </a:xfrm>
          <a:custGeom>
            <a:avLst/>
            <a:gdLst/>
            <a:ahLst/>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vert="horz" wrap="square" lIns="91440" tIns="45720" rIns="91440" bIns="45720" numCol="1" rtlCol="0" anchor="t"/>
          <a:lstStyle/>
          <a:p>
            <a:endParaRPr lang="en-US" dirty="0"/>
          </a:p>
        </p:txBody>
      </p:sp>
      <p:sp>
        <p:nvSpPr>
          <p:cNvPr id="6" name="TextBox 12">
            <a:extLst>
              <a:ext uri="{3EEF5A36-1796-414A-9E5E-625999C82B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2BFB12-F0F7-41C9-8DBC-59F137BBE3F5}"/>
              </a:ext>
            </a:extLst>
          </p:cNvPr>
          <p:cNvSpPr txBox="1"/>
          <p:nvPr userDrawn="1"/>
        </p:nvSpPr>
        <p:spPr>
          <a:xfrm>
            <a:off x="1196974" y="400204"/>
            <a:ext cx="7446168" cy="824400"/>
          </a:xfrm>
          <a:prstGeom prst="rect">
            <a:avLst/>
          </a:prstGeom>
          <a:noFill/>
        </p:spPr>
        <p:txBody>
          <a:bodyPr vert="horz" wrap="square" lIns="0" tIns="0" rIns="0" bIns="0" rtlCol="0" anchor="ctr">
            <a:noAutofit/>
          </a:bodyPr>
          <a:lstStyle/>
          <a:p>
            <a:pPr marL="0" marR="0" lvl="0" indent="0" algn="l" rtl="0">
              <a:lnSpc>
                <a:spcPct val="100000"/>
              </a:lnSpc>
              <a:spcBef>
                <a:spcPts val="1000"/>
              </a:spcBef>
              <a:spcAft>
                <a:spcPts val="0"/>
              </a:spcAft>
              <a:buFont typeface="Arial"/>
              <a:buNone/>
            </a:pPr>
            <a:r>
              <a:rPr lang="en-AU" sz="2400" b="0" i="0" u="none" strike="noStrike" cap="none" spc="0" baseline="0" dirty="0">
                <a:ln>
                  <a:noFill/>
                </a:ln>
                <a:solidFill>
                  <a:srgbClr val="000005"/>
                </a:solidFill>
                <a:latin typeface="Roboto"/>
              </a:rPr>
              <a:t>Our 17 year history assures best practice in privacy, security and the ethical use of data</a:t>
            </a:r>
          </a:p>
        </p:txBody>
      </p:sp>
      <p:sp>
        <p:nvSpPr>
          <p:cNvPr id="7" name="TextBox 17">
            <a:extLst>
              <a:ext uri="{C156BB0B-7323-40A8-BDC3-B6C16646E3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F29C65-D897-44CE-B95D-93268D465795}"/>
              </a:ext>
            </a:extLst>
          </p:cNvPr>
          <p:cNvSpPr txBox="1"/>
          <p:nvPr userDrawn="1"/>
        </p:nvSpPr>
        <p:spPr>
          <a:xfrm>
            <a:off x="9407615" y="2417884"/>
            <a:ext cx="2338907" cy="2180491"/>
          </a:xfrm>
          <a:prstGeom prst="rect">
            <a:avLst/>
          </a:prstGeom>
          <a:noFill/>
        </p:spPr>
        <p:txBody>
          <a:bodyPr vert="horz" wrap="square" lIns="0" tIns="0" rIns="0" bIns="0" rtlCol="0" anchor="ctr">
            <a:noAutofit/>
          </a:bodyPr>
          <a:lstStyle/>
          <a:p>
            <a:pPr marL="0" marR="0" lvl="0" indent="0" algn="l" rtl="0">
              <a:lnSpc>
                <a:spcPct val="90000"/>
              </a:lnSpc>
              <a:spcBef>
                <a:spcPts val="1000"/>
              </a:spcBef>
              <a:spcAft>
                <a:spcPts val="0"/>
              </a:spcAft>
              <a:buFont typeface="Arial"/>
              <a:buNone/>
            </a:pPr>
            <a:r>
              <a:rPr lang="en-AU" sz="1800" b="0" i="0" u="none" strike="noStrike" cap="none" spc="0" baseline="0" dirty="0">
                <a:ln>
                  <a:noFill/>
                </a:ln>
                <a:solidFill>
                  <a:srgbClr val="FFFFFF"/>
                </a:solidFill>
                <a:latin typeface="Roboto Light"/>
              </a:rPr>
              <a:t>Quantium believes </a:t>
            </a:r>
            <a:br>
              <a:rPr lang="en-AU" sz="1800" b="0" i="0" u="none" strike="noStrike" cap="none" spc="0" baseline="0" dirty="0">
                <a:ln>
                  <a:noFill/>
                </a:ln>
                <a:solidFill>
                  <a:srgbClr val="FFFFFF"/>
                </a:solidFill>
                <a:latin typeface="Roboto Light"/>
              </a:rPr>
            </a:br>
            <a:r>
              <a:rPr lang="en-AU" sz="1800" b="0" i="0" u="none" strike="noStrike" cap="none" spc="0" baseline="0" dirty="0">
                <a:ln>
                  <a:noFill/>
                </a:ln>
                <a:solidFill>
                  <a:srgbClr val="FFFFFF"/>
                </a:solidFill>
                <a:latin typeface="Roboto Light"/>
              </a:rPr>
              <a:t>in using data for progress, with great care and responsibility. As such please respect the commercial in confidence nature </a:t>
            </a:r>
            <a:br>
              <a:rPr lang="en-AU" sz="1800" b="0" i="0" u="none" strike="noStrike" cap="none" spc="0" baseline="0" dirty="0">
                <a:ln>
                  <a:noFill/>
                </a:ln>
                <a:solidFill>
                  <a:srgbClr val="FFFFFF"/>
                </a:solidFill>
                <a:latin typeface="Roboto Light"/>
              </a:rPr>
            </a:br>
            <a:r>
              <a:rPr lang="en-AU" sz="1800" b="0" i="0" u="none" strike="noStrike" cap="none" spc="0" baseline="0" dirty="0">
                <a:ln>
                  <a:noFill/>
                </a:ln>
                <a:solidFill>
                  <a:srgbClr val="FFFFFF"/>
                </a:solidFill>
                <a:latin typeface="Roboto Light"/>
              </a:rPr>
              <a:t>of this document.</a:t>
            </a:r>
          </a:p>
        </p:txBody>
      </p:sp>
      <p:sp>
        <p:nvSpPr>
          <p:cNvPr id="8" name="TextBox 18">
            <a:extLst>
              <a:ext uri="{AA32612F-E8EA-4705-AAE6-CF2C25051A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C4E85B-ED7C-4521-9039-0E9A4E87FE5D}"/>
              </a:ext>
            </a:extLst>
          </p:cNvPr>
          <p:cNvSpPr txBox="1"/>
          <p:nvPr userDrawn="1"/>
        </p:nvSpPr>
        <p:spPr>
          <a:xfrm>
            <a:off x="9407615" y="500063"/>
            <a:ext cx="2207023" cy="1073150"/>
          </a:xfrm>
          <a:prstGeom prst="rect">
            <a:avLst/>
          </a:prstGeom>
          <a:noFill/>
        </p:spPr>
        <p:txBody>
          <a:bodyPr vert="horz" wrap="square" lIns="0" tIns="0" rIns="0" bIns="0" rtlCol="0" anchor="t">
            <a:noAutofit/>
          </a:bodyPr>
          <a:lstStyle/>
          <a:p>
            <a:pPr marL="0" marR="0" lvl="0" indent="0" algn="l" rtl="0">
              <a:lnSpc>
                <a:spcPct val="90000"/>
              </a:lnSpc>
              <a:spcBef>
                <a:spcPts val="1000"/>
              </a:spcBef>
              <a:spcAft>
                <a:spcPts val="0"/>
              </a:spcAft>
              <a:buFont typeface="Arial"/>
              <a:buNone/>
            </a:pPr>
            <a:r>
              <a:rPr lang="en-AU" sz="2400" b="0" i="0" u="none" strike="noStrike" cap="none" spc="0" baseline="0" dirty="0">
                <a:ln>
                  <a:noFill/>
                </a:ln>
                <a:solidFill>
                  <a:srgbClr val="FFFFFF"/>
                </a:solidFill>
                <a:latin typeface="Roboto"/>
              </a:rPr>
              <a:t>We all have a responsibility</a:t>
            </a:r>
            <a:br>
              <a:rPr lang="en-AU" sz="2400" b="0" i="0" u="none" strike="noStrike" cap="none" spc="0" baseline="0" dirty="0">
                <a:ln>
                  <a:noFill/>
                </a:ln>
                <a:solidFill>
                  <a:srgbClr val="FFFFFF"/>
                </a:solidFill>
                <a:latin typeface="Roboto"/>
              </a:rPr>
            </a:br>
            <a:r>
              <a:rPr lang="en-AU" sz="2400" b="0" i="0" u="none" strike="noStrike" cap="none" spc="0" baseline="0" dirty="0">
                <a:ln>
                  <a:noFill/>
                </a:ln>
                <a:solidFill>
                  <a:srgbClr val="FFFFFF"/>
                </a:solidFill>
                <a:latin typeface="Roboto"/>
              </a:rPr>
              <a:t>to use data</a:t>
            </a:r>
            <a:br>
              <a:rPr lang="en-AU" sz="2400" b="0" i="0" u="none" strike="noStrike" cap="none" spc="0" baseline="0" dirty="0">
                <a:ln>
                  <a:noFill/>
                </a:ln>
                <a:solidFill>
                  <a:srgbClr val="FFFFFF"/>
                </a:solidFill>
                <a:latin typeface="Roboto"/>
              </a:rPr>
            </a:br>
            <a:r>
              <a:rPr lang="en-AU" sz="2400" b="0" i="0" u="none" strike="noStrike" cap="none" spc="0" baseline="0" dirty="0">
                <a:ln>
                  <a:noFill/>
                </a:ln>
                <a:solidFill>
                  <a:srgbClr val="FFFFFF"/>
                </a:solidFill>
                <a:latin typeface="Roboto"/>
              </a:rPr>
              <a:t>for good</a:t>
            </a:r>
          </a:p>
        </p:txBody>
      </p:sp>
      <p:sp>
        <p:nvSpPr>
          <p:cNvPr id="9" name="Rectangle 19">
            <a:extLst>
              <a:ext uri="{BE5DCAF8-8BB0-4345-B902-73442ABBF4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20FB39-62FB-446B-A50F-64B78E1EF5F4}"/>
              </a:ext>
            </a:extLst>
          </p:cNvPr>
          <p:cNvSpPr/>
          <p:nvPr userDrawn="1"/>
        </p:nvSpPr>
        <p:spPr>
          <a:xfrm>
            <a:off x="1196975" y="1972575"/>
            <a:ext cx="2311152" cy="3077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rtlCol="0" anchor="ctr">
            <a:spAutoFit/>
          </a:bodyPr>
          <a:lstStyle/>
          <a:p>
            <a:pPr marL="0" marR="0" lvl="0" indent="0" algn="l" rtl="0">
              <a:lnSpc>
                <a:spcPct val="100000"/>
              </a:lnSpc>
              <a:spcBef>
                <a:spcPts val="0"/>
              </a:spcBef>
              <a:spcAft>
                <a:spcPts val="0"/>
              </a:spcAft>
              <a:buNone/>
            </a:pPr>
            <a:r>
              <a:rPr lang="en-AU" sz="1400" b="0" i="0" u="none" strike="noStrike" cap="none" spc="0" baseline="0" dirty="0">
                <a:ln>
                  <a:noFill/>
                </a:ln>
                <a:solidFill>
                  <a:srgbClr val="000005"/>
                </a:solidFill>
                <a:latin typeface="Roboto Medium"/>
              </a:rPr>
              <a:t>Privacy</a:t>
            </a:r>
          </a:p>
        </p:txBody>
      </p:sp>
      <p:sp>
        <p:nvSpPr>
          <p:cNvPr id="10" name="Rectangle 20">
            <a:extLst>
              <a:ext uri="{DA8D97E8-1E1F-4FA5-93DD-F975CDD90C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06ACC4-812E-4354-A07E-407B7E1A400D}"/>
              </a:ext>
            </a:extLst>
          </p:cNvPr>
          <p:cNvSpPr/>
          <p:nvPr userDrawn="1"/>
        </p:nvSpPr>
        <p:spPr>
          <a:xfrm>
            <a:off x="1196974" y="2254637"/>
            <a:ext cx="2311152" cy="1938992"/>
          </a:xfrm>
          <a:prstGeom prst="rect">
            <a:avLst/>
          </a:prstGeom>
          <a:noFill/>
        </p:spPr>
        <p:txBody>
          <a:bodyPr vert="horz" wrap="square" lIns="0" rIns="0" rtlCol="0">
            <a:spAutoFit/>
          </a:bodyPr>
          <a:lstStyle/>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We have built our business based on privacy by design principles </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for the past 17 years</a:t>
            </a:r>
          </a:p>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Quantium has strict protocols</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around the receipt and storage </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of personal information</a:t>
            </a:r>
          </a:p>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All information is de-identified using an irreversible tokenisation process with no ability to</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re-identify individuals.</a:t>
            </a:r>
          </a:p>
        </p:txBody>
      </p:sp>
      <p:sp>
        <p:nvSpPr>
          <p:cNvPr id="11" name="Rectangle 21">
            <a:extLst>
              <a:ext uri="{0B34D254-0AFF-4CEB-932E-C7867A8936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C4D1B7-EF6B-44E7-A5C1-6A91DFEFE811}"/>
              </a:ext>
            </a:extLst>
          </p:cNvPr>
          <p:cNvSpPr/>
          <p:nvPr userDrawn="1"/>
        </p:nvSpPr>
        <p:spPr>
          <a:xfrm>
            <a:off x="3957637" y="1972575"/>
            <a:ext cx="2311152" cy="3077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rtlCol="0" anchor="ctr">
            <a:spAutoFit/>
          </a:bodyPr>
          <a:lstStyle/>
          <a:p>
            <a:pPr marL="0" marR="0" lvl="0" indent="0" algn="l" rtl="0">
              <a:lnSpc>
                <a:spcPct val="100000"/>
              </a:lnSpc>
              <a:spcBef>
                <a:spcPts val="0"/>
              </a:spcBef>
              <a:spcAft>
                <a:spcPts val="0"/>
              </a:spcAft>
              <a:buNone/>
            </a:pPr>
            <a:r>
              <a:rPr lang="en-AU" sz="1400" b="0" i="0" u="none" strike="noStrike" cap="none" spc="0" baseline="0" dirty="0">
                <a:ln>
                  <a:noFill/>
                </a:ln>
                <a:solidFill>
                  <a:srgbClr val="000005"/>
                </a:solidFill>
                <a:latin typeface="Roboto Medium"/>
              </a:rPr>
              <a:t>Security</a:t>
            </a:r>
          </a:p>
        </p:txBody>
      </p:sp>
      <p:sp>
        <p:nvSpPr>
          <p:cNvPr id="12" name="Rectangle 22">
            <a:extLst>
              <a:ext uri="{8A5E49F3-3A61-4E96-95F1-08CEFB45B1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7AC4E5-479A-418C-8C01-C9FD180153F8}"/>
              </a:ext>
            </a:extLst>
          </p:cNvPr>
          <p:cNvSpPr/>
          <p:nvPr userDrawn="1"/>
        </p:nvSpPr>
        <p:spPr>
          <a:xfrm>
            <a:off x="3957637" y="2254637"/>
            <a:ext cx="2311152" cy="3524042"/>
          </a:xfrm>
          <a:prstGeom prst="rect">
            <a:avLst/>
          </a:prstGeom>
          <a:noFill/>
        </p:spPr>
        <p:txBody>
          <a:bodyPr vert="horz" wrap="square" lIns="0" rtlCol="0">
            <a:spAutoFit/>
          </a:bodyPr>
          <a:lstStyle/>
          <a:p>
            <a:pPr marL="179997" marR="0" lvl="0" indent="-179997" algn="l" rtl="0">
              <a:lnSpc>
                <a:spcPct val="100000"/>
              </a:lnSpc>
              <a:spcBef>
                <a:spcPts val="0"/>
              </a:spcBef>
              <a:spcAft>
                <a:spcPts val="600"/>
              </a:spcAft>
              <a:buFont typeface="Roboto Light"/>
              <a:buChar char="•"/>
            </a:pPr>
            <a:r>
              <a:rPr lang="en-AU" sz="1100" b="0" i="0" u="none" strike="noStrike" cap="none" spc="0" baseline="0" dirty="0">
                <a:ln>
                  <a:noFill/>
                </a:ln>
                <a:solidFill>
                  <a:srgbClr val="000005"/>
                </a:solidFill>
                <a:latin typeface="Roboto Light"/>
              </a:rPr>
              <a:t>We are ISO27001 certified - internationally recognised </a:t>
            </a:r>
            <a:br>
              <a:rPr lang="en-AU" sz="1100" b="0" i="0" u="none" strike="noStrike" cap="none" spc="0" baseline="0" dirty="0">
                <a:ln>
                  <a:noFill/>
                </a:ln>
                <a:solidFill>
                  <a:srgbClr val="000005"/>
                </a:solidFill>
                <a:latin typeface="Roboto Light"/>
              </a:rPr>
            </a:br>
            <a:r>
              <a:rPr lang="en-AU" sz="1100" b="0" i="0" u="none" strike="noStrike" cap="none" spc="0" baseline="0" dirty="0">
                <a:ln>
                  <a:noFill/>
                </a:ln>
                <a:solidFill>
                  <a:srgbClr val="000005"/>
                </a:solidFill>
                <a:latin typeface="Roboto Light"/>
              </a:rPr>
              <a:t>for our ability to uphold best practice standards across information security</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We use ‘bank grade’ security </a:t>
            </a:r>
            <a:br>
              <a:rPr lang="en-US" sz="1100" b="0" i="0" u="none" strike="noStrike" cap="none" spc="0" baseline="0" dirty="0">
                <a:ln>
                  <a:noFill/>
                </a:ln>
                <a:solidFill>
                  <a:srgbClr val="000005"/>
                </a:solidFill>
                <a:latin typeface="Roboto Light"/>
              </a:rPr>
            </a:br>
            <a:r>
              <a:rPr lang="en-US" sz="1100" b="0" i="0" u="none" strike="noStrike" cap="none" spc="0" baseline="0" dirty="0">
                <a:ln>
                  <a:noFill/>
                </a:ln>
                <a:solidFill>
                  <a:srgbClr val="000005"/>
                </a:solidFill>
                <a:latin typeface="Roboto Light"/>
              </a:rPr>
              <a:t>to store and process our data</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Comply with 200+ security requirements from NAB, Woolworths and other </a:t>
            </a:r>
            <a:br>
              <a:rPr lang="en-US" sz="1100" b="0" i="0" u="none" strike="noStrike" cap="none" spc="0" baseline="0" dirty="0">
                <a:ln>
                  <a:noFill/>
                </a:ln>
                <a:solidFill>
                  <a:srgbClr val="000005"/>
                </a:solidFill>
                <a:latin typeface="Roboto Light"/>
              </a:rPr>
            </a:br>
            <a:r>
              <a:rPr lang="en-US" sz="1100" b="0" i="0" u="none" strike="noStrike" cap="none" spc="0" baseline="0" dirty="0">
                <a:ln>
                  <a:noFill/>
                </a:ln>
                <a:solidFill>
                  <a:srgbClr val="000005"/>
                </a:solidFill>
                <a:latin typeface="Roboto Light"/>
              </a:rPr>
              <a:t>data partners</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All partner data is held in separate restricted environments</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All access to partner data is limited to essential staff only</a:t>
            </a:r>
          </a:p>
          <a:p>
            <a:pPr marL="179997" marR="0" lvl="0" indent="-179997" algn="l" rtl="0">
              <a:lnSpc>
                <a:spcPct val="100000"/>
              </a:lnSpc>
              <a:spcBef>
                <a:spcPts val="0"/>
              </a:spcBef>
              <a:spcAft>
                <a:spcPts val="600"/>
              </a:spcAft>
              <a:buFont typeface="Roboto Light"/>
              <a:buChar char="•"/>
            </a:pPr>
            <a:r>
              <a:rPr lang="en-US" sz="1100" b="0" i="0" u="none" strike="noStrike" cap="none" spc="0" baseline="0" dirty="0">
                <a:ln>
                  <a:noFill/>
                </a:ln>
                <a:solidFill>
                  <a:srgbClr val="000005"/>
                </a:solidFill>
                <a:latin typeface="Roboto Light"/>
              </a:rPr>
              <a:t>Security environment and processes regularly audited </a:t>
            </a:r>
            <a:br>
              <a:rPr lang="en-US" sz="1100" b="0" i="0" u="none" strike="noStrike" cap="none" spc="0" baseline="0" dirty="0">
                <a:ln>
                  <a:noFill/>
                </a:ln>
                <a:solidFill>
                  <a:srgbClr val="000005"/>
                </a:solidFill>
                <a:latin typeface="Roboto Light"/>
              </a:rPr>
            </a:br>
            <a:r>
              <a:rPr lang="en-US" sz="1100" b="0" i="0" u="none" strike="noStrike" cap="none" spc="0" baseline="0" dirty="0">
                <a:ln>
                  <a:noFill/>
                </a:ln>
                <a:solidFill>
                  <a:srgbClr val="000005"/>
                </a:solidFill>
                <a:latin typeface="Roboto Light"/>
              </a:rPr>
              <a:t>by our data partners.</a:t>
            </a:r>
          </a:p>
        </p:txBody>
      </p:sp>
      <p:sp>
        <p:nvSpPr>
          <p:cNvPr id="13" name="Rectangle 23">
            <a:extLst>
              <a:ext uri="{17A2A884-7AEB-405A-A8A8-9F7FD8E14D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130966-78C5-4635-969C-C09A85EB0974}"/>
              </a:ext>
            </a:extLst>
          </p:cNvPr>
          <p:cNvSpPr/>
          <p:nvPr userDrawn="1"/>
        </p:nvSpPr>
        <p:spPr>
          <a:xfrm>
            <a:off x="6718300" y="1972575"/>
            <a:ext cx="2311152" cy="30777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rtlCol="0" anchor="ctr">
            <a:spAutoFit/>
          </a:bodyPr>
          <a:lstStyle/>
          <a:p>
            <a:pPr marL="0" marR="0" lvl="0" indent="0" algn="l" rtl="0">
              <a:lnSpc>
                <a:spcPct val="100000"/>
              </a:lnSpc>
              <a:spcBef>
                <a:spcPts val="0"/>
              </a:spcBef>
              <a:spcAft>
                <a:spcPts val="0"/>
              </a:spcAft>
              <a:buNone/>
            </a:pPr>
            <a:r>
              <a:rPr lang="en-AU" sz="1400" b="0" i="0" u="none" strike="noStrike" cap="none" spc="0" baseline="0" dirty="0">
                <a:ln>
                  <a:noFill/>
                </a:ln>
                <a:solidFill>
                  <a:srgbClr val="000005"/>
                </a:solidFill>
                <a:latin typeface="Roboto Medium"/>
              </a:rPr>
              <a:t>Ethical use of data</a:t>
            </a:r>
          </a:p>
        </p:txBody>
      </p:sp>
      <p:sp>
        <p:nvSpPr>
          <p:cNvPr id="14" name="Rectangle 24">
            <a:extLst>
              <a:ext uri="{8923A019-A123-46C6-88D4-CD315DF793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592296-AAC7-4B22-AE5B-CCC95294DE02}"/>
              </a:ext>
            </a:extLst>
          </p:cNvPr>
          <p:cNvSpPr/>
          <p:nvPr userDrawn="1"/>
        </p:nvSpPr>
        <p:spPr>
          <a:xfrm>
            <a:off x="6718300" y="2254637"/>
            <a:ext cx="2125663" cy="938718"/>
          </a:xfrm>
          <a:prstGeom prst="rect">
            <a:avLst/>
          </a:prstGeom>
          <a:noFill/>
        </p:spPr>
        <p:txBody>
          <a:bodyPr vert="horz" wrap="square" lIns="0" rtlCol="0">
            <a:spAutoFit/>
          </a:bodyPr>
          <a:lstStyle/>
          <a:p>
            <a:pPr marL="0" marR="0" lvl="0" indent="0" algn="l" rtl="0">
              <a:lnSpc>
                <a:spcPct val="100000"/>
              </a:lnSpc>
              <a:spcBef>
                <a:spcPts val="0"/>
              </a:spcBef>
              <a:spcAft>
                <a:spcPts val="600"/>
              </a:spcAft>
              <a:buNone/>
            </a:pPr>
            <a:r>
              <a:rPr lang="en-AU" sz="1100" b="0" i="0" u="none" strike="noStrike" cap="none" spc="0" baseline="0" dirty="0">
                <a:ln>
                  <a:noFill/>
                </a:ln>
                <a:solidFill>
                  <a:srgbClr val="000005"/>
                </a:solidFill>
                <a:latin typeface="Roboto Light"/>
              </a:rPr>
              <a:t>Applies to all facets of our work, from the initiatives we take on, the information we use and how our solutions impact individuals, organisations and society.</a:t>
            </a:r>
          </a:p>
        </p:txBody>
      </p:sp>
      <p:grpSp>
        <p:nvGrpSpPr>
          <p:cNvPr id="15" name="Group 2">
            <a:extLst>
              <a:ext uri="{FFB8BCF4-5129-4D9C-8A2A-FDC60B85EF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B061DA-9776-43DA-A72E-C83CED6DD137}"/>
              </a:ext>
            </a:extLst>
          </p:cNvPr>
          <p:cNvGrpSpPr/>
          <p:nvPr/>
        </p:nvGrpSpPr>
        <p:grpSpPr>
          <a:xfrm>
            <a:off x="3732882" y="1987963"/>
            <a:ext cx="2760662" cy="3790715"/>
            <a:chOff x="3732882" y="1987964"/>
            <a:chExt cx="2760662" cy="3850128"/>
          </a:xfrm>
        </p:grpSpPr>
        <p:cxnSp>
          <p:nvCxnSpPr>
            <p:cNvPr id="16" name="Straight Connector 25">
              <a:extLst>
                <a:ext uri="{C8CC3CA7-C1BB-4041-83F9-06E73CADFF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93A4B5-4296-4C91-BA83-0680435AFE75}"/>
                </a:ext>
              </a:extLst>
            </p:cNvPr>
            <p:cNvCxnSpPr/>
            <p:nvPr/>
          </p:nvCxnSpPr>
          <p:spPr>
            <a:xfrm>
              <a:off x="3732882" y="1987964"/>
              <a:ext cx="0" cy="3850128"/>
            </a:xfrm>
            <a:prstGeom prst="line">
              <a:avLst/>
            </a:prstGeom>
            <a:ln w="6350">
              <a:solidFill>
                <a:srgbClr val="BCB5AC"/>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26">
              <a:extLst>
                <a:ext uri="{DBAE8038-DCFB-4EF5-BBAB-D2EE1CFB19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800C89-3CF3-4964-ABB5-AECC87E5BE13}"/>
                </a:ext>
              </a:extLst>
            </p:cNvPr>
            <p:cNvCxnSpPr/>
            <p:nvPr/>
          </p:nvCxnSpPr>
          <p:spPr>
            <a:xfrm>
              <a:off x="6493544" y="1987964"/>
              <a:ext cx="0" cy="3850128"/>
            </a:xfrm>
            <a:prstGeom prst="line">
              <a:avLst/>
            </a:prstGeom>
            <a:ln w="6350">
              <a:solidFill>
                <a:srgbClr val="BCB5AC"/>
              </a:solidFill>
              <a:prstDash val="solid"/>
            </a:ln>
          </p:spPr>
          <p:style>
            <a:lnRef idx="1">
              <a:schemeClr val="accent1"/>
            </a:lnRef>
            <a:fillRef idx="0">
              <a:schemeClr val="accent1"/>
            </a:fillRef>
            <a:effectRef idx="0">
              <a:schemeClr val="accent1"/>
            </a:effectRef>
            <a:fontRef idx="minor">
              <a:schemeClr val="tx1"/>
            </a:fontRef>
          </p:style>
        </p:cxnSp>
      </p:grpSp>
    </p:spTree>
    <p:extLst>
      <p:ext uri="{56B8411D-826F-4397-AB52-A8C816D8C57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Divider (plain)">
    <p:spTree>
      <p:nvGrpSpPr>
        <p:cNvPr id="1" name=""/>
        <p:cNvGrpSpPr/>
        <p:nvPr/>
      </p:nvGrpSpPr>
      <p:grpSpPr>
        <a:xfrm>
          <a:off x="0" y="0"/>
          <a:ext cx="0" cy="0"/>
          <a:chOff x="0" y="0"/>
          <a:chExt cx="0" cy="0"/>
        </a:xfrm>
      </p:grpSpPr>
      <p:sp>
        <p:nvSpPr>
          <p:cNvPr id="2" name="Rectangle 8">
            <a:extLst>
              <a:ext uri="{A34BCADA-0984-436E-A5DC-7341960A00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E6712B-A39A-4BE1-B244-3A7B46BAA037}"/>
              </a:ext>
            </a:extLst>
          </p:cNvPr>
          <p:cNvSpPr/>
          <p:nvPr userDrawn="1"/>
        </p:nvSpPr>
        <p:spPr>
          <a:xfrm>
            <a:off x="740568" y="0"/>
            <a:ext cx="11451432" cy="246697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Title 1">
            <a:extLst>
              <a:ext uri="{901063F0-112A-4607-A93C-73D8EBA1DB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256322-09CE-4FFC-87B7-A50AD864B698}"/>
              </a:ext>
            </a:extLst>
          </p:cNvPr>
          <p:cNvSpPr>
            <a:spLocks noGrp="1"/>
          </p:cNvSpPr>
          <p:nvPr>
            <p:ph type="title" idx="10"/>
          </p:nvPr>
        </p:nvSpPr>
        <p:spPr>
          <a:xfrm>
            <a:off x="1162050" y="400050"/>
            <a:ext cx="2305050" cy="971550"/>
          </a:xfrm>
          <a:prstGeom prst="rect">
            <a:avLst/>
          </a:prstGeom>
        </p:spPr>
        <p:txBody>
          <a:bodyPr vert="horz" lIns="0" tIns="0" rIns="0" bIns="0" rtlCol="0" anchor="t">
            <a:noAutofit/>
          </a:bodyPr>
          <a:lstStyle>
            <a:lvl1pPr lvl="0">
              <a:defRPr lang="en-US" sz="8300" dirty="0">
                <a:solidFill>
                  <a:srgbClr val="000005"/>
                </a:solidFill>
                <a:latin typeface="Roboto Light"/>
              </a:defRPr>
            </a:lvl1pPr>
          </a:lstStyle>
          <a:p>
            <a:r>
              <a:rPr lang="en-US" dirty="0"/>
              <a:t>01</a:t>
            </a:r>
          </a:p>
        </p:txBody>
      </p:sp>
      <p:sp>
        <p:nvSpPr>
          <p:cNvPr id="4" name="Text Placeholder 2">
            <a:extLst>
              <a:ext uri="{8B6C35FD-41EC-4058-B617-356FF44572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737EA1-7345-4FE8-94BB-2DF20FD5185F}"/>
              </a:ext>
            </a:extLst>
          </p:cNvPr>
          <p:cNvSpPr>
            <a:spLocks noGrp="1"/>
          </p:cNvSpPr>
          <p:nvPr>
            <p:ph type="body" idx="11"/>
          </p:nvPr>
        </p:nvSpPr>
        <p:spPr>
          <a:xfrm>
            <a:off x="1201738" y="3122612"/>
            <a:ext cx="5516562" cy="2516186"/>
          </a:xfrm>
          <a:prstGeom prst="rect">
            <a:avLst/>
          </a:prstGeom>
        </p:spPr>
        <p:txBody>
          <a:bodyPr vert="horz" lIns="0" tIns="0" rtlCol="0">
            <a:noAutofit/>
          </a:bodyPr>
          <a:lstStyle>
            <a:lvl1pPr marL="0" lvl="0" indent="0">
              <a:lnSpc>
                <a:spcPct val="100000"/>
              </a:lnSpc>
              <a:buNone/>
              <a:defRPr lang="en-US" sz="2400" dirty="0">
                <a:solidFill>
                  <a:srgbClr val="000005"/>
                </a:solidFill>
                <a:latin typeface="Roboto Medium"/>
              </a:defRPr>
            </a:lvl1pPr>
            <a:lvl2pPr marL="457200" lvl="1" indent="0">
              <a:buNone/>
              <a:defRPr lang="en-US" sz="2000" dirty="0">
                <a:solidFill>
                  <a:schemeClr val="tx1">
                    <a:tint val="75000"/>
                  </a:schemeClr>
                </a:solidFill>
              </a:defRPr>
            </a:lvl2pPr>
            <a:lvl3pPr marL="914400" lvl="2" indent="0">
              <a:buNone/>
              <a:defRPr lang="en-US" sz="1800" dirty="0">
                <a:solidFill>
                  <a:schemeClr val="tx1">
                    <a:tint val="75000"/>
                  </a:schemeClr>
                </a:solidFill>
              </a:defRPr>
            </a:lvl3pPr>
            <a:lvl4pPr marL="1371600" lvl="3" indent="0">
              <a:buNone/>
              <a:defRPr lang="en-US" sz="1600" dirty="0">
                <a:solidFill>
                  <a:schemeClr val="tx1">
                    <a:tint val="75000"/>
                  </a:schemeClr>
                </a:solidFill>
              </a:defRPr>
            </a:lvl4pPr>
            <a:lvl5pPr marL="1828800" lvl="4" indent="0">
              <a:buNone/>
              <a:defRPr lang="en-US" sz="1600" dirty="0">
                <a:solidFill>
                  <a:schemeClr val="tx1">
                    <a:tint val="75000"/>
                  </a:schemeClr>
                </a:solidFill>
              </a:defRPr>
            </a:lvl5pPr>
            <a:lvl6pPr marL="2286000" lvl="5" indent="0">
              <a:buNone/>
              <a:defRPr lang="en-US" sz="1600" dirty="0">
                <a:solidFill>
                  <a:schemeClr val="tx1">
                    <a:tint val="75000"/>
                  </a:schemeClr>
                </a:solidFill>
              </a:defRPr>
            </a:lvl6pPr>
            <a:lvl7pPr marL="2743200" lvl="6" indent="0">
              <a:buNone/>
              <a:defRPr lang="en-US" sz="1600" dirty="0">
                <a:solidFill>
                  <a:schemeClr val="tx1">
                    <a:tint val="75000"/>
                  </a:schemeClr>
                </a:solidFill>
              </a:defRPr>
            </a:lvl7pPr>
            <a:lvl8pPr marL="3200400" lvl="7" indent="0">
              <a:buNone/>
              <a:defRPr lang="en-US" sz="1600" dirty="0">
                <a:solidFill>
                  <a:schemeClr val="tx1">
                    <a:tint val="75000"/>
                  </a:schemeClr>
                </a:solidFill>
              </a:defRPr>
            </a:lvl8pPr>
            <a:lvl9pPr marL="3657600" lvl="8" indent="0">
              <a:buNone/>
              <a:defRPr lang="en-US" sz="1600" dirty="0">
                <a:solidFill>
                  <a:schemeClr val="tx1">
                    <a:tint val="75000"/>
                  </a:schemeClr>
                </a:solidFill>
              </a:defRPr>
            </a:lvl9pPr>
          </a:lstStyle>
          <a:p>
            <a:pPr lvl="0"/>
            <a:r>
              <a:rPr lang="en-US" dirty="0"/>
              <a:t>Click to edit Master text styles</a:t>
            </a:r>
          </a:p>
        </p:txBody>
      </p:sp>
    </p:spTree>
    <p:extLst>
      <p:ext uri="{C87A2480-1610-430A-B741-837E0219DEA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blank">
    <p:spTree>
      <p:nvGrpSpPr>
        <p:cNvPr id="1" name=""/>
        <p:cNvGrpSpPr/>
        <p:nvPr/>
      </p:nvGrpSpPr>
      <p:grpSpPr>
        <a:xfrm>
          <a:off x="0" y="0"/>
          <a:ext cx="0" cy="0"/>
          <a:chOff x="0" y="0"/>
          <a:chExt cx="0" cy="0"/>
        </a:xfrm>
      </p:grpSpPr>
      <p:sp>
        <p:nvSpPr>
          <p:cNvPr id="2" name="Slide heading">
            <a:extLst>
              <a:ext uri="{44E3F82C-042D-4BCA-A810-25961679ED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324DF2-B641-4B41-A7AB-F5EE872FCE87}"/>
              </a:ext>
            </a:extLst>
          </p:cNvPr>
          <p:cNvSpPr>
            <a:spLocks noGrp="1"/>
          </p:cNvSpPr>
          <p:nvPr>
            <p:ph type="body"/>
          </p:nvPr>
        </p:nvSpPr>
        <p:spPr>
          <a:xfrm>
            <a:off x="1196975" y="453371"/>
            <a:ext cx="10479600" cy="824400"/>
          </a:xfrm>
          <a:prstGeom prst="rect">
            <a:avLst/>
          </a:prstGeom>
        </p:spPr>
        <p:txBody>
          <a:bodyPr vert="horz" lIns="0" tIns="0" rtlCol="0"/>
          <a:lstStyle>
            <a:lvl1pPr marL="0" lvl="0" indent="0">
              <a:lnSpc>
                <a:spcPct val="100000"/>
              </a:lnSpc>
              <a:buNone/>
              <a:defRPr lang="en-US" sz="2400" dirty="0">
                <a:solidFill>
                  <a:srgbClr val="000005"/>
                </a:solidFill>
                <a:latin typeface="Roboto"/>
              </a:defRPr>
            </a:lvl1pPr>
            <a:lvl2pPr marL="457200" lvl="1" indent="0">
              <a:buNone/>
              <a:defRPr lang="en-US" sz="2400" dirty="0">
                <a:latin typeface="+mj-lt"/>
              </a:defRPr>
            </a:lvl2pPr>
            <a:lvl3pPr marL="914400" lvl="2" indent="0">
              <a:buNone/>
              <a:defRPr lang="en-US" sz="2400" dirty="0">
                <a:latin typeface="+mj-lt"/>
              </a:defRPr>
            </a:lvl3pPr>
            <a:lvl4pPr marL="1371600" lvl="3" indent="0">
              <a:buNone/>
              <a:defRPr lang="en-US" sz="2400" dirty="0">
                <a:latin typeface="+mj-lt"/>
              </a:defRPr>
            </a:lvl4pPr>
            <a:lvl5pPr marL="1828800" lvl="4" indent="0">
              <a:buNone/>
              <a:defRPr lang="en-US" sz="2400" dirty="0">
                <a:latin typeface="+mj-lt"/>
              </a:defRPr>
            </a:lvl5pPr>
          </a:lstStyle>
          <a:p>
            <a:pPr lvl="0"/>
            <a:r>
              <a:rPr lang="en-US" dirty="0"/>
              <a:t>Click to add page heading (max two lines)</a:t>
            </a:r>
          </a:p>
        </p:txBody>
      </p:sp>
    </p:spTree>
    <p:extLst>
      <p:ext uri="{3FF1C777-92C8-4E6E-9F25-E3DF4B7DE1C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Rectangle 1">
            <a:extLst>
              <a:ext uri="{C6907CD4-DE72-42E1-B176-124DFEB359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0030DB-B720-479A-9CE5-2E59BF010B5F}"/>
              </a:ext>
            </a:extLst>
          </p:cNvPr>
          <p:cNvSpPr/>
          <p:nvPr userDrawn="1"/>
        </p:nvSpPr>
        <p:spPr>
          <a:xfrm>
            <a:off x="177800" y="6223000"/>
            <a:ext cx="336549" cy="299968"/>
          </a:xfrm>
          <a:prstGeom prst="rect">
            <a:avLst/>
          </a:prstGeom>
          <a:solidFill>
            <a:srgbClr val="00000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4">
            <a:extLst>
              <a:ext uri="{CDC7206D-C15F-4251-AB1C-70EBDAE148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2352E6-CDE4-43A5-8C8D-8E5494DE8970}"/>
              </a:ext>
            </a:extLst>
          </p:cNvPr>
          <p:cNvSpPr/>
          <p:nvPr userDrawn="1"/>
        </p:nvSpPr>
        <p:spPr>
          <a:xfrm>
            <a:off x="3631660" y="4792493"/>
            <a:ext cx="8045990" cy="1730475"/>
          </a:xfrm>
          <a:prstGeom prst="rect">
            <a:avLst/>
          </a:prstGeom>
        </p:spPr>
        <p:txBody>
          <a:bodyPr vert="horz" wrap="square" lIns="0" rtlCol="0" anchor="b">
            <a:noAutofit/>
          </a:bodyPr>
          <a:lstStyle/>
          <a:p>
            <a:pPr algn="just">
              <a:lnSpc>
                <a:spcPct val="100000"/>
              </a:lnSpc>
              <a:spcBef>
                <a:spcPts val="0"/>
              </a:spcBef>
            </a:pPr>
            <a:r>
              <a:rPr lang="en-AU" sz="1000" b="0" dirty="0">
                <a:solidFill>
                  <a:srgbClr val="736D67"/>
                </a:solidFill>
                <a:latin typeface="Roboto Medium"/>
              </a:rPr>
              <a:t>Disclaimer: </a:t>
            </a:r>
            <a:r>
              <a:rPr lang="en-US" sz="1000" b="0" dirty="0">
                <a:solidFill>
                  <a:srgbClr val="736D67"/>
                </a:solidFill>
                <a:latin typeface="Roboto Light"/>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a:rPr>
              <a:t>Quantium</a:t>
            </a:r>
            <a:r>
              <a:rPr lang="en-US" sz="1000" b="0" dirty="0">
                <a:solidFill>
                  <a:srgbClr val="736D67"/>
                </a:solidFill>
                <a:latin typeface="Roboto Light"/>
              </a:rPr>
              <a:t>) and where applicable, its third-party data owners (</a:t>
            </a:r>
            <a:r>
              <a:rPr lang="en-US" sz="1000" b="0" dirty="0">
                <a:solidFill>
                  <a:srgbClr val="736D67"/>
                </a:solidFill>
                <a:latin typeface="Roboto Medium"/>
              </a:rPr>
              <a:t>Data Providers</a:t>
            </a:r>
            <a:r>
              <a:rPr lang="en-US" sz="1000" b="0" dirty="0">
                <a:solidFill>
                  <a:srgbClr val="736D67"/>
                </a:solidFill>
                <a:latin typeface="Roboto Light"/>
              </a:rPr>
              <a:t>), together (</a:t>
            </a:r>
            <a:r>
              <a:rPr lang="en-US" sz="1000" b="0" dirty="0">
                <a:solidFill>
                  <a:srgbClr val="736D67"/>
                </a:solidFill>
                <a:latin typeface="Roboto Medium"/>
              </a:rPr>
              <a:t>IP Owners</a:t>
            </a:r>
            <a:r>
              <a:rPr lang="en-US" sz="1000" b="0" dirty="0">
                <a:solidFill>
                  <a:srgbClr val="736D67"/>
                </a:solidFill>
                <a:latin typeface="Roboto Light"/>
              </a:rPr>
              <a:t>). The information contained in this </a:t>
            </a:r>
            <a:r>
              <a:rPr lang="en-US" sz="1000" dirty="0">
                <a:solidFill>
                  <a:srgbClr val="736D67"/>
                </a:solidFill>
                <a:latin typeface="Roboto Light"/>
              </a:rPr>
              <a:t>document </a:t>
            </a:r>
            <a:r>
              <a:rPr lang="en-US" sz="1000" b="0" dirty="0">
                <a:solidFill>
                  <a:srgbClr val="736D67"/>
                </a:solidFill>
                <a:latin typeface="Roboto Light"/>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a:rPr>
              <a:t>document. </a:t>
            </a:r>
            <a:r>
              <a:rPr lang="en-US" sz="1000" b="0" dirty="0">
                <a:solidFill>
                  <a:srgbClr val="736D67"/>
                </a:solidFill>
                <a:latin typeface="Roboto Light"/>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a:rPr>
              <a:t>document. </a:t>
            </a:r>
            <a:r>
              <a:rPr lang="en-US" sz="1000" b="0" dirty="0">
                <a:solidFill>
                  <a:srgbClr val="736D67"/>
                </a:solidFill>
                <a:latin typeface="Roboto Light"/>
              </a:rPr>
              <a:t>None of the IP Owners will have any liability for any use or disclosure by the recipient of any information contained in, or derived from this </a:t>
            </a:r>
            <a:r>
              <a:rPr lang="en-US" sz="1000" dirty="0">
                <a:solidFill>
                  <a:srgbClr val="736D67"/>
                </a:solidFill>
                <a:latin typeface="Roboto Light"/>
              </a:rPr>
              <a:t>document. </a:t>
            </a:r>
            <a:r>
              <a:rPr lang="en-US" sz="1000" b="0" dirty="0">
                <a:solidFill>
                  <a:srgbClr val="736D67"/>
                </a:solidFill>
                <a:latin typeface="Roboto Light"/>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a:rPr>
              <a:t>document, </a:t>
            </a:r>
            <a:r>
              <a:rPr lang="en-US" sz="1000" b="0" dirty="0">
                <a:solidFill>
                  <a:srgbClr val="736D67"/>
                </a:solidFill>
                <a:latin typeface="Roboto Light"/>
              </a:rPr>
              <a:t>nor the analysis on which it is based. This </a:t>
            </a:r>
            <a:r>
              <a:rPr lang="en-US" sz="1000" dirty="0">
                <a:solidFill>
                  <a:srgbClr val="736D67"/>
                </a:solidFill>
                <a:latin typeface="Roboto Light"/>
              </a:rPr>
              <a:t>document </a:t>
            </a:r>
            <a:r>
              <a:rPr lang="en-US" sz="1000" b="0" dirty="0">
                <a:solidFill>
                  <a:srgbClr val="736D67"/>
                </a:solidFill>
                <a:latin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p>
        </p:txBody>
      </p:sp>
    </p:spTree>
    <p:extLst>
      <p:ext uri="{7BB26178-5FE1-4643-B193-ECC0090660A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1">
        <a:schemeClr val="bg1"/>
      </p:bgRef>
    </p:bg>
    <p:spTree>
      <p:nvGrpSpPr>
        <p:cNvPr id="1" name=""/>
        <p:cNvGrpSpPr/>
        <p:nvPr/>
      </p:nvGrpSpPr>
      <p:grpSpPr>
        <a:xfrm>
          <a:off x="0" y="0"/>
          <a:ext cx="0" cy="0"/>
          <a:chOff x="0" y="0"/>
          <a:chExt cx="0" cy="0"/>
        </a:xfrm>
      </p:grpSpPr>
      <p:sp>
        <p:nvSpPr>
          <p:cNvPr id="2" name="Rectangle 6">
            <a:extLst>
              <a:ext uri="{71E7F898-E48E-454A-A858-75BE110F13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78C4AA-2F70-4C93-B8B6-2ED4FE028305}"/>
              </a:ext>
            </a:extLst>
          </p:cNvPr>
          <p:cNvSpPr/>
          <p:nvPr userDrawn="1"/>
        </p:nvSpPr>
        <p:spPr>
          <a:xfrm>
            <a:off x="-1" y="0"/>
            <a:ext cx="740979"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3" name="Slide Number Placeholder 6">
            <a:extLst>
              <a:ext uri="{C48DF4C1-9BC5-4B72-9030-6659C08960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B24561-4B7D-4773-BBCC-155C3B36F651}"/>
              </a:ext>
            </a:extLst>
          </p:cNvPr>
          <p:cNvSpPr txBox="1"/>
          <p:nvPr userDrawn="1"/>
        </p:nvSpPr>
        <p:spPr>
          <a:xfrm>
            <a:off x="127000" y="6239658"/>
            <a:ext cx="457200" cy="365125"/>
          </a:xfrm>
          <a:prstGeom prst="rect">
            <a:avLst/>
          </a:prstGeom>
        </p:spPr>
        <p:txBody>
          <a:bodyPr vert="horz" lIns="91440" tIns="45720" rIns="91440" bIns="45720" rtlCol="0"/>
          <a:lstStyle>
            <a:lvl1pPr marL="0" lvl="0" algn="l" rtl="0">
              <a:defRPr lang="en-US" sz="1800" dirty="0">
                <a:solidFill>
                  <a:schemeClr val="tx2"/>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algn="ctr"/>
            <a:fld id="{986A0635-BFAC-4486-9ECD-B68596197220}" type="slidenum">
              <a:t>‹#›</a:t>
            </a:fld>
            <a:endParaRPr lang="en-AU" sz="1400" dirty="0">
              <a:solidFill>
                <a:srgbClr val="FFFFFF"/>
              </a:solidFill>
              <a:latin typeface="Roboto"/>
            </a:endParaRPr>
          </a:p>
        </p:txBody>
      </p:sp>
      <p:sp>
        <p:nvSpPr>
          <p:cNvPr id="4" name="Oval 4">
            <a:extLst>
              <a:ext uri="{7163F9B1-C051-4385-8D82-FBE58AACEB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5663F3-D026-4056-9C4D-92B53B02293A}"/>
              </a:ext>
            </a:extLst>
          </p:cNvPr>
          <p:cNvSpPr/>
          <p:nvPr userDrawn="1"/>
        </p:nvSpPr>
        <p:spPr>
          <a:xfrm>
            <a:off x="-394520" y="473749"/>
            <a:ext cx="229577" cy="229577"/>
          </a:xfrm>
          <a:prstGeom prst="ellipse">
            <a:avLst/>
          </a:prstGeom>
          <a:solidFill>
            <a:schemeClr val="bg1"/>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5" name="Oval 5">
            <a:extLst>
              <a:ext uri="{95722B54-6D2B-420B-8024-4A2AFA4EF5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CCCAFA-A7B8-4FC0-81B9-640A3E386A21}"/>
              </a:ext>
            </a:extLst>
          </p:cNvPr>
          <p:cNvSpPr/>
          <p:nvPr userDrawn="1"/>
        </p:nvSpPr>
        <p:spPr>
          <a:xfrm>
            <a:off x="-394520" y="783791"/>
            <a:ext cx="229577" cy="229577"/>
          </a:xfrm>
          <a:prstGeom prst="ellipse">
            <a:avLst/>
          </a:prstGeom>
          <a:solidFill>
            <a:schemeClr val="tx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6" name="Oval 7">
            <a:extLst>
              <a:ext uri="{6A08C8D9-E893-443B-9D29-53EA6C5AE4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BD7693-4A3D-44C4-9047-79370066978E}"/>
              </a:ext>
            </a:extLst>
          </p:cNvPr>
          <p:cNvSpPr/>
          <p:nvPr userDrawn="1"/>
        </p:nvSpPr>
        <p:spPr>
          <a:xfrm>
            <a:off x="-394520" y="1093832"/>
            <a:ext cx="229577" cy="229577"/>
          </a:xfrm>
          <a:prstGeom prst="ellipse">
            <a:avLst/>
          </a:prstGeom>
          <a:solidFill>
            <a:schemeClr val="bg2"/>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7" name="Oval 10">
            <a:extLst>
              <a:ext uri="{B6BE7D22-CE6C-48D3-90D4-9BE07C8217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54AFD9-302D-4AC3-A51F-B85D34885693}"/>
              </a:ext>
            </a:extLst>
          </p:cNvPr>
          <p:cNvSpPr/>
          <p:nvPr userDrawn="1"/>
        </p:nvSpPr>
        <p:spPr>
          <a:xfrm>
            <a:off x="-394520" y="1403875"/>
            <a:ext cx="229577" cy="229577"/>
          </a:xfrm>
          <a:prstGeom prst="ellipse">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8" name="Oval 11">
            <a:extLst>
              <a:ext uri="{70A778E8-E4FF-49B7-A81B-68C1BB47C1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48C436-2A46-46E9-A017-76F094F39DE5}"/>
              </a:ext>
            </a:extLst>
          </p:cNvPr>
          <p:cNvSpPr/>
          <p:nvPr userDrawn="1"/>
        </p:nvSpPr>
        <p:spPr>
          <a:xfrm>
            <a:off x="-394520" y="2334001"/>
            <a:ext cx="229577" cy="229577"/>
          </a:xfrm>
          <a:prstGeom prst="ellipse">
            <a:avLst/>
          </a:pr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9" name="Oval 12">
            <a:extLst>
              <a:ext uri="{E8E6D0FE-03F2-430D-A756-6A176F1FB0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F6349D-728E-434C-BCFC-8BBE2AFFB70C}"/>
              </a:ext>
            </a:extLst>
          </p:cNvPr>
          <p:cNvSpPr/>
          <p:nvPr userDrawn="1"/>
        </p:nvSpPr>
        <p:spPr>
          <a:xfrm>
            <a:off x="-394520" y="1713917"/>
            <a:ext cx="229577" cy="229577"/>
          </a:xfrm>
          <a:prstGeom prst="ellipse">
            <a:avLst/>
          </a:pr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0" name="Oval 13">
            <a:extLst>
              <a:ext uri="{48D2AE32-145A-451A-A93A-B1F056C4E7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87A19E-F8E7-4166-BF79-90112A924268}"/>
              </a:ext>
            </a:extLst>
          </p:cNvPr>
          <p:cNvSpPr/>
          <p:nvPr userDrawn="1"/>
        </p:nvSpPr>
        <p:spPr>
          <a:xfrm>
            <a:off x="-394520" y="2023959"/>
            <a:ext cx="229577" cy="229577"/>
          </a:xfrm>
          <a:prstGeom prst="ellipse">
            <a:avLst/>
          </a:prstGeom>
          <a:solidFill>
            <a:schemeClr val="accent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1" name="Oval 14">
            <a:extLst>
              <a:ext uri="{F76E093B-3443-4D98-BB49-16977626ED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B7A3DE-21F0-4367-9B9F-15893E590D99}"/>
              </a:ext>
            </a:extLst>
          </p:cNvPr>
          <p:cNvSpPr/>
          <p:nvPr userDrawn="1"/>
        </p:nvSpPr>
        <p:spPr>
          <a:xfrm>
            <a:off x="-394520" y="2644043"/>
            <a:ext cx="229577" cy="229577"/>
          </a:xfrm>
          <a:prstGeom prst="ellipse">
            <a:avLst/>
          </a:prstGeom>
          <a:solidFill>
            <a:schemeClr val="accent6"/>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2" name="Oval 15">
            <a:extLst>
              <a:ext uri="{95F0816F-F273-433C-A3BB-E04B9BA178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5A02B2-9ED7-4D48-BA6D-03350E6CBE26}"/>
              </a:ext>
            </a:extLst>
          </p:cNvPr>
          <p:cNvSpPr/>
          <p:nvPr userDrawn="1"/>
        </p:nvSpPr>
        <p:spPr>
          <a:xfrm>
            <a:off x="-394520" y="3802925"/>
            <a:ext cx="230400" cy="230400"/>
          </a:xfrm>
          <a:prstGeom prst="ellipse">
            <a:avLst/>
          </a:prstGeom>
          <a:solidFill>
            <a:srgbClr val="3F68AD"/>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3" name="Oval 16">
            <a:extLst>
              <a:ext uri="{C220A41C-C4BF-4DFA-B698-39F3D21641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FB7D9E-E07F-4F8E-90B1-E327A589B2BC}"/>
              </a:ext>
            </a:extLst>
          </p:cNvPr>
          <p:cNvSpPr/>
          <p:nvPr userDrawn="1"/>
        </p:nvSpPr>
        <p:spPr>
          <a:xfrm>
            <a:off x="-394520" y="4113790"/>
            <a:ext cx="230400" cy="230400"/>
          </a:xfrm>
          <a:prstGeom prst="ellipse">
            <a:avLst/>
          </a:prstGeom>
          <a:solidFill>
            <a:srgbClr val="44B5C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4" name="Oval 17">
            <a:extLst>
              <a:ext uri="{456DC08D-6550-44F2-B4E2-70B69B40F2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65531B-DF6C-458E-A96B-7BF38500EA5D}"/>
              </a:ext>
            </a:extLst>
          </p:cNvPr>
          <p:cNvSpPr/>
          <p:nvPr userDrawn="1"/>
        </p:nvSpPr>
        <p:spPr>
          <a:xfrm>
            <a:off x="-394520" y="4424654"/>
            <a:ext cx="230400" cy="230400"/>
          </a:xfrm>
          <a:prstGeom prst="ellipse">
            <a:avLst/>
          </a:prstGeom>
          <a:solidFill>
            <a:srgbClr val="44D6A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5" name="Oval 18">
            <a:extLst>
              <a:ext uri="{B369AE1A-D42B-49FF-952D-7B9B0CA59F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DF03F4-5624-461D-99F3-911A5B62E3F4}"/>
              </a:ext>
            </a:extLst>
          </p:cNvPr>
          <p:cNvSpPr/>
          <p:nvPr userDrawn="1"/>
        </p:nvSpPr>
        <p:spPr>
          <a:xfrm>
            <a:off x="-394520" y="4735520"/>
            <a:ext cx="230400" cy="230400"/>
          </a:xfrm>
          <a:prstGeom prst="ellipse">
            <a:avLst/>
          </a:prstGeom>
          <a:solidFill>
            <a:srgbClr val="7FDD7C"/>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6" name="Oval 19">
            <a:extLst>
              <a:ext uri="{1F6D6D15-3914-41D1-B7CF-9EE42EF791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87B8C0-A00B-4DDD-B37B-6D1B9936105D}"/>
              </a:ext>
            </a:extLst>
          </p:cNvPr>
          <p:cNvSpPr/>
          <p:nvPr userDrawn="1"/>
        </p:nvSpPr>
        <p:spPr>
          <a:xfrm>
            <a:off x="-394520" y="5046385"/>
            <a:ext cx="230400" cy="230400"/>
          </a:xfrm>
          <a:prstGeom prst="ellipse">
            <a:avLst/>
          </a:prstGeom>
          <a:solidFill>
            <a:srgbClr val="EACC7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7" name="Oval 20">
            <a:extLst>
              <a:ext uri="{A7CDF5E0-F108-4819-9888-103935A7D8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BEF3DE-9CEE-4078-A8EA-167472539661}"/>
              </a:ext>
            </a:extLst>
          </p:cNvPr>
          <p:cNvSpPr/>
          <p:nvPr userDrawn="1"/>
        </p:nvSpPr>
        <p:spPr>
          <a:xfrm>
            <a:off x="-394520" y="5357249"/>
            <a:ext cx="230400" cy="230400"/>
          </a:xfrm>
          <a:prstGeom prst="ellipse">
            <a:avLst/>
          </a:prstGeom>
          <a:solidFill>
            <a:srgbClr val="EF9B4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8" name="Oval 21">
            <a:extLst>
              <a:ext uri="{D578BAB8-2EE6-4F51-A9D7-C5BA384D06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FBCAA2-2B11-4C03-BA5B-021EECCB93DD}"/>
              </a:ext>
            </a:extLst>
          </p:cNvPr>
          <p:cNvSpPr/>
          <p:nvPr userDrawn="1"/>
        </p:nvSpPr>
        <p:spPr>
          <a:xfrm>
            <a:off x="-394520" y="5668115"/>
            <a:ext cx="230400" cy="230400"/>
          </a:xfrm>
          <a:prstGeom prst="ellipse">
            <a:avLst/>
          </a:prstGeom>
          <a:solidFill>
            <a:srgbClr val="EF634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19" name="Oval 22">
            <a:extLst>
              <a:ext uri="{317ED398-CEB7-4DE5-939E-08B0C78E64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4E0E17-717B-4A78-8F4D-C3794EC870E9}"/>
              </a:ext>
            </a:extLst>
          </p:cNvPr>
          <p:cNvSpPr/>
          <p:nvPr userDrawn="1"/>
        </p:nvSpPr>
        <p:spPr>
          <a:xfrm>
            <a:off x="-394520" y="5978980"/>
            <a:ext cx="230400" cy="230400"/>
          </a:xfrm>
          <a:prstGeom prst="ellipse">
            <a:avLst/>
          </a:prstGeom>
          <a:solidFill>
            <a:srgbClr val="C9637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20" name="Oval 23">
            <a:extLst>
              <a:ext uri="{51BF959C-1928-45A4-8998-2B5D17AAD9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C31697-1776-4CD3-A0C8-C569A3057DFC}"/>
              </a:ext>
            </a:extLst>
          </p:cNvPr>
          <p:cNvSpPr/>
          <p:nvPr userDrawn="1"/>
        </p:nvSpPr>
        <p:spPr>
          <a:xfrm>
            <a:off x="-394520" y="6289840"/>
            <a:ext cx="230400" cy="230400"/>
          </a:xfrm>
          <a:prstGeom prst="ellipse">
            <a:avLst/>
          </a:prstGeom>
          <a:solidFill>
            <a:srgbClr val="8E72BF"/>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21" name="Freeform 5">
            <a:extLst>
              <a:ext uri="{561BA34F-C66C-4206-B3D4-528BDC07D0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DA611C-69FF-48D8-A0ED-3699058AEBF9}"/>
              </a:ext>
            </a:extLst>
          </p:cNvPr>
          <p:cNvSpPr/>
          <p:nvPr userDrawn="1"/>
        </p:nvSpPr>
        <p:spPr>
          <a:xfrm>
            <a:off x="1206500" y="6209380"/>
            <a:ext cx="1422400" cy="360045"/>
          </a:xfrm>
          <a:custGeom>
            <a:avLst/>
            <a:gdLst/>
            <a:ahLst/>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vert="horz" wrap="square" lIns="91440" tIns="45720" rIns="91440" bIns="45720" numCol="1" rtlCol="0" anchor="t"/>
          <a:lstStyle/>
          <a:p>
            <a:endParaRPr lang="en-US" dirty="0"/>
          </a:p>
        </p:txBody>
      </p:sp>
      <p:sp>
        <p:nvSpPr>
          <p:cNvPr id="22" name="MSIPCMContentMarking" descr="{&quot;HashCode&quot;:-231024771,&quot;Placement&quot;:&quot;Footer&quot;}">
            <a:extLst>
              <a:ext uri="{E125545A-84E5-4CAD-A7D2-1EC630E87A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9A51C7-6634-461F-9375-59A35614787F}"/>
              </a:ext>
            </a:extLst>
          </p:cNvPr>
          <p:cNvSpPr txBox="1"/>
          <p:nvPr userDrawn="1"/>
        </p:nvSpPr>
        <p:spPr>
          <a:xfrm>
            <a:off x="5263052" y="6595656"/>
            <a:ext cx="1665897" cy="262343"/>
          </a:xfrm>
          <a:prstGeom prst="rect">
            <a:avLst/>
          </a:prstGeom>
          <a:noFill/>
        </p:spPr>
        <p:txBody>
          <a:bodyPr vert="horz" wrap="square" lIns="0" tIns="0" rIns="0" bIns="0" rtlCol="0" anchor="ctr">
            <a:noAutofit/>
          </a:bodyPr>
          <a:lstStyle/>
          <a:p>
            <a:pPr algn="ctr">
              <a:spcBef>
                <a:spcPts val="0"/>
              </a:spcBef>
              <a:spcAft>
                <a:spcPts val="0"/>
              </a:spcAft>
            </a:pPr>
            <a:r>
              <a:rPr lang="en-AU" sz="1000" dirty="0">
                <a:solidFill>
                  <a:srgbClr val="000000"/>
                </a:solidFill>
                <a:latin typeface="Calibri"/>
              </a:rPr>
              <a:t>Classification: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lvl="0" algn="l" rtl="0">
        <a:lnSpc>
          <a:spcPct val="90000"/>
        </a:lnSpc>
        <a:spcBef>
          <a:spcPct val="0"/>
        </a:spcBef>
        <a:buNone/>
        <a:defRPr lang="en-US" sz="4400" dirty="0">
          <a:solidFill>
            <a:schemeClr val="tx1"/>
          </a:solidFill>
          <a:latin typeface="Roboto"/>
        </a:defRPr>
      </a:lvl1pPr>
    </p:titleStyle>
    <p:bodyStyle>
      <a:lvl1pPr marL="228600" lvl="0" indent="-228600" algn="l" rtl="0">
        <a:lnSpc>
          <a:spcPct val="90000"/>
        </a:lnSpc>
        <a:spcBef>
          <a:spcPts val="1000"/>
        </a:spcBef>
        <a:buFont typeface="Arial"/>
        <a:buChar char="•"/>
        <a:defRPr lang="en-US" sz="2800" dirty="0">
          <a:solidFill>
            <a:schemeClr val="tx1"/>
          </a:solidFill>
          <a:latin typeface="Roboto"/>
        </a:defRPr>
      </a:lvl1pPr>
      <a:lvl2pPr marL="685800" lvl="1" indent="-228600" algn="l" rtl="0">
        <a:lnSpc>
          <a:spcPct val="90000"/>
        </a:lnSpc>
        <a:spcBef>
          <a:spcPts val="500"/>
        </a:spcBef>
        <a:buFont typeface="Arial"/>
        <a:buChar char="•"/>
        <a:defRPr lang="en-US" sz="2400" dirty="0">
          <a:solidFill>
            <a:schemeClr val="tx1"/>
          </a:solidFill>
          <a:latin typeface="Roboto"/>
        </a:defRPr>
      </a:lvl2pPr>
      <a:lvl3pPr marL="1143000" lvl="2" indent="-228600" algn="l" rtl="0">
        <a:lnSpc>
          <a:spcPct val="90000"/>
        </a:lnSpc>
        <a:spcBef>
          <a:spcPts val="500"/>
        </a:spcBef>
        <a:buFont typeface="Arial"/>
        <a:buChar char="•"/>
        <a:defRPr lang="en-US" sz="2000" dirty="0">
          <a:solidFill>
            <a:schemeClr val="tx1"/>
          </a:solidFill>
          <a:latin typeface="Roboto"/>
        </a:defRPr>
      </a:lvl3pPr>
      <a:lvl4pPr marL="1600200" lvl="3" indent="-228600" algn="l" rtl="0">
        <a:lnSpc>
          <a:spcPct val="90000"/>
        </a:lnSpc>
        <a:spcBef>
          <a:spcPts val="500"/>
        </a:spcBef>
        <a:buFont typeface="Arial"/>
        <a:buChar char="•"/>
        <a:defRPr lang="en-US" sz="1800" dirty="0">
          <a:solidFill>
            <a:schemeClr val="tx1"/>
          </a:solidFill>
          <a:latin typeface="Roboto"/>
        </a:defRPr>
      </a:lvl4pPr>
      <a:lvl5pPr marL="2057400" lvl="4" indent="-228600" algn="l" rtl="0">
        <a:lnSpc>
          <a:spcPct val="90000"/>
        </a:lnSpc>
        <a:spcBef>
          <a:spcPts val="500"/>
        </a:spcBef>
        <a:buFont typeface="Arial"/>
        <a:buChar char="•"/>
        <a:defRPr lang="en-US" sz="1800" dirty="0">
          <a:solidFill>
            <a:schemeClr val="tx1"/>
          </a:solidFill>
          <a:latin typeface="Roboto"/>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0E0158F5-366D-4823-95FA-EFFED91E0D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9DBDBD-90AD-4296-9F2F-019CECA67DC9}"/>
              </a:ext>
            </a:extLst>
          </p:cNvPr>
          <p:cNvSpPr>
            <a:spLocks noGrp="1"/>
          </p:cNvSpPr>
          <p:nvPr>
            <p:ph type="title" idx="10"/>
          </p:nvPr>
        </p:nvSpPr>
        <p:spPr/>
        <p:txBody>
          <a:bodyPr rtlCol="0"/>
          <a:lstStyle/>
          <a:p>
            <a:r>
              <a:rPr lang="en-US" b="0" dirty="0">
                <a:solidFill>
                  <a:srgbClr val="002060"/>
                </a:solidFill>
                <a:latin typeface="Averia Serif Libre"/>
              </a:rPr>
              <a:t>Category review: Chips</a:t>
            </a:r>
          </a:p>
        </p:txBody>
      </p:sp>
      <p:sp>
        <p:nvSpPr>
          <p:cNvPr id="3" name="Subtitle 2">
            <a:extLst>
              <a:ext uri="{F76519D2-8C6C-4BA3-862E-02BF92D48F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2FD49A-9EF2-44FC-8708-55B2B386DF28}"/>
              </a:ext>
            </a:extLst>
          </p:cNvPr>
          <p:cNvSpPr>
            <a:spLocks noGrp="1"/>
          </p:cNvSpPr>
          <p:nvPr>
            <p:ph type="subTitle" idx="11"/>
          </p:nvPr>
        </p:nvSpPr>
        <p:spPr/>
        <p:txBody>
          <a:bodyPr rtlCol="0"/>
          <a:lstStyle/>
          <a:p>
            <a:r>
              <a:rPr lang="en-US" dirty="0"/>
              <a:t>Retail Analytics</a:t>
            </a:r>
          </a:p>
        </p:txBody>
      </p:sp>
      <p:sp>
        <p:nvSpPr>
          <p:cNvPr id="4" name="Text Placeholder 3">
            <a:extLst>
              <a:ext uri="{52B2B942-C9EE-4C19-AA3C-6877190504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9F33BB-8F48-4C7D-8F2B-E794672AB13F}"/>
              </a:ext>
            </a:extLst>
          </p:cNvPr>
          <p:cNvSpPr>
            <a:spLocks noGrp="1"/>
          </p:cNvSpPr>
          <p:nvPr>
            <p:ph type="body" idx="12"/>
          </p:nvPr>
        </p:nvSpPr>
        <p:spPr/>
        <p:txBody>
          <a:bodyPr rtlCol="0"/>
          <a:lstStyle/>
          <a:p>
            <a:r>
              <a:rPr lang="en-US" b="1" dirty="0">
                <a:solidFill>
                  <a:srgbClr val="002060"/>
                </a:solidFill>
                <a:latin typeface="Averia Serif Libre"/>
              </a:rPr>
              <a:t>October 2024</a:t>
            </a:r>
          </a:p>
          <a:p>
            <a:r>
              <a:rPr lang="en-US" sz="1200" b="1" dirty="0">
                <a:solidFill>
                  <a:srgbClr val="002060"/>
                </a:solidFill>
                <a:latin typeface="Averia Serif Libre"/>
              </a:rPr>
              <a:t>By Mayank Yadav</a:t>
            </a:r>
          </a:p>
        </p:txBody>
      </p:sp>
      <p:grpSp>
        <p:nvGrpSpPr>
          <p:cNvPr id="5" name="Group 7">
            <a:extLst>
              <a:ext uri="{1EF5DA06-F6FB-445E-86AD-9495C1FA3F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DF3FFB-4080-403E-9FDC-77353DA693A6}"/>
              </a:ext>
            </a:extLst>
          </p:cNvPr>
          <p:cNvGrpSpPr/>
          <p:nvPr/>
        </p:nvGrpSpPr>
        <p:grpSpPr>
          <a:xfrm>
            <a:off x="12294760" y="5621533"/>
            <a:ext cx="1981965" cy="1236467"/>
            <a:chOff x="8857913" y="1025652"/>
            <a:chExt cx="1981965" cy="1236467"/>
          </a:xfrm>
        </p:grpSpPr>
        <p:sp>
          <p:nvSpPr>
            <p:cNvPr id="6" name="Rectangle 8">
              <a:extLst>
                <a:ext uri="{36E5ACD8-3B25-4BC6-94D0-CB21CA6914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DF7AEA-BB2A-4800-B91B-67FB087D7A37}"/>
                </a:ext>
              </a:extLst>
            </p:cNvPr>
            <p:cNvSpPr/>
            <p:nvPr/>
          </p:nvSpPr>
          <p:spPr>
            <a:xfrm>
              <a:off x="8857914" y="1025652"/>
              <a:ext cx="1981963" cy="1236467"/>
            </a:xfrm>
            <a:prstGeom prst="rect">
              <a:avLst/>
            </a:prstGeom>
            <a:solidFill>
              <a:srgbClr val="FFFFFF"/>
            </a:solidFill>
            <a:ln>
              <a:solidFill>
                <a:srgbClr val="C7C5C4"/>
              </a:solidFill>
            </a:ln>
            <a:effectLst/>
          </p:spPr>
          <p:style>
            <a:lnRef idx="2">
              <a:schemeClr val="accent1">
                <a:shade val="50000"/>
              </a:schemeClr>
            </a:lnRef>
            <a:fillRef idx="1">
              <a:schemeClr val="accent1"/>
            </a:fillRef>
            <a:effectRef idx="0">
              <a:schemeClr val="accent1"/>
            </a:effectRef>
            <a:fontRef idx="minor">
              <a:schemeClr val="lt1"/>
            </a:fontRef>
          </p:style>
          <p:txBody>
            <a:bodyPr vert="horz" tIns="468000" rtlCol="0" anchor="t"/>
            <a:lstStyle/>
            <a:p>
              <a:r>
                <a:rPr lang="en-AU" sz="1000" dirty="0">
                  <a:solidFill>
                    <a:srgbClr val="EF9B47"/>
                  </a:solidFill>
                  <a:latin typeface="Roboto Medium"/>
                </a:rPr>
                <a:t>Brand note:</a:t>
              </a:r>
              <a:r>
                <a:rPr lang="en-AU" sz="1000" dirty="0">
                  <a:solidFill>
                    <a:srgbClr val="000005"/>
                  </a:solidFill>
                  <a:latin typeface="Roboto Light"/>
                </a:rPr>
                <a:t> If client logo is not required, use alternate title page layout </a:t>
              </a:r>
              <a:r>
                <a:rPr lang="en-AU" sz="1000" dirty="0">
                  <a:solidFill>
                    <a:srgbClr val="000005"/>
                  </a:solidFill>
                  <a:latin typeface="Roboto Medium"/>
                </a:rPr>
                <a:t>right click slide thumbnail </a:t>
              </a:r>
              <a:r>
                <a:rPr lang="en-AU" sz="1000" dirty="0">
                  <a:solidFill>
                    <a:srgbClr val="000005"/>
                  </a:solidFill>
                  <a:latin typeface="Roboto Light"/>
                </a:rPr>
                <a:t>&gt;</a:t>
              </a:r>
              <a:r>
                <a:rPr lang="en-AU" sz="1000" dirty="0">
                  <a:solidFill>
                    <a:srgbClr val="000005"/>
                  </a:solidFill>
                  <a:latin typeface="Roboto Medium"/>
                </a:rPr>
                <a:t> Layout </a:t>
              </a:r>
              <a:r>
                <a:rPr lang="en-AU" sz="1000" dirty="0">
                  <a:solidFill>
                    <a:srgbClr val="000005"/>
                  </a:solidFill>
                  <a:latin typeface="Roboto Light"/>
                </a:rPr>
                <a:t>&gt;</a:t>
              </a:r>
              <a:r>
                <a:rPr lang="en-AU" sz="1000" dirty="0">
                  <a:solidFill>
                    <a:srgbClr val="000005"/>
                  </a:solidFill>
                  <a:latin typeface="Roboto Medium"/>
                </a:rPr>
                <a:t> Title</a:t>
              </a:r>
            </a:p>
          </p:txBody>
        </p:sp>
        <p:grpSp>
          <p:nvGrpSpPr>
            <p:cNvPr id="7" name="Group 4">
              <a:extLst>
                <a:ext uri="{226D02F2-21D7-4BCF-B3DE-150EC1B21A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23681C-648D-4F9B-9D70-B9341106E11D}"/>
                </a:ext>
              </a:extLst>
            </p:cNvPr>
            <p:cNvGrpSpPr>
              <a:grpSpLocks noChangeAspect="1"/>
            </p:cNvGrpSpPr>
            <p:nvPr/>
          </p:nvGrpSpPr>
          <p:grpSpPr>
            <a:xfrm>
              <a:off x="8857913" y="1025652"/>
              <a:ext cx="356123" cy="320039"/>
              <a:chOff x="2932" y="1344"/>
              <a:chExt cx="1816" cy="1632"/>
            </a:xfrm>
            <a:solidFill>
              <a:srgbClr val="C7C5C4"/>
            </a:solidFill>
          </p:grpSpPr>
          <p:sp>
            <p:nvSpPr>
              <p:cNvPr id="8" name="Freeform 5">
                <a:extLst>
                  <a:ext uri="{D1036418-8CC1-42B3-98AA-003495AF78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9C3895-9147-43CC-A509-E3DCC3AC122A}"/>
                  </a:ext>
                </a:extLst>
              </p:cNvPr>
              <p:cNvSpPr/>
              <p:nvPr/>
            </p:nvSpPr>
            <p:spPr>
              <a:xfrm>
                <a:off x="2932" y="1344"/>
                <a:ext cx="1806" cy="1622"/>
              </a:xfrm>
              <a:custGeom>
                <a:avLst/>
                <a:gdLst/>
                <a:ahLst/>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vert="horz" wrap="square" lIns="89999" tIns="648000" rIns="36000" bIns="45720" numCol="1" rtlCol="0" anchor="t"/>
              <a:lstStyle/>
              <a:p>
                <a:endParaRPr lang="en-US" dirty="0"/>
              </a:p>
            </p:txBody>
          </p:sp>
          <p:sp>
            <p:nvSpPr>
              <p:cNvPr id="9" name="Freeform 6">
                <a:extLst>
                  <a:ext uri="{230F8380-3346-47EA-9BC7-54DB818EDD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F431B2-0222-4455-9674-55C4CD0319A6}"/>
                  </a:ext>
                </a:extLst>
              </p:cNvPr>
              <p:cNvSpPr/>
              <p:nvPr/>
            </p:nvSpPr>
            <p:spPr>
              <a:xfrm>
                <a:off x="4465" y="2694"/>
                <a:ext cx="283" cy="281"/>
              </a:xfrm>
              <a:custGeom>
                <a:avLst/>
                <a:gdLst/>
                <a:ahLst/>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p:spPr>
            <p:txBody>
              <a:bodyPr vert="horz" wrap="square" lIns="89999" tIns="648000" rIns="36000" bIns="45720" numCol="1" rtlCol="0" anchor="t"/>
              <a:lstStyle/>
              <a:p>
                <a:endParaRPr lang="en-US" dirty="0"/>
              </a:p>
            </p:txBody>
          </p:sp>
        </p:grpSp>
      </p:grpSp>
    </p:spTree>
    <p:extLst>
      <p:ext uri="{96EBFDD1-1218-4910-955E-C4C95546899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6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 Placeholder 3">
            <a:extLst>
              <a:ext uri="{C9BF77E7-BF9C-4CE5-995A-702908A6F1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B07CD5-CFCB-4A8A-8C25-4262E988BBAC}"/>
              </a:ext>
            </a:extLst>
          </p:cNvPr>
          <p:cNvSpPr>
            <a:spLocks noGrp="1"/>
          </p:cNvSpPr>
          <p:nvPr>
            <p:ph type="body"/>
          </p:nvPr>
        </p:nvSpPr>
        <p:spPr>
          <a:xfrm>
            <a:off x="1196978" y="576653"/>
            <a:ext cx="10479605" cy="1104233"/>
          </a:xfrm>
        </p:spPr>
        <p:txBody>
          <a:bodyPr rtlCol="0"/>
          <a:lstStyle/>
          <a:p>
            <a:r>
              <a:rPr lang="en-US" b="0" dirty="0">
                <a:solidFill>
                  <a:srgbClr val="002060"/>
                </a:solidFill>
                <a:latin typeface="Oswald"/>
              </a:rPr>
              <a:t>• We can see that Trial store 77 sales for Feb, March, and April exceeds 95 threshold of control store Same goes to store 86 sales for all 3 trial months </a:t>
            </a:r>
            <a:br>
              <a:rPr lang="en-US" b="0" dirty="0">
                <a:solidFill>
                  <a:srgbClr val="002060"/>
                </a:solidFill>
                <a:latin typeface="Oswald"/>
              </a:rPr>
            </a:br>
            <a:r>
              <a:rPr lang="en-US" b="0" dirty="0">
                <a:solidFill>
                  <a:srgbClr val="002060"/>
                </a:solidFill>
                <a:latin typeface="Oswald"/>
              </a:rPr>
              <a:t>• Whereas trial store 88 sales increase is insignificant</a:t>
            </a:r>
          </a:p>
        </p:txBody>
      </p:sp>
      <p:pic>
        <p:nvPicPr>
          <p:cNvPr id="3" name="Picture 1">
            <a:extLst>
              <a:ext uri="{B75584CA-7B99-4395-8785-EC34A2D036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C542F4-AD19-46A4-A13A-8D8382BB4C89}"/>
              </a:ext>
            </a:extLst>
          </p:cNvPr>
          <p:cNvPicPr>
            <a:picLocks noChangeAspect="1"/>
          </p:cNvPicPr>
          <p:nvPr/>
        </p:nvPicPr>
        <p:blipFill>
          <a:blip r:embed="rId2"/>
          <a:stretch>
            <a:fillRect/>
          </a:stretch>
        </p:blipFill>
        <p:spPr>
          <a:xfrm>
            <a:off x="12305403" y="0"/>
            <a:ext cx="1993565" cy="1822862"/>
          </a:xfrm>
          <a:prstGeom prst="rect">
            <a:avLst/>
          </a:prstGeom>
          <a:noFill/>
        </p:spPr>
      </p:pic>
      <p:pic>
        <p:nvPicPr>
          <p:cNvPr id="4" name="Picture 3">
            <a:extLst>
              <a:ext uri="{807DC366-0227-46E9-B558-DEDBA18938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2EBF57-4F2D-4375-9BE5-097A2D9FD491}"/>
              </a:ext>
            </a:extLst>
          </p:cNvPr>
          <p:cNvPicPr>
            <a:picLocks noChangeAspect="1"/>
          </p:cNvPicPr>
          <p:nvPr/>
        </p:nvPicPr>
        <p:blipFill>
          <a:blip r:embed="rId3"/>
          <a:stretch>
            <a:fillRect/>
          </a:stretch>
        </p:blipFill>
        <p:spPr>
          <a:xfrm>
            <a:off x="2602468" y="2096900"/>
            <a:ext cx="6411392" cy="3839318"/>
          </a:xfrm>
          <a:prstGeom prst="rect">
            <a:avLst/>
          </a:prstGeom>
          <a:noFill/>
        </p:spPr>
      </p:pic>
    </p:spTree>
    <p:extLst>
      <p:ext uri="{6AD4D7FA-C778-4210-8190-4EEBAEEDE3C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ABDEAA89-CD0E-4267-892C-7BA0E83A3D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733C2F-5A6D-4571-8BD0-C46A7403632C}"/>
              </a:ext>
            </a:extLst>
          </p:cNvPr>
          <p:cNvPicPr>
            <a:picLocks noChangeAspect="1"/>
          </p:cNvPicPr>
          <p:nvPr/>
        </p:nvPicPr>
        <p:blipFill>
          <a:blip r:embed="rId2"/>
          <a:stretch>
            <a:fillRect/>
          </a:stretch>
        </p:blipFill>
        <p:spPr>
          <a:xfrm>
            <a:off x="2650817" y="1050740"/>
            <a:ext cx="7869240" cy="4657620"/>
          </a:xfrm>
          <a:prstGeom prst="rect">
            <a:avLst/>
          </a:prstGeom>
          <a:noFill/>
        </p:spPr>
      </p:pic>
    </p:spTree>
    <p:extLst>
      <p:ext uri="{8B6C9683-50AB-4132-92BF-B4C39CE3099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57F023B8-CB8E-431D-9678-85CC988196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FD9148-91CC-45D3-A120-5E72A66AE9F3}"/>
              </a:ext>
            </a:extLst>
          </p:cNvPr>
          <p:cNvPicPr>
            <a:picLocks noChangeAspect="1"/>
          </p:cNvPicPr>
          <p:nvPr/>
        </p:nvPicPr>
        <p:blipFill>
          <a:blip r:embed="rId2"/>
          <a:stretch>
            <a:fillRect/>
          </a:stretch>
        </p:blipFill>
        <p:spPr>
          <a:xfrm>
            <a:off x="2332434" y="1108195"/>
            <a:ext cx="7585547" cy="4489704"/>
          </a:xfrm>
          <a:prstGeom prst="rect">
            <a:avLst/>
          </a:prstGeom>
          <a:noFill/>
        </p:spPr>
      </p:pic>
    </p:spTree>
    <p:extLst>
      <p:ext uri="{7D4B75EC-E518-4E43-B57A-F91C22DC6B8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 Placeholder 3">
            <a:extLst>
              <a:ext uri="{04688F9B-7E3F-40DB-BAC3-4B16BF87C5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F11ED8-AED6-438B-A81C-07434861B6CA}"/>
              </a:ext>
            </a:extLst>
          </p:cNvPr>
          <p:cNvSpPr>
            <a:spLocks noGrp="1"/>
          </p:cNvSpPr>
          <p:nvPr>
            <p:ph type="body"/>
          </p:nvPr>
        </p:nvSpPr>
        <p:spPr>
          <a:xfrm>
            <a:off x="1196978" y="973921"/>
            <a:ext cx="10479605" cy="4008396"/>
          </a:xfrm>
        </p:spPr>
        <p:txBody>
          <a:bodyPr rtlCol="0"/>
          <a:lstStyle/>
          <a:p>
            <a:r>
              <a:rPr lang="en-US" b="0" dirty="0">
                <a:solidFill>
                  <a:srgbClr val="002060"/>
                </a:solidFill>
                <a:latin typeface="Oswald"/>
              </a:rPr>
              <a:t>•♦• We can see that Trial store 77 sales for Feb, March, and April exceeds 95% threshold of control store. Same goes to store 86 sales for all 3 trial months.</a:t>
            </a:r>
          </a:p>
          <a:p>
            <a:r>
              <a:rPr lang="en-US" b="0" dirty="0">
                <a:solidFill>
                  <a:srgbClr val="002060"/>
                </a:solidFill>
                <a:latin typeface="Oswald"/>
              </a:rPr>
              <a:t>•♦• Trial store 77: Control store 233</a:t>
            </a:r>
          </a:p>
          <a:p>
            <a:r>
              <a:rPr lang="en-US" b="0" dirty="0">
                <a:solidFill>
                  <a:srgbClr val="002060"/>
                </a:solidFill>
                <a:latin typeface="Oswald"/>
              </a:rPr>
              <a:t>•♦• Trial store 86: Control store 155</a:t>
            </a:r>
          </a:p>
          <a:p>
            <a:r>
              <a:rPr lang="en-US" b="0" dirty="0">
                <a:solidFill>
                  <a:srgbClr val="002060"/>
                </a:solidFill>
                <a:latin typeface="Oswald"/>
              </a:rPr>
              <a:t>•♦• Trial store 88: Control store 40</a:t>
            </a:r>
          </a:p>
          <a:p>
            <a:r>
              <a:rPr lang="en-US" b="0" dirty="0">
                <a:solidFill>
                  <a:srgbClr val="002060"/>
                </a:solidFill>
                <a:latin typeface="Oswald"/>
              </a:rPr>
              <a:t>•♦• Both trial store 77 and 86 showed significant increase in Total Sales and Number of Customers during trial period. But not for trial store 88. Perhaps the client knows if there's anything about trial 88 that differs it from the other two trial.</a:t>
            </a:r>
          </a:p>
          <a:p>
            <a:r>
              <a:rPr lang="en-US" b="0" dirty="0">
                <a:solidFill>
                  <a:srgbClr val="002060"/>
                </a:solidFill>
                <a:latin typeface="Oswald"/>
              </a:rPr>
              <a:t>•♦• Overall the trial showed positive significant result.</a:t>
            </a:r>
          </a:p>
        </p:txBody>
      </p:sp>
      <p:pic>
        <p:nvPicPr>
          <p:cNvPr id="3" name="Picture 1">
            <a:extLst>
              <a:ext uri="{646D020D-E7F4-4831-8EA7-166375F932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3A9B9E-035D-44A3-812E-6DDD7BABD218}"/>
              </a:ext>
            </a:extLst>
          </p:cNvPr>
          <p:cNvPicPr>
            <a:picLocks noChangeAspect="1"/>
          </p:cNvPicPr>
          <p:nvPr/>
        </p:nvPicPr>
        <p:blipFill>
          <a:blip r:embed="rId2"/>
          <a:stretch>
            <a:fillRect/>
          </a:stretch>
        </p:blipFill>
        <p:spPr>
          <a:xfrm>
            <a:off x="12305519" y="0"/>
            <a:ext cx="1993565" cy="2005758"/>
          </a:xfrm>
          <a:prstGeom prst="rect">
            <a:avLst/>
          </a:prstGeom>
          <a:noFill/>
        </p:spPr>
      </p:pic>
    </p:spTree>
    <p:extLst>
      <p:ext uri="{117A041C-C6A9-486F-96FF-B8F232F97E5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892C9BE8-9128-4660-83B0-7042C965BB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F1E2C8-66B6-4A3D-864E-B0781023C833}"/>
              </a:ext>
            </a:extLst>
          </p:cNvPr>
          <p:cNvPicPr>
            <a:picLocks noChangeAspect="1"/>
          </p:cNvPicPr>
          <p:nvPr/>
        </p:nvPicPr>
        <p:blipFill>
          <a:blip r:embed="rId2"/>
          <a:stretch>
            <a:fillRect/>
          </a:stretch>
        </p:blipFill>
        <p:spPr>
          <a:xfrm>
            <a:off x="2767174" y="1261529"/>
            <a:ext cx="7219312" cy="4340085"/>
          </a:xfrm>
          <a:prstGeom prst="rect">
            <a:avLst/>
          </a:prstGeom>
          <a:noFill/>
        </p:spPr>
      </p:pic>
    </p:spTree>
    <p:extLst>
      <p:ext uri="{AEC67959-10CE-4CB5-8F69-FEAAD0677DD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282A84A8-A412-4084-94BF-B7BA0C9E11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231F83-AE02-4C0E-99A8-96421E54E6C9}"/>
              </a:ext>
            </a:extLst>
          </p:cNvPr>
          <p:cNvPicPr>
            <a:picLocks noChangeAspect="1"/>
          </p:cNvPicPr>
          <p:nvPr/>
        </p:nvPicPr>
        <p:blipFill>
          <a:blip r:embed="rId2"/>
          <a:stretch>
            <a:fillRect/>
          </a:stretch>
        </p:blipFill>
        <p:spPr>
          <a:xfrm>
            <a:off x="2462841" y="1073419"/>
            <a:ext cx="7937563" cy="4716303"/>
          </a:xfrm>
          <a:prstGeom prst="rect">
            <a:avLst/>
          </a:prstGeom>
          <a:noFill/>
        </p:spPr>
      </p:pic>
    </p:spTree>
    <p:extLst>
      <p:ext uri="{F508EE12-77ED-4AC7-8D85-E2947501681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81ABECC2-09E1-4188-BEB2-331B9DFB88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A3BFB6-2646-409E-94D3-3F4FF4AABC77}"/>
              </a:ext>
            </a:extLst>
          </p:cNvPr>
          <p:cNvPicPr>
            <a:picLocks noChangeAspect="1"/>
          </p:cNvPicPr>
          <p:nvPr/>
        </p:nvPicPr>
        <p:blipFill>
          <a:blip r:embed="rId2"/>
          <a:stretch>
            <a:fillRect/>
          </a:stretch>
        </p:blipFill>
        <p:spPr>
          <a:xfrm>
            <a:off x="2082088" y="938431"/>
            <a:ext cx="8027832" cy="4769929"/>
          </a:xfrm>
          <a:prstGeom prst="rect">
            <a:avLst/>
          </a:prstGeom>
          <a:noFill/>
        </p:spPr>
      </p:pic>
    </p:spTree>
    <p:extLst>
      <p:ext uri="{F34BA6B2-7A64-4253-A303-E8C6B10EF09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Tree>
    <p:extLst>
      <p:ext uri="{E5CEB9EA-4C9F-4C05-91E1-49B9CD2B5F9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90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Tree>
    <p:extLst>
      <p:ext uri="{ECC03590-EF46-4483-8F98-88FAE900D51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6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ext Placeholder 1">
            <a:extLst>
              <a:ext uri="{5CB4B9E9-573F-415C-8D79-35B7C2B4A3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2709F5-E9B4-436A-919A-CEECA672EA64}"/>
              </a:ext>
            </a:extLst>
          </p:cNvPr>
          <p:cNvSpPr>
            <a:spLocks noGrp="1"/>
          </p:cNvSpPr>
          <p:nvPr>
            <p:ph type="body"/>
          </p:nvPr>
        </p:nvSpPr>
        <p:spPr/>
        <p:txBody>
          <a:bodyPr rtlCol="0"/>
          <a:lstStyle/>
          <a:p>
            <a:r>
              <a:rPr lang="en-US" sz="2800" b="1" dirty="0">
                <a:solidFill>
                  <a:srgbClr val="002060"/>
                </a:solidFill>
                <a:latin typeface="Cutive"/>
              </a:rPr>
              <a:t>Executive summary</a:t>
            </a:r>
          </a:p>
        </p:txBody>
      </p:sp>
      <p:sp>
        <p:nvSpPr>
          <p:cNvPr id="3" name="Oval 2">
            <a:extLst>
              <a:ext uri="{E013230E-EB73-4E30-8957-CE1B5CCF44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7E54B0-D7BE-4F52-8587-B593730F11B6}"/>
              </a:ext>
            </a:extLst>
          </p:cNvPr>
          <p:cNvSpPr/>
          <p:nvPr/>
        </p:nvSpPr>
        <p:spPr>
          <a:xfrm>
            <a:off x="1196975" y="1905000"/>
            <a:ext cx="485775" cy="485775"/>
          </a:xfrm>
          <a:prstGeom prst="ellipse">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AU" dirty="0">
                <a:solidFill>
                  <a:srgbClr val="000000"/>
                </a:solidFill>
                <a:latin typeface="Roboto Light"/>
              </a:rPr>
              <a:t>01</a:t>
            </a:r>
          </a:p>
        </p:txBody>
      </p:sp>
      <p:sp>
        <p:nvSpPr>
          <p:cNvPr id="4" name="Oval 3">
            <a:extLst>
              <a:ext uri="{A9FE349C-4621-492D-A8DE-538C36AA7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7FEFEA-1A80-433B-923F-C925D37F888B}"/>
              </a:ext>
            </a:extLst>
          </p:cNvPr>
          <p:cNvSpPr/>
          <p:nvPr/>
        </p:nvSpPr>
        <p:spPr>
          <a:xfrm>
            <a:off x="1196978" y="4602718"/>
            <a:ext cx="634507" cy="626468"/>
          </a:xfrm>
          <a:prstGeom prst="ellipse">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AU" dirty="0">
                <a:solidFill>
                  <a:srgbClr val="000000"/>
                </a:solidFill>
                <a:latin typeface="Roboto Light"/>
              </a:rPr>
              <a:t>02</a:t>
            </a:r>
          </a:p>
        </p:txBody>
      </p:sp>
      <p:sp>
        <p:nvSpPr>
          <p:cNvPr id="5" name="TextBox 4">
            <a:extLst>
              <a:ext uri="{81BF2035-54FC-42AC-8C22-B054FAA174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D6779D-FD23-40CB-BD9B-741B6084A925}"/>
              </a:ext>
            </a:extLst>
          </p:cNvPr>
          <p:cNvSpPr txBox="1"/>
          <p:nvPr/>
        </p:nvSpPr>
        <p:spPr>
          <a:xfrm>
            <a:off x="1935586" y="1967886"/>
            <a:ext cx="1896184" cy="1718741"/>
          </a:xfrm>
          <a:prstGeom prst="rect">
            <a:avLst/>
          </a:prstGeom>
          <a:noFill/>
          <a:ln w="9525" cap="flat">
            <a:noFill/>
            <a:prstDash val="dash"/>
            <a:miter lim="800000"/>
          </a:ln>
        </p:spPr>
        <p:txBody>
          <a:bodyPr vert="horz" wrap="square" lIns="0" tIns="0" rIns="0" bIns="0" rtlCol="0" anchor="t">
            <a:noAutofit/>
          </a:bodyPr>
          <a:lstStyle/>
          <a:p>
            <a:pPr marL="0" lvl="0" algn="l">
              <a:buFont typeface="Arial"/>
              <a:buNone/>
            </a:pPr>
            <a:r>
              <a:rPr lang="en-AU" sz="1800" b="1" dirty="0">
                <a:solidFill>
                  <a:srgbClr val="002060"/>
                </a:solidFill>
                <a:latin typeface="Cutive"/>
              </a:rPr>
              <a:t>Chips Category Review</a:t>
            </a:r>
          </a:p>
        </p:txBody>
      </p:sp>
      <p:sp>
        <p:nvSpPr>
          <p:cNvPr id="6" name="TextBox 5">
            <a:extLst>
              <a:ext uri="{BAF00162-B877-46A1-BCF0-12543371BE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AC193C-CBC0-4DB3-B78B-90C34A3BF15B}"/>
              </a:ext>
            </a:extLst>
          </p:cNvPr>
          <p:cNvSpPr txBox="1"/>
          <p:nvPr/>
        </p:nvSpPr>
        <p:spPr>
          <a:xfrm>
            <a:off x="1935584" y="4602718"/>
            <a:ext cx="1524742" cy="755370"/>
          </a:xfrm>
          <a:prstGeom prst="rect">
            <a:avLst/>
          </a:prstGeom>
          <a:noFill/>
        </p:spPr>
        <p:txBody>
          <a:bodyPr vert="horz" wrap="square" lIns="0" tIns="0" rIns="0" bIns="0" rtlCol="0" anchor="t">
            <a:noAutofit/>
          </a:bodyPr>
          <a:lstStyle/>
          <a:p>
            <a:pPr algn="l"/>
            <a:r>
              <a:rPr lang="en-AU" sz="1800" b="1" dirty="0">
                <a:solidFill>
                  <a:schemeClr val="accent6">
                    <a:lumMod val="75000"/>
                  </a:schemeClr>
                </a:solidFill>
                <a:latin typeface="Cutive"/>
              </a:rPr>
              <a:t>Store Analysis</a:t>
            </a:r>
          </a:p>
        </p:txBody>
      </p:sp>
      <p:sp>
        <p:nvSpPr>
          <p:cNvPr id="7" name="TextBox 6">
            <a:extLst>
              <a:ext uri="{B9D861CA-BB86-4BE0-843B-1AA00FCB57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04CE4D-6946-4B93-9404-12CCCC5406EA}"/>
              </a:ext>
            </a:extLst>
          </p:cNvPr>
          <p:cNvSpPr txBox="1"/>
          <p:nvPr/>
        </p:nvSpPr>
        <p:spPr>
          <a:xfrm>
            <a:off x="3956256" y="1670875"/>
            <a:ext cx="7720317" cy="2424703"/>
          </a:xfrm>
          <a:prstGeom prst="rect">
            <a:avLst/>
          </a:prstGeom>
          <a:noFill/>
        </p:spPr>
        <p:txBody>
          <a:bodyPr vert="horz" wrap="square" lIns="0" tIns="0" rIns="0" bIns="0" rtlCol="0" anchor="t">
            <a:noAutofit/>
          </a:bodyPr>
          <a:lstStyle/>
          <a:p>
            <a:pPr algn="l"/>
            <a:r>
              <a:rPr lang="en-AU" sz="1600" b="0" dirty="0">
                <a:solidFill>
                  <a:srgbClr val="002060"/>
                </a:solidFill>
                <a:latin typeface="Oswald"/>
              </a:rPr>
              <a:t>• The Mainstream category of Young and Mid age Singles/Couples have the highest spending of chips per purchase. </a:t>
            </a:r>
            <a:br>
              <a:rPr lang="en-AU" sz="1600" b="0" dirty="0">
                <a:solidFill>
                  <a:srgbClr val="002060"/>
                </a:solidFill>
                <a:latin typeface="Oswald"/>
              </a:rPr>
            </a:br>
            <a:r>
              <a:rPr lang="en-AU" sz="1600" b="0" dirty="0">
                <a:solidFill>
                  <a:srgbClr val="002060"/>
                </a:solidFill>
                <a:latin typeface="Oswald"/>
              </a:rPr>
              <a:t>• The Older Families(Budget) have the highest frequency of purchase followed by Young Singles/Couples (Mainstream) and at last Retirees (Mainstream) contributing to a total 25 % sales </a:t>
            </a:r>
            <a:br>
              <a:rPr lang="en-AU" sz="1600" b="0" dirty="0">
                <a:solidFill>
                  <a:srgbClr val="002060"/>
                </a:solidFill>
                <a:latin typeface="Oswald"/>
              </a:rPr>
            </a:br>
            <a:r>
              <a:rPr lang="en-AU" sz="1600" b="0" dirty="0">
                <a:solidFill>
                  <a:srgbClr val="002060"/>
                </a:solidFill>
                <a:latin typeface="Oswald"/>
              </a:rPr>
              <a:t>• Chips Brand Kettle is the most purchased brand in all stores. </a:t>
            </a:r>
            <a:br>
              <a:rPr lang="en-AU" sz="1600" b="0" dirty="0">
                <a:solidFill>
                  <a:srgbClr val="002060"/>
                </a:solidFill>
                <a:latin typeface="Oswald"/>
              </a:rPr>
            </a:br>
            <a:r>
              <a:rPr lang="en-AU" sz="1600" b="0" dirty="0">
                <a:solidFill>
                  <a:srgbClr val="002060"/>
                </a:solidFill>
                <a:latin typeface="Oswald"/>
              </a:rPr>
              <a:t>• Young and Mid age Singles/Couples is the only segment having Doritos as the highest purchase brand while Smiths is for other segments. </a:t>
            </a:r>
            <a:br>
              <a:rPr lang="en-AU" sz="1600" b="0" dirty="0">
                <a:solidFill>
                  <a:srgbClr val="002060"/>
                </a:solidFill>
                <a:latin typeface="Oswald"/>
              </a:rPr>
            </a:br>
            <a:r>
              <a:rPr lang="en-AU" sz="1600" b="0" dirty="0">
                <a:solidFill>
                  <a:srgbClr val="002060"/>
                </a:solidFill>
                <a:latin typeface="Oswald"/>
              </a:rPr>
              <a:t>• Most frequent chip size purchased is 175 gr followed by 150 gr size for all segments. </a:t>
            </a:r>
            <a:br>
              <a:rPr lang="en-AU" sz="1600" b="0" dirty="0">
                <a:solidFill>
                  <a:srgbClr val="002060"/>
                </a:solidFill>
                <a:latin typeface="Oswald"/>
              </a:rPr>
            </a:br>
            <a:r>
              <a:rPr lang="en-AU" sz="1600" b="0" dirty="0">
                <a:solidFill>
                  <a:srgbClr val="002060"/>
                </a:solidFill>
                <a:latin typeface="Oswald"/>
              </a:rPr>
              <a:t>• Chips transactions increase a lot before Christmas which can be an advantage with the help of promotional offers.</a:t>
            </a:r>
          </a:p>
        </p:txBody>
      </p:sp>
      <p:sp>
        <p:nvSpPr>
          <p:cNvPr id="8" name="TextBox 8">
            <a:extLst>
              <a:ext uri="{D3ED6355-149A-42C0-A265-2845505738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CD68E3-D528-4E70-BEC2-AC03B56E5F0B}"/>
              </a:ext>
            </a:extLst>
          </p:cNvPr>
          <p:cNvSpPr txBox="1"/>
          <p:nvPr/>
        </p:nvSpPr>
        <p:spPr>
          <a:xfrm>
            <a:off x="3956256" y="4486275"/>
            <a:ext cx="7580985" cy="988247"/>
          </a:xfrm>
          <a:prstGeom prst="rect">
            <a:avLst/>
          </a:prstGeom>
          <a:noFill/>
        </p:spPr>
        <p:txBody>
          <a:bodyPr vert="horz" wrap="square" lIns="0" tIns="0" rIns="0" bIns="0" rtlCol="0" anchor="t">
            <a:noAutofit/>
          </a:bodyPr>
          <a:lstStyle/>
          <a:p>
            <a:r>
              <a:rPr lang="en-AU" sz="1600" b="0" dirty="0">
                <a:solidFill>
                  <a:schemeClr val="accent6">
                    <a:lumMod val="75000"/>
                  </a:schemeClr>
                </a:solidFill>
                <a:latin typeface="Oswald"/>
              </a:rPr>
              <a:t>• Trial stores 77 and 86 have significant increase in total sales and number of customers during trial as </a:t>
            </a:r>
            <a:br>
              <a:rPr lang="en-AU" sz="1600" b="0" dirty="0">
                <a:solidFill>
                  <a:schemeClr val="accent6">
                    <a:lumMod val="75000"/>
                  </a:schemeClr>
                </a:solidFill>
                <a:latin typeface="Oswald"/>
              </a:rPr>
            </a:br>
            <a:r>
              <a:rPr lang="en-AU" sz="1600" b="0" dirty="0">
                <a:solidFill>
                  <a:schemeClr val="accent6">
                    <a:lumMod val="75000"/>
                  </a:schemeClr>
                </a:solidFill>
                <a:latin typeface="Oswald"/>
              </a:rPr>
              <a:t>compared to control store. </a:t>
            </a:r>
          </a:p>
          <a:p>
            <a:br>
              <a:rPr lang="en-AU" sz="1600" b="0" dirty="0">
                <a:solidFill>
                  <a:schemeClr val="accent6">
                    <a:lumMod val="75000"/>
                  </a:schemeClr>
                </a:solidFill>
                <a:latin typeface="Oswald"/>
              </a:rPr>
            </a:br>
            <a:r>
              <a:rPr lang="en-AU" sz="1600" b="0" dirty="0">
                <a:solidFill>
                  <a:schemeClr val="accent6">
                    <a:lumMod val="75000"/>
                  </a:schemeClr>
                </a:solidFill>
                <a:latin typeface="Oswald"/>
              </a:rPr>
              <a:t>• Trial store 88 had increase as well but not as good as stores 77 and 86.</a:t>
            </a:r>
          </a:p>
        </p:txBody>
      </p:sp>
    </p:spTree>
    <p:extLst>
      <p:ext uri="{2C45BF7A-910B-404E-B7B9-D48410F89BF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7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2">
            <a:extLst>
              <a:ext uri="{993E8AEA-B343-4121-BEC6-3E584B7754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C9090F-98D5-49E5-895D-114F7330EEAA}"/>
              </a:ext>
            </a:extLst>
          </p:cNvPr>
          <p:cNvSpPr>
            <a:spLocks noGrp="1"/>
          </p:cNvSpPr>
          <p:nvPr>
            <p:ph type="title" idx="10"/>
          </p:nvPr>
        </p:nvSpPr>
        <p:spPr/>
        <p:txBody>
          <a:bodyPr rtlCol="0"/>
          <a:lstStyle/>
          <a:p>
            <a:r>
              <a:rPr lang="en-US" dirty="0"/>
              <a:t>01</a:t>
            </a:r>
          </a:p>
        </p:txBody>
      </p:sp>
      <p:sp>
        <p:nvSpPr>
          <p:cNvPr id="3" name="Text Placeholder 3">
            <a:extLst>
              <a:ext uri="{C03C5731-CF14-4734-B97A-01E3F92B8E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A4B958-F2B6-4541-B208-C94A5A340C6A}"/>
              </a:ext>
            </a:extLst>
          </p:cNvPr>
          <p:cNvSpPr>
            <a:spLocks noGrp="1"/>
          </p:cNvSpPr>
          <p:nvPr>
            <p:ph type="body" idx="11"/>
          </p:nvPr>
        </p:nvSpPr>
        <p:spPr/>
        <p:txBody>
          <a:bodyPr rtlCol="0"/>
          <a:lstStyle/>
          <a:p>
            <a:r>
              <a:rPr lang="en-US" sz="2800" b="1" dirty="0">
                <a:solidFill>
                  <a:srgbClr val="002060"/>
                </a:solidFill>
                <a:latin typeface="Cutive"/>
              </a:rPr>
              <a:t>Customer Analytics</a:t>
            </a:r>
          </a:p>
        </p:txBody>
      </p:sp>
    </p:spTree>
    <p:extLst>
      <p:ext uri="{3AA1A778-D3E7-41F4-AC1F-C46F9754041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7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ext Placeholder 3">
            <a:extLst>
              <a:ext uri="{C2DED36F-EE42-46FC-93BA-2F6EABCA77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1C20FE-0344-44BF-A950-EAA133475D14}"/>
              </a:ext>
            </a:extLst>
          </p:cNvPr>
          <p:cNvSpPr>
            <a:spLocks noGrp="1"/>
          </p:cNvSpPr>
          <p:nvPr>
            <p:ph type="body"/>
          </p:nvPr>
        </p:nvSpPr>
        <p:spPr>
          <a:xfrm>
            <a:off x="1196978" y="453371"/>
            <a:ext cx="10479605" cy="1912467"/>
          </a:xfrm>
        </p:spPr>
        <p:txBody>
          <a:bodyPr rtlCol="0"/>
          <a:lstStyle/>
          <a:p>
            <a:pPr algn="l"/>
            <a:r>
              <a:rPr lang="en-US" b="0" dirty="0">
                <a:solidFill>
                  <a:srgbClr val="002060"/>
                </a:solidFill>
                <a:latin typeface="Oswald"/>
              </a:rPr>
              <a:t>• The day with no transaction is a Christmas day that is when the store is </a:t>
            </a:r>
            <a:br>
              <a:rPr lang="en-US" b="0" dirty="0">
                <a:solidFill>
                  <a:srgbClr val="002060"/>
                </a:solidFill>
                <a:latin typeface="Oswald"/>
              </a:rPr>
            </a:br>
            <a:r>
              <a:rPr lang="en-US" b="0" dirty="0">
                <a:solidFill>
                  <a:srgbClr val="002060"/>
                </a:solidFill>
                <a:latin typeface="Oswald"/>
              </a:rPr>
              <a:t>closed hence there is a dip in sales on 25 </a:t>
            </a:r>
            <a:r>
              <a:rPr lang="en-US" b="0" dirty="0" err="1">
                <a:solidFill>
                  <a:srgbClr val="002060"/>
                </a:solidFill>
                <a:latin typeface="Oswald"/>
              </a:rPr>
              <a:t>th</a:t>
            </a:r>
            <a:r>
              <a:rPr lang="en-US" b="0" dirty="0">
                <a:solidFill>
                  <a:srgbClr val="002060"/>
                </a:solidFill>
                <a:latin typeface="Oswald"/>
              </a:rPr>
              <a:t> December as shops were non </a:t>
            </a:r>
            <a:br>
              <a:rPr lang="en-US" b="0" dirty="0">
                <a:solidFill>
                  <a:srgbClr val="002060"/>
                </a:solidFill>
                <a:latin typeface="Oswald"/>
              </a:rPr>
            </a:br>
            <a:r>
              <a:rPr lang="en-US" b="0" dirty="0">
                <a:solidFill>
                  <a:srgbClr val="002060"/>
                </a:solidFill>
                <a:latin typeface="Oswald"/>
              </a:rPr>
              <a:t>operational </a:t>
            </a:r>
            <a:br>
              <a:rPr lang="en-US" b="0" dirty="0">
                <a:solidFill>
                  <a:srgbClr val="002060"/>
                </a:solidFill>
                <a:latin typeface="Oswald"/>
              </a:rPr>
            </a:br>
            <a:r>
              <a:rPr lang="en-US" b="0" dirty="0">
                <a:solidFill>
                  <a:srgbClr val="002060"/>
                </a:solidFill>
                <a:latin typeface="Oswald"/>
              </a:rPr>
              <a:t>• Sales increase steadily as the Christmas day approaches and return again </a:t>
            </a:r>
            <a:br>
              <a:rPr lang="en-US" b="0" dirty="0">
                <a:solidFill>
                  <a:srgbClr val="002060"/>
                </a:solidFill>
                <a:latin typeface="Oswald"/>
              </a:rPr>
            </a:br>
            <a:r>
              <a:rPr lang="en-US" b="0" dirty="0">
                <a:solidFill>
                  <a:srgbClr val="002060"/>
                </a:solidFill>
                <a:latin typeface="Oswald"/>
              </a:rPr>
              <a:t>to early December sales level during New Year Eve</a:t>
            </a:r>
          </a:p>
        </p:txBody>
      </p:sp>
      <p:pic>
        <p:nvPicPr>
          <p:cNvPr id="3" name="Picture 9">
            <a:extLst>
              <a:ext uri="{04749BA9-2E5C-4778-844E-4EB79F9EDB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72AF2E-A46D-456C-8E00-9954748F6305}"/>
              </a:ext>
            </a:extLst>
          </p:cNvPr>
          <p:cNvPicPr>
            <a:picLocks noChangeAspect="1"/>
          </p:cNvPicPr>
          <p:nvPr/>
        </p:nvPicPr>
        <p:blipFill>
          <a:blip r:embed="rId2"/>
          <a:stretch>
            <a:fillRect/>
          </a:stretch>
        </p:blipFill>
        <p:spPr>
          <a:xfrm>
            <a:off x="12316275" y="0"/>
            <a:ext cx="1993565" cy="1639966"/>
          </a:xfrm>
          <a:prstGeom prst="rect">
            <a:avLst/>
          </a:prstGeom>
          <a:noFill/>
        </p:spPr>
      </p:pic>
      <p:pic>
        <p:nvPicPr>
          <p:cNvPr id="4" name="Picture 3">
            <a:extLst>
              <a:ext uri="{3329EEAD-1462-494F-BAC2-EED42DF853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EFF829-2CB8-4EB3-A187-A5EAE79444EA}"/>
              </a:ext>
            </a:extLst>
          </p:cNvPr>
          <p:cNvPicPr>
            <a:picLocks noChangeAspect="1"/>
          </p:cNvPicPr>
          <p:nvPr/>
        </p:nvPicPr>
        <p:blipFill>
          <a:blip r:embed="rId3"/>
          <a:stretch>
            <a:fillRect/>
          </a:stretch>
        </p:blipFill>
        <p:spPr>
          <a:xfrm>
            <a:off x="1251737" y="2876226"/>
            <a:ext cx="9688525" cy="2544461"/>
          </a:xfrm>
          <a:prstGeom prst="rect">
            <a:avLst/>
          </a:prstGeom>
          <a:noFill/>
        </p:spPr>
      </p:pic>
    </p:spTree>
    <p:extLst>
      <p:ext uri="{52A287FB-D215-4E58-9E36-886F739D785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7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ext Placeholder 3">
            <a:extLst>
              <a:ext uri="{456F8D2F-478E-4A3A-9F78-8433A545E1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93257A-E95B-44D4-BBA6-D0E51D3CD917}"/>
              </a:ext>
            </a:extLst>
          </p:cNvPr>
          <p:cNvSpPr>
            <a:spLocks noGrp="1"/>
          </p:cNvSpPr>
          <p:nvPr>
            <p:ph type="body"/>
          </p:nvPr>
        </p:nvSpPr>
        <p:spPr>
          <a:xfrm>
            <a:off x="1279169" y="864336"/>
            <a:ext cx="10479605" cy="1652187"/>
          </a:xfrm>
        </p:spPr>
        <p:txBody>
          <a:bodyPr rtlCol="0"/>
          <a:lstStyle/>
          <a:p>
            <a:pPr algn="l"/>
            <a:r>
              <a:rPr lang="en-US" b="0" dirty="0">
                <a:solidFill>
                  <a:srgbClr val="002060"/>
                </a:solidFill>
                <a:latin typeface="Oswald"/>
              </a:rPr>
              <a:t>• Sales mainly came from Budget older families, Mainstream young singles/couples, and Mainstream retirees In total contributing 25 of sales revenue </a:t>
            </a:r>
            <a:br>
              <a:rPr lang="en-US" b="0" dirty="0">
                <a:solidFill>
                  <a:srgbClr val="002060"/>
                </a:solidFill>
                <a:latin typeface="Oswald"/>
              </a:rPr>
            </a:br>
            <a:r>
              <a:rPr lang="en-US" b="0" dirty="0">
                <a:solidFill>
                  <a:srgbClr val="002060"/>
                </a:solidFill>
                <a:latin typeface="Oswald"/>
              </a:rPr>
              <a:t>• Older and Young Family segment have the highest average purchase units per unique customer</a:t>
            </a:r>
          </a:p>
        </p:txBody>
      </p:sp>
      <p:pic>
        <p:nvPicPr>
          <p:cNvPr id="3" name="Picture 1">
            <a:extLst>
              <a:ext uri="{B0C29787-B382-4412-A650-66EA0C36AA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A72336-F663-45B8-B149-BAB575BC7BD7}"/>
              </a:ext>
            </a:extLst>
          </p:cNvPr>
          <p:cNvPicPr>
            <a:picLocks noChangeAspect="1"/>
          </p:cNvPicPr>
          <p:nvPr/>
        </p:nvPicPr>
        <p:blipFill>
          <a:blip r:embed="rId2"/>
          <a:stretch>
            <a:fillRect/>
          </a:stretch>
        </p:blipFill>
        <p:spPr>
          <a:xfrm>
            <a:off x="12327031" y="0"/>
            <a:ext cx="1993565" cy="1457070"/>
          </a:xfrm>
          <a:prstGeom prst="rect">
            <a:avLst/>
          </a:prstGeom>
          <a:noFill/>
        </p:spPr>
      </p:pic>
      <p:pic>
        <p:nvPicPr>
          <p:cNvPr id="4" name="Picture 3">
            <a:extLst>
              <a:ext uri="{60170494-D726-4F22-89D7-DDB70F77E5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4A01D0-9216-4E3C-AA48-726657AAF4D0}"/>
              </a:ext>
            </a:extLst>
          </p:cNvPr>
          <p:cNvPicPr>
            <a:picLocks noChangeAspect="1"/>
          </p:cNvPicPr>
          <p:nvPr/>
        </p:nvPicPr>
        <p:blipFill>
          <a:blip r:embed="rId3"/>
          <a:stretch>
            <a:fillRect/>
          </a:stretch>
        </p:blipFill>
        <p:spPr>
          <a:xfrm>
            <a:off x="1156706" y="2667209"/>
            <a:ext cx="10332976" cy="3067945"/>
          </a:xfrm>
          <a:prstGeom prst="rect">
            <a:avLst/>
          </a:prstGeom>
          <a:noFill/>
        </p:spPr>
      </p:pic>
    </p:spTree>
    <p:extLst>
      <p:ext uri="{50BF8C08-075B-43CB-893E-70158C5A878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8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CFA56F00-F2CA-4039-8D6A-1A0C808410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114A71-0530-4BD6-898D-A95307902F4D}"/>
              </a:ext>
            </a:extLst>
          </p:cNvPr>
          <p:cNvPicPr>
            <a:picLocks noChangeAspect="1"/>
          </p:cNvPicPr>
          <p:nvPr/>
        </p:nvPicPr>
        <p:blipFill>
          <a:blip r:embed="rId2"/>
          <a:stretch>
            <a:fillRect/>
          </a:stretch>
        </p:blipFill>
        <p:spPr>
          <a:xfrm>
            <a:off x="990199" y="1945243"/>
            <a:ext cx="10844060" cy="2972657"/>
          </a:xfrm>
          <a:prstGeom prst="rect">
            <a:avLst/>
          </a:prstGeom>
          <a:noFill/>
        </p:spPr>
      </p:pic>
    </p:spTree>
    <p:extLst>
      <p:ext uri="{1CB95499-C271-4917-B05D-7227324933C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ext Placeholder 3">
            <a:extLst>
              <a:ext uri="{96FCA4E2-35FB-4BD4-AB63-7384145AB8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B29563-BD1C-4350-BD1B-133F4C2537EB}"/>
              </a:ext>
            </a:extLst>
          </p:cNvPr>
          <p:cNvSpPr>
            <a:spLocks noGrp="1"/>
          </p:cNvSpPr>
          <p:nvPr>
            <p:ph type="body"/>
          </p:nvPr>
        </p:nvSpPr>
        <p:spPr>
          <a:xfrm>
            <a:off x="1196978" y="795842"/>
            <a:ext cx="10479605" cy="1282322"/>
          </a:xfrm>
        </p:spPr>
        <p:txBody>
          <a:bodyPr rtlCol="0"/>
          <a:lstStyle/>
          <a:p>
            <a:r>
              <a:rPr lang="en-US" b="0" dirty="0">
                <a:solidFill>
                  <a:srgbClr val="002060"/>
                </a:solidFill>
                <a:latin typeface="Oswald"/>
              </a:rPr>
              <a:t>• Sales mainly came from Budget older families, Mainstream young singles/couples, and Mainstream retirees. In total, older customers buy more than younger customers. </a:t>
            </a:r>
          </a:p>
          <a:p>
            <a:r>
              <a:rPr lang="en-US" b="0" dirty="0">
                <a:solidFill>
                  <a:srgbClr val="002060"/>
                </a:solidFill>
                <a:latin typeface="Oswald"/>
              </a:rPr>
              <a:t>Non premium customers buy more than premium customers</a:t>
            </a:r>
          </a:p>
        </p:txBody>
      </p:sp>
      <p:grpSp>
        <p:nvGrpSpPr>
          <p:cNvPr id="3" name="Group 2">
            <a:extLst>
              <a:ext uri="{0E034C8F-DA5C-4B80-9786-8E63DB5D54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E7F3FD-5093-409D-A18B-535D1D650533}"/>
              </a:ext>
            </a:extLst>
          </p:cNvPr>
          <p:cNvGrpSpPr/>
          <p:nvPr/>
        </p:nvGrpSpPr>
        <p:grpSpPr>
          <a:xfrm>
            <a:off x="12294760" y="-281940"/>
            <a:ext cx="1536700" cy="601980"/>
            <a:chOff x="12294760" y="-281940"/>
            <a:chExt cx="1536700" cy="601980"/>
          </a:xfrm>
        </p:grpSpPr>
        <p:grpSp>
          <p:nvGrpSpPr>
            <p:cNvPr id="4" name="Group 6">
              <a:extLst>
                <a:ext uri="{57AF527D-0899-4FE0-A2D7-DD934B98477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3B6A7A-D4EF-40EE-BFB7-EF6C7536E652}"/>
                </a:ext>
              </a:extLst>
            </p:cNvPr>
            <p:cNvGrpSpPr>
              <a:grpSpLocks noChangeAspect="1"/>
            </p:cNvGrpSpPr>
            <p:nvPr/>
          </p:nvGrpSpPr>
          <p:grpSpPr>
            <a:xfrm>
              <a:off x="12294760" y="0"/>
              <a:ext cx="356123" cy="320039"/>
              <a:chOff x="2932" y="1344"/>
              <a:chExt cx="1816" cy="1632"/>
            </a:xfrm>
            <a:solidFill>
              <a:srgbClr val="C7C5C4"/>
            </a:solidFill>
          </p:grpSpPr>
          <p:sp>
            <p:nvSpPr>
              <p:cNvPr id="5" name="Freeform 5">
                <a:extLst>
                  <a:ext uri="{950C061B-AB95-43E1-BD5A-156C54806E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1AE5E7-8FF2-4562-A697-8A344BEC02FF}"/>
                  </a:ext>
                </a:extLst>
              </p:cNvPr>
              <p:cNvSpPr/>
              <p:nvPr/>
            </p:nvSpPr>
            <p:spPr>
              <a:xfrm>
                <a:off x="2932" y="1344"/>
                <a:ext cx="1806" cy="1622"/>
              </a:xfrm>
              <a:custGeom>
                <a:avLst/>
                <a:gdLst/>
                <a:ahLst/>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vert="horz" wrap="square" lIns="89999" tIns="648000" rIns="36000" bIns="45720" numCol="1" rtlCol="0" anchor="t"/>
              <a:lstStyle/>
              <a:p>
                <a:pPr marL="0" marR="0" lvl="0" indent="0" algn="l" rtl="0">
                  <a:lnSpc>
                    <a:spcPct val="100000"/>
                  </a:lnSpc>
                  <a:spcBef>
                    <a:spcPts val="0"/>
                  </a:spcBef>
                  <a:spcAft>
                    <a:spcPts val="0"/>
                  </a:spcAft>
                  <a:buNone/>
                </a:pPr>
                <a:endParaRPr lang="en-AU" sz="1800" b="0" i="0" u="none" strike="noStrike" cap="none" spc="0" baseline="0" dirty="0">
                  <a:ln>
                    <a:noFill/>
                  </a:ln>
                  <a:solidFill>
                    <a:srgbClr val="000005"/>
                  </a:solidFill>
                  <a:latin typeface="Roboto Light"/>
                </a:endParaRPr>
              </a:p>
            </p:txBody>
          </p:sp>
          <p:sp>
            <p:nvSpPr>
              <p:cNvPr id="6" name="Freeform 6">
                <a:extLst>
                  <a:ext uri="{AABA1F66-F0B7-4E89-9A36-91C6EC5F0D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2D883D-69F5-4AC5-B027-AA5D94C57E67}"/>
                  </a:ext>
                </a:extLst>
              </p:cNvPr>
              <p:cNvSpPr/>
              <p:nvPr/>
            </p:nvSpPr>
            <p:spPr>
              <a:xfrm>
                <a:off x="4465" y="2694"/>
                <a:ext cx="283" cy="281"/>
              </a:xfrm>
              <a:custGeom>
                <a:avLst/>
                <a:gdLst/>
                <a:ahLst/>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p:spPr>
            <p:txBody>
              <a:bodyPr vert="horz" wrap="square" lIns="89999" tIns="648000" rIns="36000" bIns="45720" numCol="1" rtlCol="0" anchor="t"/>
              <a:lstStyle/>
              <a:p>
                <a:pPr marL="0" marR="0" lvl="0" indent="0" algn="l" rtl="0">
                  <a:lnSpc>
                    <a:spcPct val="100000"/>
                  </a:lnSpc>
                  <a:spcBef>
                    <a:spcPts val="0"/>
                  </a:spcBef>
                  <a:spcAft>
                    <a:spcPts val="0"/>
                  </a:spcAft>
                  <a:buNone/>
                </a:pPr>
                <a:endParaRPr lang="en-AU" sz="1800" b="0" i="0" u="none" strike="noStrike" cap="none" spc="0" baseline="0" dirty="0">
                  <a:ln>
                    <a:noFill/>
                  </a:ln>
                  <a:solidFill>
                    <a:srgbClr val="000005"/>
                  </a:solidFill>
                  <a:latin typeface="Roboto Light"/>
                </a:endParaRPr>
              </a:p>
            </p:txBody>
          </p:sp>
        </p:grpSp>
        <p:sp>
          <p:nvSpPr>
            <p:cNvPr id="7" name="TextBox 9">
              <a:extLst>
                <a:ext uri="{E3CC8DD0-5755-4781-8740-307328255B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B1D349-AA18-4265-BE06-3B9BDB1F7526}"/>
                </a:ext>
              </a:extLst>
            </p:cNvPr>
            <p:cNvSpPr txBox="1"/>
            <p:nvPr/>
          </p:nvSpPr>
          <p:spPr>
            <a:xfrm>
              <a:off x="12294760" y="-281940"/>
              <a:ext cx="1536700" cy="318078"/>
            </a:xfrm>
            <a:prstGeom prst="rect">
              <a:avLst/>
            </a:prstGeom>
            <a:noFill/>
          </p:spPr>
          <p:txBody>
            <a:bodyPr vert="horz" wrap="square" lIns="0" tIns="0" rIns="0" bIns="0" rtlCol="0" anchor="t">
              <a:noAutofit/>
            </a:bodyPr>
            <a:lstStyle/>
            <a:p>
              <a:pPr algn="l"/>
              <a:r>
                <a:rPr lang="en-AU" sz="1200" dirty="0">
                  <a:solidFill>
                    <a:srgbClr val="EF6347"/>
                  </a:solidFill>
                  <a:latin typeface="Roboto Light"/>
                </a:rPr>
                <a:t>Editable (delete this)</a:t>
              </a:r>
            </a:p>
          </p:txBody>
        </p:sp>
      </p:grpSp>
      <p:pic>
        <p:nvPicPr>
          <p:cNvPr id="8" name="Picture 1">
            <a:extLst>
              <a:ext uri="{D4CEA535-472F-418E-BA04-18CD7B1F13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6B3A84-EC16-4112-A271-B8B71A57E0BE}"/>
              </a:ext>
            </a:extLst>
          </p:cNvPr>
          <p:cNvPicPr>
            <a:picLocks noChangeAspect="1"/>
          </p:cNvPicPr>
          <p:nvPr/>
        </p:nvPicPr>
        <p:blipFill>
          <a:blip r:embed="rId2"/>
          <a:stretch>
            <a:fillRect/>
          </a:stretch>
        </p:blipFill>
        <p:spPr>
          <a:xfrm>
            <a:off x="12294760" y="0"/>
            <a:ext cx="1993565" cy="1639966"/>
          </a:xfrm>
          <a:prstGeom prst="rect">
            <a:avLst/>
          </a:prstGeom>
          <a:noFill/>
        </p:spPr>
      </p:pic>
      <p:pic>
        <p:nvPicPr>
          <p:cNvPr id="9" name="Picture 8">
            <a:extLst>
              <a:ext uri="{96F10B29-247C-4B95-B86A-87FF702108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FF84AA-D6E3-4D0B-B781-BFAEC63F6768}"/>
              </a:ext>
            </a:extLst>
          </p:cNvPr>
          <p:cNvPicPr>
            <a:picLocks noChangeAspect="1"/>
          </p:cNvPicPr>
          <p:nvPr/>
        </p:nvPicPr>
        <p:blipFill>
          <a:blip r:embed="rId3"/>
          <a:stretch>
            <a:fillRect/>
          </a:stretch>
        </p:blipFill>
        <p:spPr>
          <a:xfrm>
            <a:off x="1166812" y="2486939"/>
            <a:ext cx="9858375" cy="3171825"/>
          </a:xfrm>
          <a:prstGeom prst="rect">
            <a:avLst/>
          </a:prstGeom>
          <a:noFill/>
        </p:spPr>
      </p:pic>
    </p:spTree>
    <p:extLst>
      <p:ext uri="{419EB844-DCCE-4388-B413-C244702276D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8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2">
            <a:extLst>
              <a:ext uri="{82976F6C-CE2E-4A54-B71A-F747C75330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A496D5-202B-4328-8B5B-3424A91EB4E8}"/>
              </a:ext>
            </a:extLst>
          </p:cNvPr>
          <p:cNvSpPr>
            <a:spLocks noGrp="1"/>
          </p:cNvSpPr>
          <p:nvPr>
            <p:ph type="title" idx="10"/>
          </p:nvPr>
        </p:nvSpPr>
        <p:spPr/>
        <p:txBody>
          <a:bodyPr rtlCol="0"/>
          <a:lstStyle/>
          <a:p>
            <a:r>
              <a:rPr lang="en-US" dirty="0"/>
              <a:t>02</a:t>
            </a:r>
          </a:p>
        </p:txBody>
      </p:sp>
      <p:sp>
        <p:nvSpPr>
          <p:cNvPr id="3" name="Text Placeholder 3">
            <a:extLst>
              <a:ext uri="{D9B885AE-EBF2-41DA-8454-2934E855C9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D26EB0-60FC-4260-88F5-6D3BCE68150D}"/>
              </a:ext>
            </a:extLst>
          </p:cNvPr>
          <p:cNvSpPr>
            <a:spLocks noGrp="1"/>
          </p:cNvSpPr>
          <p:nvPr>
            <p:ph type="body" idx="11"/>
          </p:nvPr>
        </p:nvSpPr>
        <p:spPr/>
        <p:txBody>
          <a:bodyPr rtlCol="0"/>
          <a:lstStyle/>
          <a:p>
            <a:r>
              <a:rPr lang="en-US" sz="2800" b="1" dirty="0">
                <a:solidFill>
                  <a:srgbClr val="002060"/>
                </a:solidFill>
                <a:latin typeface="Cutive"/>
              </a:rPr>
              <a:t>Trial store performance</a:t>
            </a:r>
          </a:p>
        </p:txBody>
      </p:sp>
    </p:spTree>
    <p:extLst>
      <p:ext uri="{B64A03D1-B55A-4E11-9240-BECB4233D57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59015747890"/>
      </p:ext>
    </p:extLst>
  </p:cSld>
  <p:clrMapOvr>
    <a:masterClrMapping/>
  </p:clrMapOvr>
  <p:transition spd="med">
    <p:fade/>
  </p:transition>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vert="horz" rtlCol="0" anchor="ctr"/>
      <a:lstStyle>
        <a:lvl1pPr lvl="0" algn="ct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w="med" len="med"/>
        </a:ln>
      </a:spPr>
      <a:bodyPr vert="horz" rtlCol="0" anchor="ctr"/>
      <a:lstStyle>
        <a:lvl1pPr lvl="0" algn="ct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vert="horz" rtlCol="0" anchor="ctr"/>
      <a:lstStyle>
        <a:lvl1pPr lvl="0" algn="ct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w="med" len="med"/>
        </a:ln>
      </a:spPr>
      <a:bodyPr vert="horz" rtlCol="0" anchor="ctr"/>
      <a:lstStyle>
        <a:lvl1pPr lvl="0" algn="ct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Widescreen</PresentationFormat>
  <Paragraphs>30</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Roboto Light</vt:lpstr>
      <vt:lpstr>Arial</vt:lpstr>
      <vt:lpstr>Roboto</vt:lpstr>
      <vt:lpstr>Averia Serif Libre</vt:lpstr>
      <vt:lpstr>Calibri</vt:lpstr>
      <vt:lpstr>Oswald</vt:lpstr>
      <vt:lpstr>Roboto Medium</vt:lpstr>
      <vt:lpstr>Cutive</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Mayank Yadav</cp:lastModifiedBy>
  <cp:revision>2</cp:revision>
  <dcterms:created xsi:type="dcterms:W3CDTF">2022-07-28T16:42:08Z</dcterms:created>
  <dcterms:modified xsi:type="dcterms:W3CDTF">2024-10-07T12:20:39Z</dcterms:modified>
</cp:coreProperties>
</file>