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8" r:id="rId4"/>
    <p:sldId id="259" r:id="rId5"/>
    <p:sldId id="262" r:id="rId6"/>
    <p:sldId id="263" r:id="rId7"/>
    <p:sldId id="264" r:id="rId8"/>
    <p:sldId id="265" r:id="rId9"/>
    <p:sldId id="266" r:id="rId10"/>
    <p:sldId id="261" r:id="rId11"/>
    <p:sldId id="267" r:id="rId12"/>
    <p:sldId id="271" r:id="rId13"/>
    <p:sldId id="276" r:id="rId14"/>
    <p:sldId id="270" r:id="rId15"/>
    <p:sldId id="269" r:id="rId16"/>
    <p:sldId id="272" r:id="rId17"/>
    <p:sldId id="273" r:id="rId18"/>
    <p:sldId id="274" r:id="rId19"/>
    <p:sldId id="275" r:id="rId20"/>
    <p:sldId id="277" r:id="rId21"/>
    <p:sldId id="278"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56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779274-8F2E-4436-BC40-0B7456B69FDC}" type="datetimeFigureOut">
              <a:rPr lang="en-IN" smtClean="0"/>
              <a:t>03-04-2018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2D5EF2-2900-4163-A155-4ED14E569F01}" type="slidenum">
              <a:rPr lang="en-IN" smtClean="0"/>
              <a:t>‹#›</a:t>
            </a:fld>
            <a:endParaRPr lang="en-IN"/>
          </a:p>
        </p:txBody>
      </p:sp>
    </p:spTree>
    <p:extLst>
      <p:ext uri="{BB962C8B-B14F-4D97-AF65-F5344CB8AC3E}">
        <p14:creationId xmlns:p14="http://schemas.microsoft.com/office/powerpoint/2010/main" val="1381608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779274-8F2E-4436-BC40-0B7456B69FDC}" type="datetimeFigureOut">
              <a:rPr lang="en-IN" smtClean="0"/>
              <a:t>03-04-2018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2D5EF2-2900-4163-A155-4ED14E569F01}" type="slidenum">
              <a:rPr lang="en-IN" smtClean="0"/>
              <a:t>‹#›</a:t>
            </a:fld>
            <a:endParaRPr lang="en-IN"/>
          </a:p>
        </p:txBody>
      </p:sp>
    </p:spTree>
    <p:extLst>
      <p:ext uri="{BB962C8B-B14F-4D97-AF65-F5344CB8AC3E}">
        <p14:creationId xmlns:p14="http://schemas.microsoft.com/office/powerpoint/2010/main" val="2535820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779274-8F2E-4436-BC40-0B7456B69FDC}" type="datetimeFigureOut">
              <a:rPr lang="en-IN" smtClean="0"/>
              <a:t>03-04-2018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2D5EF2-2900-4163-A155-4ED14E569F01}" type="slidenum">
              <a:rPr lang="en-IN" smtClean="0"/>
              <a:t>‹#›</a:t>
            </a:fld>
            <a:endParaRPr lang="en-IN"/>
          </a:p>
        </p:txBody>
      </p:sp>
    </p:spTree>
    <p:extLst>
      <p:ext uri="{BB962C8B-B14F-4D97-AF65-F5344CB8AC3E}">
        <p14:creationId xmlns:p14="http://schemas.microsoft.com/office/powerpoint/2010/main" val="1360029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779274-8F2E-4436-BC40-0B7456B69FDC}" type="datetimeFigureOut">
              <a:rPr lang="en-IN" smtClean="0"/>
              <a:t>03-04-2018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2D5EF2-2900-4163-A155-4ED14E569F0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624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779274-8F2E-4436-BC40-0B7456B69FDC}" type="datetimeFigureOut">
              <a:rPr lang="en-IN" smtClean="0"/>
              <a:t>03-04-2018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2D5EF2-2900-4163-A155-4ED14E569F01}" type="slidenum">
              <a:rPr lang="en-IN" smtClean="0"/>
              <a:t>‹#›</a:t>
            </a:fld>
            <a:endParaRPr lang="en-IN"/>
          </a:p>
        </p:txBody>
      </p:sp>
    </p:spTree>
    <p:extLst>
      <p:ext uri="{BB962C8B-B14F-4D97-AF65-F5344CB8AC3E}">
        <p14:creationId xmlns:p14="http://schemas.microsoft.com/office/powerpoint/2010/main" val="2170068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F779274-8F2E-4436-BC40-0B7456B69FDC}" type="datetimeFigureOut">
              <a:rPr lang="en-IN" smtClean="0"/>
              <a:t>03-04-2018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2D5EF2-2900-4163-A155-4ED14E569F01}" type="slidenum">
              <a:rPr lang="en-IN" smtClean="0"/>
              <a:t>‹#›</a:t>
            </a:fld>
            <a:endParaRPr lang="en-IN"/>
          </a:p>
        </p:txBody>
      </p:sp>
    </p:spTree>
    <p:extLst>
      <p:ext uri="{BB962C8B-B14F-4D97-AF65-F5344CB8AC3E}">
        <p14:creationId xmlns:p14="http://schemas.microsoft.com/office/powerpoint/2010/main" val="1074379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F779274-8F2E-4436-BC40-0B7456B69FDC}" type="datetimeFigureOut">
              <a:rPr lang="en-IN" smtClean="0"/>
              <a:t>03-04-2018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2D5EF2-2900-4163-A155-4ED14E569F01}" type="slidenum">
              <a:rPr lang="en-IN" smtClean="0"/>
              <a:t>‹#›</a:t>
            </a:fld>
            <a:endParaRPr lang="en-IN"/>
          </a:p>
        </p:txBody>
      </p:sp>
    </p:spTree>
    <p:extLst>
      <p:ext uri="{BB962C8B-B14F-4D97-AF65-F5344CB8AC3E}">
        <p14:creationId xmlns:p14="http://schemas.microsoft.com/office/powerpoint/2010/main" val="613296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779274-8F2E-4436-BC40-0B7456B69FDC}" type="datetimeFigureOut">
              <a:rPr lang="en-IN" smtClean="0"/>
              <a:t>03-04-2018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2D5EF2-2900-4163-A155-4ED14E569F01}" type="slidenum">
              <a:rPr lang="en-IN" smtClean="0"/>
              <a:t>‹#›</a:t>
            </a:fld>
            <a:endParaRPr lang="en-IN"/>
          </a:p>
        </p:txBody>
      </p:sp>
    </p:spTree>
    <p:extLst>
      <p:ext uri="{BB962C8B-B14F-4D97-AF65-F5344CB8AC3E}">
        <p14:creationId xmlns:p14="http://schemas.microsoft.com/office/powerpoint/2010/main" val="3143398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779274-8F2E-4436-BC40-0B7456B69FDC}" type="datetimeFigureOut">
              <a:rPr lang="en-IN" smtClean="0"/>
              <a:t>03-04-2018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2D5EF2-2900-4163-A155-4ED14E569F01}" type="slidenum">
              <a:rPr lang="en-IN" smtClean="0"/>
              <a:t>‹#›</a:t>
            </a:fld>
            <a:endParaRPr lang="en-IN"/>
          </a:p>
        </p:txBody>
      </p:sp>
    </p:spTree>
    <p:extLst>
      <p:ext uri="{BB962C8B-B14F-4D97-AF65-F5344CB8AC3E}">
        <p14:creationId xmlns:p14="http://schemas.microsoft.com/office/powerpoint/2010/main" val="3755613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F779274-8F2E-4436-BC40-0B7456B69FDC}" type="datetimeFigureOut">
              <a:rPr lang="en-IN" smtClean="0"/>
              <a:t>03-04-2018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2D5EF2-2900-4163-A155-4ED14E569F01}" type="slidenum">
              <a:rPr lang="en-IN" smtClean="0"/>
              <a:t>‹#›</a:t>
            </a:fld>
            <a:endParaRPr lang="en-IN"/>
          </a:p>
        </p:txBody>
      </p:sp>
    </p:spTree>
    <p:extLst>
      <p:ext uri="{BB962C8B-B14F-4D97-AF65-F5344CB8AC3E}">
        <p14:creationId xmlns:p14="http://schemas.microsoft.com/office/powerpoint/2010/main" val="161891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779274-8F2E-4436-BC40-0B7456B69FDC}" type="datetimeFigureOut">
              <a:rPr lang="en-IN" smtClean="0"/>
              <a:t>03-04-2018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2D5EF2-2900-4163-A155-4ED14E569F01}" type="slidenum">
              <a:rPr lang="en-IN" smtClean="0"/>
              <a:t>‹#›</a:t>
            </a:fld>
            <a:endParaRPr lang="en-IN"/>
          </a:p>
        </p:txBody>
      </p:sp>
    </p:spTree>
    <p:extLst>
      <p:ext uri="{BB962C8B-B14F-4D97-AF65-F5344CB8AC3E}">
        <p14:creationId xmlns:p14="http://schemas.microsoft.com/office/powerpoint/2010/main" val="296523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779274-8F2E-4436-BC40-0B7456B69FDC}" type="datetimeFigureOut">
              <a:rPr lang="en-IN" smtClean="0"/>
              <a:t>03-04-2018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2D5EF2-2900-4163-A155-4ED14E569F01}" type="slidenum">
              <a:rPr lang="en-IN" smtClean="0"/>
              <a:t>‹#›</a:t>
            </a:fld>
            <a:endParaRPr lang="en-IN"/>
          </a:p>
        </p:txBody>
      </p:sp>
    </p:spTree>
    <p:extLst>
      <p:ext uri="{BB962C8B-B14F-4D97-AF65-F5344CB8AC3E}">
        <p14:creationId xmlns:p14="http://schemas.microsoft.com/office/powerpoint/2010/main" val="420289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779274-8F2E-4436-BC40-0B7456B69FDC}" type="datetimeFigureOut">
              <a:rPr lang="en-IN" smtClean="0"/>
              <a:t>03-04-2018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2D5EF2-2900-4163-A155-4ED14E569F01}" type="slidenum">
              <a:rPr lang="en-IN" smtClean="0"/>
              <a:t>‹#›</a:t>
            </a:fld>
            <a:endParaRPr lang="en-IN"/>
          </a:p>
        </p:txBody>
      </p:sp>
    </p:spTree>
    <p:extLst>
      <p:ext uri="{BB962C8B-B14F-4D97-AF65-F5344CB8AC3E}">
        <p14:creationId xmlns:p14="http://schemas.microsoft.com/office/powerpoint/2010/main" val="41356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F779274-8F2E-4436-BC40-0B7456B69FDC}" type="datetimeFigureOut">
              <a:rPr lang="en-IN" smtClean="0"/>
              <a:t>03-04-2018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62D5EF2-2900-4163-A155-4ED14E569F01}" type="slidenum">
              <a:rPr lang="en-IN" smtClean="0"/>
              <a:t>‹#›</a:t>
            </a:fld>
            <a:endParaRPr lang="en-IN"/>
          </a:p>
        </p:txBody>
      </p:sp>
    </p:spTree>
    <p:extLst>
      <p:ext uri="{BB962C8B-B14F-4D97-AF65-F5344CB8AC3E}">
        <p14:creationId xmlns:p14="http://schemas.microsoft.com/office/powerpoint/2010/main" val="3226291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F779274-8F2E-4436-BC40-0B7456B69FDC}" type="datetimeFigureOut">
              <a:rPr lang="en-IN" smtClean="0"/>
              <a:t>03-04-2018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62D5EF2-2900-4163-A155-4ED14E569F01}" type="slidenum">
              <a:rPr lang="en-IN" smtClean="0"/>
              <a:t>‹#›</a:t>
            </a:fld>
            <a:endParaRPr lang="en-IN"/>
          </a:p>
        </p:txBody>
      </p:sp>
    </p:spTree>
    <p:extLst>
      <p:ext uri="{BB962C8B-B14F-4D97-AF65-F5344CB8AC3E}">
        <p14:creationId xmlns:p14="http://schemas.microsoft.com/office/powerpoint/2010/main" val="2775725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F779274-8F2E-4436-BC40-0B7456B69FDC}" type="datetimeFigureOut">
              <a:rPr lang="en-IN" smtClean="0"/>
              <a:t>03-04-2018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62D5EF2-2900-4163-A155-4ED14E569F01}" type="slidenum">
              <a:rPr lang="en-IN" smtClean="0"/>
              <a:t>‹#›</a:t>
            </a:fld>
            <a:endParaRPr lang="en-IN"/>
          </a:p>
        </p:txBody>
      </p:sp>
    </p:spTree>
    <p:extLst>
      <p:ext uri="{BB962C8B-B14F-4D97-AF65-F5344CB8AC3E}">
        <p14:creationId xmlns:p14="http://schemas.microsoft.com/office/powerpoint/2010/main" val="4217168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779274-8F2E-4436-BC40-0B7456B69FDC}" type="datetimeFigureOut">
              <a:rPr lang="en-IN" smtClean="0"/>
              <a:t>03-04-2018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2D5EF2-2900-4163-A155-4ED14E569F01}" type="slidenum">
              <a:rPr lang="en-IN" smtClean="0"/>
              <a:t>‹#›</a:t>
            </a:fld>
            <a:endParaRPr lang="en-IN"/>
          </a:p>
        </p:txBody>
      </p:sp>
    </p:spTree>
    <p:extLst>
      <p:ext uri="{BB962C8B-B14F-4D97-AF65-F5344CB8AC3E}">
        <p14:creationId xmlns:p14="http://schemas.microsoft.com/office/powerpoint/2010/main" val="4149559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F779274-8F2E-4436-BC40-0B7456B69FDC}" type="datetimeFigureOut">
              <a:rPr lang="en-IN" smtClean="0"/>
              <a:t>03-04-2018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62D5EF2-2900-4163-A155-4ED14E569F01}" type="slidenum">
              <a:rPr lang="en-IN" smtClean="0"/>
              <a:t>‹#›</a:t>
            </a:fld>
            <a:endParaRPr lang="en-IN"/>
          </a:p>
        </p:txBody>
      </p:sp>
    </p:spTree>
    <p:extLst>
      <p:ext uri="{BB962C8B-B14F-4D97-AF65-F5344CB8AC3E}">
        <p14:creationId xmlns:p14="http://schemas.microsoft.com/office/powerpoint/2010/main" val="4693125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387" y="1243851"/>
            <a:ext cx="4830777" cy="434326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961" y="1243851"/>
            <a:ext cx="4204648" cy="4204648"/>
          </a:xfrm>
          <a:prstGeom prst="rect">
            <a:avLst/>
          </a:prstGeom>
        </p:spPr>
      </p:pic>
      <p:sp>
        <p:nvSpPr>
          <p:cNvPr id="5" name="Rectangle 4"/>
          <p:cNvSpPr/>
          <p:nvPr/>
        </p:nvSpPr>
        <p:spPr>
          <a:xfrm>
            <a:off x="0" y="5587118"/>
            <a:ext cx="3656770" cy="1200329"/>
          </a:xfrm>
          <a:prstGeom prst="rect">
            <a:avLst/>
          </a:prstGeom>
          <a:noFill/>
        </p:spPr>
        <p:txBody>
          <a:bodyPr wrap="none" lIns="91440" tIns="45720" rIns="91440" bIns="45720">
            <a:spAutoFit/>
          </a:bodyPr>
          <a:lstStyle/>
          <a:p>
            <a:pPr algn="ctr"/>
            <a:r>
              <a:rPr lang="en-US" sz="2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Mayank Yadav</a:t>
            </a:r>
          </a:p>
          <a:p>
            <a:pPr algn="ctr"/>
            <a:r>
              <a:rPr lang="en-US" sz="2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U94319493</a:t>
            </a:r>
          </a:p>
          <a:p>
            <a:pPr algn="ctr"/>
            <a:r>
              <a:rPr lang="en-US" sz="2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Practical Cybersecurity</a:t>
            </a:r>
            <a:endParaRPr lang="en-US" sz="2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Rectangle 5"/>
          <p:cNvSpPr/>
          <p:nvPr/>
        </p:nvSpPr>
        <p:spPr>
          <a:xfrm>
            <a:off x="6756207" y="1097592"/>
            <a:ext cx="351089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smtClean="0">
                <a:ln/>
                <a:solidFill>
                  <a:srgbClr val="205697"/>
                </a:solidFill>
              </a:rPr>
              <a:t>Starvation</a:t>
            </a:r>
            <a:endParaRPr lang="en-US" sz="5400" b="1" dirty="0">
              <a:ln/>
              <a:solidFill>
                <a:srgbClr val="205697"/>
              </a:solidFill>
            </a:endParaRPr>
          </a:p>
        </p:txBody>
      </p:sp>
    </p:spTree>
    <p:extLst>
      <p:ext uri="{BB962C8B-B14F-4D97-AF65-F5344CB8AC3E}">
        <p14:creationId xmlns:p14="http://schemas.microsoft.com/office/powerpoint/2010/main" val="33636076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611" y="0"/>
            <a:ext cx="10890777" cy="6858000"/>
          </a:xfrm>
          <a:prstGeom prst="rect">
            <a:avLst/>
          </a:prstGeom>
        </p:spPr>
      </p:pic>
    </p:spTree>
    <p:extLst>
      <p:ext uri="{BB962C8B-B14F-4D97-AF65-F5344CB8AC3E}">
        <p14:creationId xmlns:p14="http://schemas.microsoft.com/office/powerpoint/2010/main" val="9347865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DHCP Starvation</a:t>
            </a:r>
            <a:endParaRPr lang="en-IN" dirty="0"/>
          </a:p>
        </p:txBody>
      </p:sp>
      <p:sp>
        <p:nvSpPr>
          <p:cNvPr id="3" name="Text Placeholder 2"/>
          <p:cNvSpPr>
            <a:spLocks noGrp="1"/>
          </p:cNvSpPr>
          <p:nvPr>
            <p:ph type="body" sz="half" idx="2"/>
          </p:nvPr>
        </p:nvSpPr>
        <p:spPr/>
        <p:txBody>
          <a:bodyPr>
            <a:noAutofit/>
          </a:bodyPr>
          <a:lstStyle/>
          <a:p>
            <a:r>
              <a:rPr lang="en-IN" sz="3600" dirty="0"/>
              <a:t>A </a:t>
            </a:r>
            <a:r>
              <a:rPr lang="en-IN" sz="3600" b="1" dirty="0"/>
              <a:t>DHCP starvation</a:t>
            </a:r>
            <a:r>
              <a:rPr lang="en-IN" sz="3600" dirty="0"/>
              <a:t> attack works by </a:t>
            </a:r>
            <a:r>
              <a:rPr lang="en-IN" sz="3600" dirty="0" smtClean="0"/>
              <a:t>broadcasting </a:t>
            </a:r>
            <a:r>
              <a:rPr lang="en-IN" sz="3600" b="1" dirty="0" smtClean="0"/>
              <a:t>DHCP</a:t>
            </a:r>
            <a:r>
              <a:rPr lang="en-IN" sz="3600" dirty="0"/>
              <a:t> requests with spoofed MAC addresses</a:t>
            </a:r>
            <a:r>
              <a:rPr lang="en-IN" sz="3600" dirty="0" smtClean="0"/>
              <a:t>. </a:t>
            </a:r>
            <a:r>
              <a:rPr lang="en-IN" sz="3600" dirty="0"/>
              <a:t>I</a:t>
            </a:r>
            <a:r>
              <a:rPr lang="en-IN" sz="3600" dirty="0" smtClean="0"/>
              <a:t>f </a:t>
            </a:r>
            <a:r>
              <a:rPr lang="en-IN" sz="3600" dirty="0"/>
              <a:t>enough requests are sent, the network attacker can exhaust the address space available to the </a:t>
            </a:r>
            <a:r>
              <a:rPr lang="en-IN" sz="3600" b="1" dirty="0"/>
              <a:t>DHCP</a:t>
            </a:r>
            <a:r>
              <a:rPr lang="en-IN" sz="3600" dirty="0"/>
              <a:t> </a:t>
            </a:r>
            <a:r>
              <a:rPr lang="en-IN" sz="3600" dirty="0" smtClean="0"/>
              <a:t>server.</a:t>
            </a:r>
            <a:endParaRPr lang="en-IN" sz="3600" dirty="0"/>
          </a:p>
        </p:txBody>
      </p:sp>
    </p:spTree>
    <p:extLst>
      <p:ext uri="{BB962C8B-B14F-4D97-AF65-F5344CB8AC3E}">
        <p14:creationId xmlns:p14="http://schemas.microsoft.com/office/powerpoint/2010/main" val="1884099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3695" y="1853248"/>
            <a:ext cx="6308305" cy="4223982"/>
          </a:xfrm>
          <a:prstGeom prst="rect">
            <a:avLst/>
          </a:prstGeom>
        </p:spPr>
      </p:pic>
      <p:sp>
        <p:nvSpPr>
          <p:cNvPr id="2" name="Title 1"/>
          <p:cNvSpPr>
            <a:spLocks noGrp="1"/>
          </p:cNvSpPr>
          <p:nvPr>
            <p:ph type="title"/>
          </p:nvPr>
        </p:nvSpPr>
        <p:spPr>
          <a:xfrm>
            <a:off x="3771448" y="281549"/>
            <a:ext cx="9404723" cy="1400530"/>
          </a:xfrm>
        </p:spPr>
        <p:txBody>
          <a:bodyPr/>
          <a:lstStyle/>
          <a:p>
            <a:r>
              <a:rPr lang="en-US" sz="6000" dirty="0" smtClean="0"/>
              <a:t>Kali Linux</a:t>
            </a:r>
            <a:endParaRPr lang="en-IN" sz="6000" dirty="0"/>
          </a:p>
        </p:txBody>
      </p:sp>
      <p:sp>
        <p:nvSpPr>
          <p:cNvPr id="3" name="Content Placeholder 2"/>
          <p:cNvSpPr>
            <a:spLocks noGrp="1"/>
          </p:cNvSpPr>
          <p:nvPr>
            <p:ph idx="1"/>
          </p:nvPr>
        </p:nvSpPr>
        <p:spPr>
          <a:xfrm>
            <a:off x="721175" y="1853248"/>
            <a:ext cx="5065476" cy="5004752"/>
          </a:xfrm>
        </p:spPr>
        <p:txBody>
          <a:bodyPr>
            <a:noAutofit/>
          </a:bodyPr>
          <a:lstStyle/>
          <a:p>
            <a:r>
              <a:rPr lang="en-US" sz="2900" dirty="0"/>
              <a:t>Terminal </a:t>
            </a:r>
            <a:r>
              <a:rPr lang="en-US" sz="2900" dirty="0" smtClean="0"/>
              <a:t>-&gt; </a:t>
            </a:r>
            <a:r>
              <a:rPr lang="en-US" sz="2900" dirty="0" err="1"/>
              <a:t>yersinia</a:t>
            </a:r>
            <a:r>
              <a:rPr lang="en-US" sz="2900" dirty="0"/>
              <a:t> </a:t>
            </a:r>
            <a:r>
              <a:rPr lang="en-US" sz="2900" dirty="0" smtClean="0"/>
              <a:t>–G</a:t>
            </a:r>
          </a:p>
          <a:p>
            <a:r>
              <a:rPr lang="en-US" sz="2900" dirty="0" smtClean="0"/>
              <a:t>Yersinia -&gt; Select DHCP</a:t>
            </a:r>
          </a:p>
          <a:p>
            <a:r>
              <a:rPr lang="en-US" sz="2900" dirty="0" smtClean="0"/>
              <a:t>Click Launch Attack</a:t>
            </a:r>
          </a:p>
          <a:p>
            <a:r>
              <a:rPr lang="en-US" sz="2900" dirty="0" smtClean="0"/>
              <a:t>Click sending Discovering Packet</a:t>
            </a:r>
          </a:p>
          <a:p>
            <a:r>
              <a:rPr lang="en-US" sz="2900" dirty="0" smtClean="0"/>
              <a:t>Click OK</a:t>
            </a:r>
          </a:p>
          <a:p>
            <a:r>
              <a:rPr lang="en-US" sz="2900" dirty="0" smtClean="0"/>
              <a:t>Select Packet and observe MAC address change </a:t>
            </a:r>
            <a:endParaRPr lang="en-IN" sz="2900" dirty="0"/>
          </a:p>
        </p:txBody>
      </p:sp>
    </p:spTree>
    <p:extLst>
      <p:ext uri="{BB962C8B-B14F-4D97-AF65-F5344CB8AC3E}">
        <p14:creationId xmlns:p14="http://schemas.microsoft.com/office/powerpoint/2010/main" val="55592988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360" y="437732"/>
            <a:ext cx="10955279" cy="5982535"/>
          </a:xfrm>
          <a:prstGeom prst="rect">
            <a:avLst/>
          </a:prstGeom>
        </p:spPr>
      </p:pic>
    </p:spTree>
    <p:extLst>
      <p:ext uri="{BB962C8B-B14F-4D97-AF65-F5344CB8AC3E}">
        <p14:creationId xmlns:p14="http://schemas.microsoft.com/office/powerpoint/2010/main" val="3089119883"/>
      </p:ext>
    </p:extLst>
  </p:cSld>
  <p:clrMapOvr>
    <a:masterClrMapping/>
  </p:clrMapOvr>
  <p:transition spd="slow">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DHCP Server in Virtual Box</a:t>
            </a:r>
            <a:endParaRPr lang="en-IN" dirty="0"/>
          </a:p>
        </p:txBody>
      </p:sp>
      <p:sp>
        <p:nvSpPr>
          <p:cNvPr id="3" name="Content Placeholder 2"/>
          <p:cNvSpPr>
            <a:spLocks noGrp="1"/>
          </p:cNvSpPr>
          <p:nvPr>
            <p:ph idx="1"/>
          </p:nvPr>
        </p:nvSpPr>
        <p:spPr/>
        <p:txBody>
          <a:bodyPr>
            <a:normAutofit/>
          </a:bodyPr>
          <a:lstStyle/>
          <a:p>
            <a:r>
              <a:rPr lang="en-US" sz="2400" dirty="0" smtClean="0"/>
              <a:t>We need a Network. With a router or a switch connected to the DHCP Server for this experiment.</a:t>
            </a:r>
          </a:p>
          <a:p>
            <a:r>
              <a:rPr lang="en-US" sz="2400" dirty="0" smtClean="0"/>
              <a:t>But a Cisco router image for virtual box require a contract to be signed</a:t>
            </a:r>
          </a:p>
          <a:p>
            <a:r>
              <a:rPr lang="en-US" sz="2400" dirty="0" smtClean="0"/>
              <a:t>Therefore, an alternative</a:t>
            </a:r>
          </a:p>
          <a:p>
            <a:r>
              <a:rPr lang="en-US" sz="2400" dirty="0" smtClean="0"/>
              <a:t>In Virtual Box, Go to File</a:t>
            </a:r>
          </a:p>
          <a:p>
            <a:r>
              <a:rPr lang="en-US" sz="2400" dirty="0" smtClean="0"/>
              <a:t>Go to Host Network Manager</a:t>
            </a:r>
          </a:p>
          <a:p>
            <a:r>
              <a:rPr lang="en-US" sz="2400" dirty="0" smtClean="0"/>
              <a:t>Go to Create</a:t>
            </a:r>
          </a:p>
          <a:p>
            <a:r>
              <a:rPr lang="en-US" sz="2400" dirty="0" smtClean="0"/>
              <a:t>Enable DHCP Server</a:t>
            </a:r>
          </a:p>
          <a:p>
            <a:endParaRPr lang="en-US" sz="2400" dirty="0" smtClean="0"/>
          </a:p>
          <a:p>
            <a:endParaRPr lang="en-IN" sz="2400" dirty="0"/>
          </a:p>
        </p:txBody>
      </p:sp>
    </p:spTree>
    <p:extLst>
      <p:ext uri="{BB962C8B-B14F-4D97-AF65-F5344CB8AC3E}">
        <p14:creationId xmlns:p14="http://schemas.microsoft.com/office/powerpoint/2010/main" val="36779317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140" y="-24263"/>
            <a:ext cx="9007523" cy="6892602"/>
          </a:xfrm>
          <a:prstGeom prst="rect">
            <a:avLst/>
          </a:prstGeom>
        </p:spPr>
      </p:pic>
    </p:spTree>
    <p:extLst>
      <p:ext uri="{BB962C8B-B14F-4D97-AF65-F5344CB8AC3E}">
        <p14:creationId xmlns:p14="http://schemas.microsoft.com/office/powerpoint/2010/main" val="3727927505"/>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5097" y="166115"/>
            <a:ext cx="9404723" cy="1400530"/>
          </a:xfrm>
        </p:spPr>
        <p:txBody>
          <a:bodyPr/>
          <a:lstStyle/>
          <a:p>
            <a:r>
              <a:rPr lang="en-US" dirty="0" smtClean="0"/>
              <a:t>Set The Network</a:t>
            </a:r>
            <a:endParaRPr lang="en-IN" dirty="0"/>
          </a:p>
        </p:txBody>
      </p:sp>
      <p:sp>
        <p:nvSpPr>
          <p:cNvPr id="3" name="Content Placeholder 2"/>
          <p:cNvSpPr>
            <a:spLocks noGrp="1"/>
          </p:cNvSpPr>
          <p:nvPr>
            <p:ph idx="1"/>
          </p:nvPr>
        </p:nvSpPr>
        <p:spPr>
          <a:xfrm>
            <a:off x="272955" y="2052918"/>
            <a:ext cx="5075517" cy="4195481"/>
          </a:xfrm>
        </p:spPr>
        <p:txBody>
          <a:bodyPr>
            <a:noAutofit/>
          </a:bodyPr>
          <a:lstStyle/>
          <a:p>
            <a:r>
              <a:rPr lang="en-US" sz="2800" dirty="0" smtClean="0"/>
              <a:t>Select the Machine</a:t>
            </a:r>
          </a:p>
          <a:p>
            <a:r>
              <a:rPr lang="en-US" sz="2800" dirty="0" smtClean="0"/>
              <a:t>Select Settings</a:t>
            </a:r>
          </a:p>
          <a:p>
            <a:r>
              <a:rPr lang="en-US" sz="2800" dirty="0" smtClean="0"/>
              <a:t>Select Network</a:t>
            </a:r>
          </a:p>
          <a:p>
            <a:r>
              <a:rPr lang="en-US" sz="2800" dirty="0" smtClean="0"/>
              <a:t>Disable all other network </a:t>
            </a:r>
          </a:p>
          <a:p>
            <a:r>
              <a:rPr lang="en-US" sz="2800" dirty="0" smtClean="0"/>
              <a:t>Create a new network</a:t>
            </a:r>
          </a:p>
          <a:p>
            <a:r>
              <a:rPr lang="en-US" sz="2800" dirty="0" smtClean="0"/>
              <a:t>Select Host-only adapter</a:t>
            </a:r>
          </a:p>
          <a:p>
            <a:r>
              <a:rPr lang="en-US" sz="2800" dirty="0" smtClean="0"/>
              <a:t>Select the New Network Created</a:t>
            </a:r>
          </a:p>
          <a:p>
            <a:endParaRPr lang="en-IN"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5938" y="1357094"/>
            <a:ext cx="6716062" cy="5153744"/>
          </a:xfrm>
          <a:prstGeom prst="rect">
            <a:avLst/>
          </a:prstGeom>
        </p:spPr>
      </p:pic>
    </p:spTree>
    <p:extLst>
      <p:ext uri="{BB962C8B-B14F-4D97-AF65-F5344CB8AC3E}">
        <p14:creationId xmlns:p14="http://schemas.microsoft.com/office/powerpoint/2010/main" val="957083946"/>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Proof</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321" y="111524"/>
            <a:ext cx="10499679" cy="6641283"/>
          </a:xfrm>
          <a:prstGeom prst="rect">
            <a:avLst/>
          </a:prstGeom>
        </p:spPr>
      </p:pic>
    </p:spTree>
    <p:extLst>
      <p:ext uri="{BB962C8B-B14F-4D97-AF65-F5344CB8AC3E}">
        <p14:creationId xmlns:p14="http://schemas.microsoft.com/office/powerpoint/2010/main" val="11597648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dirty="0" smtClean="0"/>
              <a:t>Proof</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401" y="0"/>
            <a:ext cx="10438599" cy="6858000"/>
          </a:xfrm>
          <a:prstGeom prst="rect">
            <a:avLst/>
          </a:prstGeom>
        </p:spPr>
      </p:pic>
    </p:spTree>
    <p:extLst>
      <p:ext uri="{BB962C8B-B14F-4D97-AF65-F5344CB8AC3E}">
        <p14:creationId xmlns:p14="http://schemas.microsoft.com/office/powerpoint/2010/main" val="2680998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7277" y="-17877"/>
            <a:ext cx="9404723" cy="1400530"/>
          </a:xfrm>
        </p:spPr>
        <p:txBody>
          <a:bodyPr/>
          <a:lstStyle/>
          <a:p>
            <a:r>
              <a:rPr lang="en-US" dirty="0" smtClean="0"/>
              <a:t>If you have a router </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978" y="682388"/>
            <a:ext cx="7619057" cy="6175612"/>
          </a:xfrm>
          <a:prstGeom prst="rect">
            <a:avLst/>
          </a:prstGeom>
        </p:spPr>
      </p:pic>
    </p:spTree>
    <p:extLst>
      <p:ext uri="{BB962C8B-B14F-4D97-AF65-F5344CB8AC3E}">
        <p14:creationId xmlns:p14="http://schemas.microsoft.com/office/powerpoint/2010/main" val="24878972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DHCP</a:t>
            </a:r>
            <a:endParaRPr lang="en-IN" dirty="0"/>
          </a:p>
        </p:txBody>
      </p:sp>
      <p:sp>
        <p:nvSpPr>
          <p:cNvPr id="3" name="Text Placeholder 2"/>
          <p:cNvSpPr>
            <a:spLocks noGrp="1"/>
          </p:cNvSpPr>
          <p:nvPr>
            <p:ph type="body" sz="half" idx="2"/>
          </p:nvPr>
        </p:nvSpPr>
        <p:spPr/>
        <p:txBody>
          <a:bodyPr>
            <a:noAutofit/>
          </a:bodyPr>
          <a:lstStyle/>
          <a:p>
            <a:r>
              <a:rPr lang="en-IN" sz="3200" dirty="0"/>
              <a:t>Dynamic Host Configuration Protocol (</a:t>
            </a:r>
            <a:r>
              <a:rPr lang="en-IN" sz="3200" b="1" dirty="0"/>
              <a:t>DHCP</a:t>
            </a:r>
            <a:r>
              <a:rPr lang="en-IN" sz="3200" dirty="0"/>
              <a:t>) is a client/server protocol that automatically provides an Internet Protocol (IP) host with its IP address and other related configuration information such as the subnet mask and default gateway.</a:t>
            </a:r>
          </a:p>
        </p:txBody>
      </p:sp>
    </p:spTree>
    <p:extLst>
      <p:ext uri="{BB962C8B-B14F-4D97-AF65-F5344CB8AC3E}">
        <p14:creationId xmlns:p14="http://schemas.microsoft.com/office/powerpoint/2010/main" val="42937206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a:t>
            </a:r>
            <a:endParaRPr lang="en-IN" dirty="0"/>
          </a:p>
        </p:txBody>
      </p:sp>
      <p:sp>
        <p:nvSpPr>
          <p:cNvPr id="3" name="Content Placeholder 2"/>
          <p:cNvSpPr>
            <a:spLocks noGrp="1"/>
          </p:cNvSpPr>
          <p:nvPr>
            <p:ph idx="1"/>
          </p:nvPr>
        </p:nvSpPr>
        <p:spPr>
          <a:xfrm>
            <a:off x="955343" y="1296538"/>
            <a:ext cx="7710986" cy="4951862"/>
          </a:xfrm>
        </p:spPr>
        <p:txBody>
          <a:bodyPr>
            <a:normAutofit/>
          </a:bodyPr>
          <a:lstStyle/>
          <a:p>
            <a:r>
              <a:rPr lang="en-IN" dirty="0" err="1"/>
              <a:t>swtichport</a:t>
            </a:r>
            <a:r>
              <a:rPr lang="en-IN" dirty="0"/>
              <a:t> port-security maximum</a:t>
            </a:r>
          </a:p>
          <a:p>
            <a:r>
              <a:rPr lang="en-US" dirty="0" smtClean="0"/>
              <a:t>Just run the above command in router.</a:t>
            </a:r>
          </a:p>
          <a:p>
            <a:endParaRPr lang="en-US" dirty="0" smtClean="0"/>
          </a:p>
          <a:p>
            <a:r>
              <a:rPr lang="en-US" dirty="0" smtClean="0"/>
              <a:t>But still companies do not use this single line</a:t>
            </a:r>
          </a:p>
          <a:p>
            <a:r>
              <a:rPr lang="en-US" dirty="0" smtClean="0"/>
              <a:t>Let’s understand why</a:t>
            </a:r>
          </a:p>
          <a:p>
            <a:endParaRPr lang="en-US" dirty="0"/>
          </a:p>
          <a:p>
            <a:r>
              <a:rPr lang="en-US" dirty="0"/>
              <a:t>Every Ethernet outlet is assigned to a port in server</a:t>
            </a:r>
            <a:r>
              <a:rPr lang="en-US" dirty="0" smtClean="0"/>
              <a:t>.</a:t>
            </a:r>
          </a:p>
          <a:p>
            <a:r>
              <a:rPr lang="en-US" dirty="0"/>
              <a:t>When you connect your machine to the Ethernet, you are assigned the same port</a:t>
            </a:r>
            <a:r>
              <a:rPr lang="en-US" dirty="0" smtClean="0"/>
              <a:t>.</a:t>
            </a:r>
          </a:p>
          <a:p>
            <a:r>
              <a:rPr lang="en-US" dirty="0" smtClean="0"/>
              <a:t>Note – Compare two DHCP Wireshark packets, observe the port number</a:t>
            </a: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6328" y="3022979"/>
            <a:ext cx="3525672" cy="38350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6328" y="0"/>
            <a:ext cx="3525672" cy="3022979"/>
          </a:xfrm>
          <a:prstGeom prst="rect">
            <a:avLst/>
          </a:prstGeom>
        </p:spPr>
      </p:pic>
    </p:spTree>
    <p:extLst>
      <p:ext uri="{BB962C8B-B14F-4D97-AF65-F5344CB8AC3E}">
        <p14:creationId xmlns:p14="http://schemas.microsoft.com/office/powerpoint/2010/main" val="413723523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013" y="452718"/>
            <a:ext cx="4338720" cy="6193742"/>
          </a:xfrm>
        </p:spPr>
        <p:txBody>
          <a:bodyPr/>
          <a:lstStyle/>
          <a:p>
            <a:r>
              <a:rPr lang="en-US" sz="2000" dirty="0" smtClean="0"/>
              <a:t>The DHCP is sent using that assigned port only, if the server gets two MAC from same port, it can block using the switch port command.</a:t>
            </a:r>
            <a:br>
              <a:rPr lang="en-US" sz="2000" dirty="0" smtClean="0"/>
            </a:br>
            <a:r>
              <a:rPr lang="en-US" sz="2000" dirty="0"/>
              <a:t/>
            </a:r>
            <a:br>
              <a:rPr lang="en-US" sz="2000" dirty="0"/>
            </a:br>
            <a:r>
              <a:rPr lang="en-US" sz="2000" dirty="0" smtClean="0"/>
              <a:t>But suppose and this happens in most of the cases, one machine leaves the Ethernet outlet and another machine then connected to that Ethernet outlet. The server will block that port. In this case you have to contact the IT department and file a request.</a:t>
            </a:r>
            <a:br>
              <a:rPr lang="en-US" sz="2000" dirty="0" smtClean="0"/>
            </a:br>
            <a:r>
              <a:rPr lang="en-US" sz="2000" dirty="0"/>
              <a:t/>
            </a:r>
            <a:br>
              <a:rPr lang="en-US" sz="2000" dirty="0"/>
            </a:br>
            <a:r>
              <a:rPr lang="en-US" sz="2000" dirty="0" smtClean="0"/>
              <a:t>And there will be serval cases like this, therefore the port security command is not used. </a:t>
            </a:r>
            <a:br>
              <a:rPr lang="en-US" sz="2000" dirty="0" smtClean="0"/>
            </a:br>
            <a:r>
              <a:rPr lang="en-US" sz="2000" dirty="0"/>
              <a:t/>
            </a:r>
            <a:br>
              <a:rPr lang="en-US" sz="2000" dirty="0"/>
            </a:br>
            <a:endParaRPr lang="en-IN"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9296" y="1751072"/>
            <a:ext cx="7621268" cy="4021931"/>
          </a:xfrm>
        </p:spPr>
      </p:pic>
      <p:sp>
        <p:nvSpPr>
          <p:cNvPr id="5" name="Rectangle 4"/>
          <p:cNvSpPr/>
          <p:nvPr/>
        </p:nvSpPr>
        <p:spPr>
          <a:xfrm>
            <a:off x="4599296" y="4670947"/>
            <a:ext cx="2797791" cy="103723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9394209" y="4800599"/>
            <a:ext cx="2797791" cy="9075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032257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799" y="0"/>
            <a:ext cx="8229600" cy="6858000"/>
          </a:xfrm>
          <a:prstGeom prst="rect">
            <a:avLst/>
          </a:prstGeom>
        </p:spPr>
      </p:pic>
    </p:spTree>
    <p:extLst>
      <p:ext uri="{BB962C8B-B14F-4D97-AF65-F5344CB8AC3E}">
        <p14:creationId xmlns:p14="http://schemas.microsoft.com/office/powerpoint/2010/main" val="789749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666" y="696036"/>
            <a:ext cx="9523104" cy="5356746"/>
          </a:xfrm>
          <a:prstGeom prst="rect">
            <a:avLst/>
          </a:prstGeom>
        </p:spPr>
      </p:pic>
    </p:spTree>
    <p:extLst>
      <p:ext uri="{BB962C8B-B14F-4D97-AF65-F5344CB8AC3E}">
        <p14:creationId xmlns:p14="http://schemas.microsoft.com/office/powerpoint/2010/main" val="39941681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Oval Callout 2"/>
          <p:cNvSpPr/>
          <p:nvPr/>
        </p:nvSpPr>
        <p:spPr>
          <a:xfrm>
            <a:off x="0" y="592077"/>
            <a:ext cx="3370997" cy="2197290"/>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TextBox 3"/>
          <p:cNvSpPr txBox="1"/>
          <p:nvPr/>
        </p:nvSpPr>
        <p:spPr>
          <a:xfrm>
            <a:off x="116005" y="850375"/>
            <a:ext cx="3138985" cy="1938992"/>
          </a:xfrm>
          <a:prstGeom prst="rect">
            <a:avLst/>
          </a:prstGeom>
          <a:noFill/>
        </p:spPr>
        <p:txBody>
          <a:bodyPr wrap="square" rtlCol="0">
            <a:spAutoFit/>
          </a:bodyPr>
          <a:lstStyle/>
          <a:p>
            <a:pPr algn="ctr"/>
            <a:r>
              <a:rPr lang="en-US" sz="2400" dirty="0" smtClean="0">
                <a:solidFill>
                  <a:schemeClr val="bg1"/>
                </a:solidFill>
              </a:rPr>
              <a:t>New Player (needs a jersey number to </a:t>
            </a:r>
            <a:r>
              <a:rPr lang="en-US" sz="2400" dirty="0" smtClean="0">
                <a:solidFill>
                  <a:schemeClr val="bg1"/>
                </a:solidFill>
              </a:rPr>
              <a:t>play, does n</a:t>
            </a:r>
            <a:r>
              <a:rPr lang="en-US" sz="2400" dirty="0" smtClean="0">
                <a:solidFill>
                  <a:schemeClr val="bg1"/>
                </a:solidFill>
              </a:rPr>
              <a:t>ot know who is captain</a:t>
            </a:r>
            <a:r>
              <a:rPr lang="en-US" sz="2400" dirty="0" smtClean="0">
                <a:solidFill>
                  <a:schemeClr val="bg1"/>
                </a:solidFill>
              </a:rPr>
              <a:t>)</a:t>
            </a:r>
            <a:endParaRPr lang="en-IN" sz="2400" dirty="0"/>
          </a:p>
        </p:txBody>
      </p:sp>
      <p:sp>
        <p:nvSpPr>
          <p:cNvPr id="7" name="TextBox 6"/>
          <p:cNvSpPr txBox="1"/>
          <p:nvPr/>
        </p:nvSpPr>
        <p:spPr>
          <a:xfrm>
            <a:off x="6141493" y="5117910"/>
            <a:ext cx="5800298" cy="1569660"/>
          </a:xfrm>
          <a:prstGeom prst="rect">
            <a:avLst/>
          </a:prstGeom>
          <a:noFill/>
        </p:spPr>
        <p:txBody>
          <a:bodyPr wrap="square" rtlCol="0">
            <a:spAutoFit/>
          </a:bodyPr>
          <a:lstStyle/>
          <a:p>
            <a:pPr algn="ctr"/>
            <a:r>
              <a:rPr lang="en-US" sz="4800" dirty="0" smtClean="0"/>
              <a:t>Player’s Dressing Room </a:t>
            </a:r>
            <a:endParaRPr lang="en-IN" sz="4800" dirty="0"/>
          </a:p>
        </p:txBody>
      </p:sp>
    </p:spTree>
    <p:extLst>
      <p:ext uri="{BB962C8B-B14F-4D97-AF65-F5344CB8AC3E}">
        <p14:creationId xmlns:p14="http://schemas.microsoft.com/office/powerpoint/2010/main" val="3675418749"/>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Oval Callout 2"/>
          <p:cNvSpPr/>
          <p:nvPr/>
        </p:nvSpPr>
        <p:spPr>
          <a:xfrm>
            <a:off x="0" y="592077"/>
            <a:ext cx="3370997" cy="2197290"/>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TextBox 3"/>
          <p:cNvSpPr txBox="1"/>
          <p:nvPr/>
        </p:nvSpPr>
        <p:spPr>
          <a:xfrm>
            <a:off x="518614" y="905892"/>
            <a:ext cx="2333767" cy="1569660"/>
          </a:xfrm>
          <a:prstGeom prst="rect">
            <a:avLst/>
          </a:prstGeom>
          <a:noFill/>
        </p:spPr>
        <p:txBody>
          <a:bodyPr wrap="square" rtlCol="0">
            <a:spAutoFit/>
          </a:bodyPr>
          <a:lstStyle/>
          <a:p>
            <a:r>
              <a:rPr lang="en-US" sz="2400" dirty="0" smtClean="0">
                <a:solidFill>
                  <a:schemeClr val="bg1"/>
                </a:solidFill>
              </a:rPr>
              <a:t>Ask Everyone - I need a jersey number to play</a:t>
            </a:r>
            <a:endParaRPr lang="en-IN" sz="2400" dirty="0"/>
          </a:p>
        </p:txBody>
      </p:sp>
    </p:spTree>
    <p:extLst>
      <p:ext uri="{BB962C8B-B14F-4D97-AF65-F5344CB8AC3E}">
        <p14:creationId xmlns:p14="http://schemas.microsoft.com/office/powerpoint/2010/main" val="3934444134"/>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Oval Callout 2"/>
          <p:cNvSpPr/>
          <p:nvPr/>
        </p:nvSpPr>
        <p:spPr>
          <a:xfrm>
            <a:off x="3657599" y="660316"/>
            <a:ext cx="3370997" cy="2197290"/>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TextBox 3"/>
          <p:cNvSpPr txBox="1"/>
          <p:nvPr/>
        </p:nvSpPr>
        <p:spPr>
          <a:xfrm>
            <a:off x="3903259" y="918614"/>
            <a:ext cx="3029803" cy="1569660"/>
          </a:xfrm>
          <a:prstGeom prst="rect">
            <a:avLst/>
          </a:prstGeom>
          <a:noFill/>
        </p:spPr>
        <p:txBody>
          <a:bodyPr wrap="square" rtlCol="0">
            <a:spAutoFit/>
          </a:bodyPr>
          <a:lstStyle/>
          <a:p>
            <a:r>
              <a:rPr lang="en-US" sz="2400" dirty="0" smtClean="0">
                <a:solidFill>
                  <a:schemeClr val="bg1"/>
                </a:solidFill>
              </a:rPr>
              <a:t>The Captain Replies – Will Jersey Number 5 be good for this match</a:t>
            </a:r>
            <a:endParaRPr lang="en-IN" sz="2400" dirty="0"/>
          </a:p>
        </p:txBody>
      </p:sp>
    </p:spTree>
    <p:extLst>
      <p:ext uri="{BB962C8B-B14F-4D97-AF65-F5344CB8AC3E}">
        <p14:creationId xmlns:p14="http://schemas.microsoft.com/office/powerpoint/2010/main" val="2087638718"/>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Oval Callout 2"/>
          <p:cNvSpPr/>
          <p:nvPr/>
        </p:nvSpPr>
        <p:spPr>
          <a:xfrm>
            <a:off x="0" y="592077"/>
            <a:ext cx="3370997" cy="2197290"/>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TextBox 3"/>
          <p:cNvSpPr txBox="1"/>
          <p:nvPr/>
        </p:nvSpPr>
        <p:spPr>
          <a:xfrm>
            <a:off x="627796" y="1459889"/>
            <a:ext cx="2333767" cy="830997"/>
          </a:xfrm>
          <a:prstGeom prst="rect">
            <a:avLst/>
          </a:prstGeom>
          <a:noFill/>
        </p:spPr>
        <p:txBody>
          <a:bodyPr wrap="square" rtlCol="0">
            <a:spAutoFit/>
          </a:bodyPr>
          <a:lstStyle/>
          <a:p>
            <a:r>
              <a:rPr lang="en-US" sz="2400" dirty="0" smtClean="0">
                <a:solidFill>
                  <a:schemeClr val="bg1"/>
                </a:solidFill>
              </a:rPr>
              <a:t>Yes, it will be fine</a:t>
            </a:r>
            <a:endParaRPr lang="en-IN" sz="2400" dirty="0"/>
          </a:p>
        </p:txBody>
      </p:sp>
    </p:spTree>
    <p:extLst>
      <p:ext uri="{BB962C8B-B14F-4D97-AF65-F5344CB8AC3E}">
        <p14:creationId xmlns:p14="http://schemas.microsoft.com/office/powerpoint/2010/main" val="2823695346"/>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Oval Callout 2"/>
          <p:cNvSpPr/>
          <p:nvPr/>
        </p:nvSpPr>
        <p:spPr>
          <a:xfrm>
            <a:off x="3671247" y="605725"/>
            <a:ext cx="3370997" cy="2197290"/>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TextBox 3"/>
          <p:cNvSpPr txBox="1"/>
          <p:nvPr/>
        </p:nvSpPr>
        <p:spPr>
          <a:xfrm>
            <a:off x="4299043" y="1118695"/>
            <a:ext cx="2333767" cy="1200329"/>
          </a:xfrm>
          <a:prstGeom prst="rect">
            <a:avLst/>
          </a:prstGeom>
          <a:noFill/>
        </p:spPr>
        <p:txBody>
          <a:bodyPr wrap="square" rtlCol="0">
            <a:spAutoFit/>
          </a:bodyPr>
          <a:lstStyle/>
          <a:p>
            <a:r>
              <a:rPr lang="en-US" sz="2400" dirty="0" smtClean="0">
                <a:solidFill>
                  <a:schemeClr val="bg1"/>
                </a:solidFill>
              </a:rPr>
              <a:t>Register the 5 number jersey to New Player </a:t>
            </a:r>
            <a:endParaRPr lang="en-IN" sz="2400" dirty="0"/>
          </a:p>
        </p:txBody>
      </p:sp>
    </p:spTree>
    <p:extLst>
      <p:ext uri="{BB962C8B-B14F-4D97-AF65-F5344CB8AC3E}">
        <p14:creationId xmlns:p14="http://schemas.microsoft.com/office/powerpoint/2010/main" val="417327376"/>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Callout 1"/>
          <p:cNvSpPr/>
          <p:nvPr/>
        </p:nvSpPr>
        <p:spPr>
          <a:xfrm>
            <a:off x="2104029" y="4585647"/>
            <a:ext cx="3234520" cy="1733266"/>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extBox 2"/>
          <p:cNvSpPr txBox="1"/>
          <p:nvPr/>
        </p:nvSpPr>
        <p:spPr>
          <a:xfrm>
            <a:off x="1992573" y="559558"/>
            <a:ext cx="3152633" cy="1569660"/>
          </a:xfrm>
          <a:prstGeom prst="rect">
            <a:avLst/>
          </a:prstGeom>
          <a:noFill/>
        </p:spPr>
        <p:txBody>
          <a:bodyPr wrap="square" rtlCol="0">
            <a:spAutoFit/>
          </a:bodyPr>
          <a:lstStyle/>
          <a:p>
            <a:r>
              <a:rPr lang="en-US" sz="4800" dirty="0" smtClean="0"/>
              <a:t>The New Player</a:t>
            </a:r>
            <a:endParaRPr lang="en-IN" sz="4800" dirty="0"/>
          </a:p>
        </p:txBody>
      </p:sp>
      <p:sp>
        <p:nvSpPr>
          <p:cNvPr id="4" name="TextBox 3"/>
          <p:cNvSpPr txBox="1"/>
          <p:nvPr/>
        </p:nvSpPr>
        <p:spPr>
          <a:xfrm>
            <a:off x="6755640" y="573286"/>
            <a:ext cx="3889614" cy="1569660"/>
          </a:xfrm>
          <a:prstGeom prst="rect">
            <a:avLst/>
          </a:prstGeom>
          <a:noFill/>
        </p:spPr>
        <p:txBody>
          <a:bodyPr wrap="square" rtlCol="0">
            <a:spAutoFit/>
          </a:bodyPr>
          <a:lstStyle/>
          <a:p>
            <a:r>
              <a:rPr lang="en-US" sz="4800" dirty="0" smtClean="0"/>
              <a:t>New Computer</a:t>
            </a:r>
            <a:endParaRPr lang="en-IN" sz="4800" dirty="0"/>
          </a:p>
        </p:txBody>
      </p:sp>
      <p:sp>
        <p:nvSpPr>
          <p:cNvPr id="5" name="TextBox 4"/>
          <p:cNvSpPr txBox="1"/>
          <p:nvPr/>
        </p:nvSpPr>
        <p:spPr>
          <a:xfrm>
            <a:off x="6755641" y="2620368"/>
            <a:ext cx="3152633" cy="1569660"/>
          </a:xfrm>
          <a:prstGeom prst="rect">
            <a:avLst/>
          </a:prstGeom>
          <a:noFill/>
        </p:spPr>
        <p:txBody>
          <a:bodyPr wrap="square" rtlCol="0">
            <a:spAutoFit/>
          </a:bodyPr>
          <a:lstStyle/>
          <a:p>
            <a:r>
              <a:rPr lang="en-US" sz="4800" dirty="0" smtClean="0"/>
              <a:t>DHCP Server</a:t>
            </a:r>
            <a:endParaRPr lang="en-IN" sz="4800" dirty="0"/>
          </a:p>
        </p:txBody>
      </p:sp>
      <p:sp>
        <p:nvSpPr>
          <p:cNvPr id="6" name="TextBox 5"/>
          <p:cNvSpPr txBox="1"/>
          <p:nvPr/>
        </p:nvSpPr>
        <p:spPr>
          <a:xfrm>
            <a:off x="2104029" y="2634014"/>
            <a:ext cx="3152633" cy="1569660"/>
          </a:xfrm>
          <a:prstGeom prst="rect">
            <a:avLst/>
          </a:prstGeom>
          <a:noFill/>
        </p:spPr>
        <p:txBody>
          <a:bodyPr wrap="square" rtlCol="0">
            <a:spAutoFit/>
          </a:bodyPr>
          <a:lstStyle/>
          <a:p>
            <a:r>
              <a:rPr lang="en-US" sz="4800" dirty="0" smtClean="0"/>
              <a:t>The Captain</a:t>
            </a:r>
            <a:endParaRPr lang="en-IN" sz="4800" dirty="0"/>
          </a:p>
        </p:txBody>
      </p:sp>
      <p:sp>
        <p:nvSpPr>
          <p:cNvPr id="7" name="TextBox 6"/>
          <p:cNvSpPr txBox="1"/>
          <p:nvPr/>
        </p:nvSpPr>
        <p:spPr>
          <a:xfrm>
            <a:off x="6846627" y="4667450"/>
            <a:ext cx="3061647" cy="1569660"/>
          </a:xfrm>
          <a:prstGeom prst="rect">
            <a:avLst/>
          </a:prstGeom>
          <a:noFill/>
        </p:spPr>
        <p:txBody>
          <a:bodyPr wrap="square" rtlCol="0">
            <a:spAutoFit/>
          </a:bodyPr>
          <a:lstStyle/>
          <a:p>
            <a:r>
              <a:rPr lang="en-US" sz="4800" dirty="0" smtClean="0"/>
              <a:t>DHCP Packets</a:t>
            </a:r>
            <a:endParaRPr lang="en-IN" sz="4800" dirty="0"/>
          </a:p>
        </p:txBody>
      </p:sp>
      <p:cxnSp>
        <p:nvCxnSpPr>
          <p:cNvPr id="9" name="Straight Arrow Connector 8"/>
          <p:cNvCxnSpPr>
            <a:endCxn id="4" idx="1"/>
          </p:cNvCxnSpPr>
          <p:nvPr/>
        </p:nvCxnSpPr>
        <p:spPr>
          <a:xfrm>
            <a:off x="4872251" y="1344388"/>
            <a:ext cx="1883389" cy="137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4833581" y="3236126"/>
            <a:ext cx="1883389" cy="137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4963238" y="5438552"/>
            <a:ext cx="1883389" cy="137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2208663" y="5114215"/>
            <a:ext cx="3152633" cy="584775"/>
          </a:xfrm>
          <a:prstGeom prst="rect">
            <a:avLst/>
          </a:prstGeom>
          <a:noFill/>
        </p:spPr>
        <p:txBody>
          <a:bodyPr wrap="square" rtlCol="0">
            <a:spAutoFit/>
          </a:bodyPr>
          <a:lstStyle/>
          <a:p>
            <a:r>
              <a:rPr lang="en-US" sz="3200" dirty="0" smtClean="0">
                <a:solidFill>
                  <a:schemeClr val="bg1"/>
                </a:solidFill>
              </a:rPr>
              <a:t>Conversation</a:t>
            </a:r>
            <a:endParaRPr lang="en-IN" sz="3200" dirty="0">
              <a:solidFill>
                <a:schemeClr val="bg1"/>
              </a:solidFill>
            </a:endParaRPr>
          </a:p>
        </p:txBody>
      </p:sp>
    </p:spTree>
    <p:extLst>
      <p:ext uri="{BB962C8B-B14F-4D97-AF65-F5344CB8AC3E}">
        <p14:creationId xmlns:p14="http://schemas.microsoft.com/office/powerpoint/2010/main" val="33417984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231</TotalTime>
  <Words>337</Words>
  <Application>Microsoft Office PowerPoint</Application>
  <PresentationFormat>Widescreen</PresentationFormat>
  <Paragraphs>57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Ion</vt:lpstr>
      <vt:lpstr>PowerPoint Presentation</vt:lpstr>
      <vt:lpstr>What is DHCP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DHCP Starvation</vt:lpstr>
      <vt:lpstr>Kali Linux</vt:lpstr>
      <vt:lpstr>PowerPoint Presentation</vt:lpstr>
      <vt:lpstr>Create a DHCP Server in Virtual Box</vt:lpstr>
      <vt:lpstr>PowerPoint Presentation</vt:lpstr>
      <vt:lpstr>Set The Network</vt:lpstr>
      <vt:lpstr>Proof</vt:lpstr>
      <vt:lpstr>Proof</vt:lpstr>
      <vt:lpstr>If you have a router </vt:lpstr>
      <vt:lpstr>Prevention</vt:lpstr>
      <vt:lpstr>The DHCP is sent using that assigned port only, if the server gets two MAC from same port, it can block using the switch port command.  But suppose and this happens in most of the cases, one machine leaves the Ethernet outlet and another machine then connected to that Ethernet outlet. The server will block that port. In this case you have to contact the IT department and file a request.  And there will be serval cases like this, therefore the port security command is not used.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 Yadav</dc:creator>
  <cp:lastModifiedBy>Mayank Yadav</cp:lastModifiedBy>
  <cp:revision>15</cp:revision>
  <dcterms:created xsi:type="dcterms:W3CDTF">2018-03-31T16:59:35Z</dcterms:created>
  <dcterms:modified xsi:type="dcterms:W3CDTF">2018-04-03T18:45:11Z</dcterms:modified>
</cp:coreProperties>
</file>