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9" r:id="rId4"/>
    <p:sldId id="280" r:id="rId5"/>
    <p:sldId id="282" r:id="rId6"/>
    <p:sldId id="283" r:id="rId7"/>
    <p:sldId id="259" r:id="rId8"/>
    <p:sldId id="277" r:id="rId9"/>
    <p:sldId id="285" r:id="rId10"/>
    <p:sldId id="260" r:id="rId11"/>
    <p:sldId id="261" r:id="rId12"/>
    <p:sldId id="263" r:id="rId13"/>
    <p:sldId id="264" r:id="rId14"/>
    <p:sldId id="265" r:id="rId15"/>
    <p:sldId id="266" r:id="rId16"/>
    <p:sldId id="267" r:id="rId17"/>
    <p:sldId id="269" r:id="rId18"/>
    <p:sldId id="273" r:id="rId19"/>
    <p:sldId id="272" r:id="rId20"/>
    <p:sldId id="270" r:id="rId21"/>
    <p:sldId id="271" r:id="rId22"/>
    <p:sldId id="274" r:id="rId23"/>
    <p:sldId id="275" r:id="rId24"/>
    <p:sldId id="286" r:id="rId25"/>
    <p:sldId id="281" r:id="rId26"/>
    <p:sldId id="284"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2"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9AFD32-9954-469E-942F-B0DD5E7AA2B4}" type="datetimeFigureOut">
              <a:rPr lang="en-IN" smtClean="0"/>
              <a:t>21-11-2018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301880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9AFD32-9954-469E-942F-B0DD5E7AA2B4}" type="datetimeFigureOut">
              <a:rPr lang="en-IN" smtClean="0"/>
              <a:t>21-11-2018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8289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09AFD32-9954-469E-942F-B0DD5E7AA2B4}" type="datetimeFigureOut">
              <a:rPr lang="en-IN" smtClean="0"/>
              <a:t>21-11-2018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119375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09AFD32-9954-469E-942F-B0DD5E7AA2B4}" type="datetimeFigureOut">
              <a:rPr lang="en-IN" smtClean="0"/>
              <a:t>21-11-2018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0957-4FB4-4374-A050-E1F766B379C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41540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AFD32-9954-469E-942F-B0DD5E7AA2B4}" type="datetimeFigureOut">
              <a:rPr lang="en-IN" smtClean="0"/>
              <a:t>21-11-2018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2665125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9AFD32-9954-469E-942F-B0DD5E7AA2B4}" type="datetimeFigureOut">
              <a:rPr lang="en-IN" smtClean="0"/>
              <a:t>21-11-2018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1317110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09AFD32-9954-469E-942F-B0DD5E7AA2B4}" type="datetimeFigureOut">
              <a:rPr lang="en-IN" smtClean="0"/>
              <a:t>21-11-2018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226714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9AFD32-9954-469E-942F-B0DD5E7AA2B4}" type="datetimeFigureOut">
              <a:rPr lang="en-IN" smtClean="0"/>
              <a:t>21-11-2018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3027457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9AFD32-9954-469E-942F-B0DD5E7AA2B4}" type="datetimeFigureOut">
              <a:rPr lang="en-IN" smtClean="0"/>
              <a:t>21-11-2018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388789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09AFD32-9954-469E-942F-B0DD5E7AA2B4}" type="datetimeFigureOut">
              <a:rPr lang="en-IN" smtClean="0"/>
              <a:t>21-11-2018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70819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AFD32-9954-469E-942F-B0DD5E7AA2B4}" type="datetimeFigureOut">
              <a:rPr lang="en-IN" smtClean="0"/>
              <a:t>21-11-2018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3739741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9AFD32-9954-469E-942F-B0DD5E7AA2B4}" type="datetimeFigureOut">
              <a:rPr lang="en-IN" smtClean="0"/>
              <a:t>21-11-2018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3017646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9AFD32-9954-469E-942F-B0DD5E7AA2B4}" type="datetimeFigureOut">
              <a:rPr lang="en-IN" smtClean="0"/>
              <a:t>21-11-2018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143360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09AFD32-9954-469E-942F-B0DD5E7AA2B4}" type="datetimeFigureOut">
              <a:rPr lang="en-IN" smtClean="0"/>
              <a:t>21-11-2018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33839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9AFD32-9954-469E-942F-B0DD5E7AA2B4}" type="datetimeFigureOut">
              <a:rPr lang="en-IN" smtClean="0"/>
              <a:t>21-11-2018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399203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09AFD32-9954-469E-942F-B0DD5E7AA2B4}" type="datetimeFigureOut">
              <a:rPr lang="en-IN" smtClean="0"/>
              <a:t>21-11-2018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4227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9AFD32-9954-469E-942F-B0DD5E7AA2B4}" type="datetimeFigureOut">
              <a:rPr lang="en-IN" smtClean="0"/>
              <a:t>21-11-2018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F60957-4FB4-4374-A050-E1F766B379CB}" type="slidenum">
              <a:rPr lang="en-IN" smtClean="0"/>
              <a:t>‹#›</a:t>
            </a:fld>
            <a:endParaRPr lang="en-IN"/>
          </a:p>
        </p:txBody>
      </p:sp>
    </p:spTree>
    <p:extLst>
      <p:ext uri="{BB962C8B-B14F-4D97-AF65-F5344CB8AC3E}">
        <p14:creationId xmlns:p14="http://schemas.microsoft.com/office/powerpoint/2010/main" val="164270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9AFD32-9954-469E-942F-B0DD5E7AA2B4}" type="datetimeFigureOut">
              <a:rPr lang="en-IN" smtClean="0"/>
              <a:t>21-11-2018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1F60957-4FB4-4374-A050-E1F766B379CB}" type="slidenum">
              <a:rPr lang="en-IN" smtClean="0"/>
              <a:t>‹#›</a:t>
            </a:fld>
            <a:endParaRPr lang="en-IN"/>
          </a:p>
        </p:txBody>
      </p:sp>
    </p:spTree>
    <p:extLst>
      <p:ext uri="{BB962C8B-B14F-4D97-AF65-F5344CB8AC3E}">
        <p14:creationId xmlns:p14="http://schemas.microsoft.com/office/powerpoint/2010/main" val="44747322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twitter.com/en/docs/basics/rate-limiting.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twitter.com/en/docs/basics/authentication/guides/access-tokens.html" TargetMode="External"/><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hreyans29/thesemicolon/blob/master/livesenti.py" TargetMode="External"/><Relationship Id="rId2" Type="http://schemas.openxmlformats.org/officeDocument/2006/relationships/hyperlink" Target="https://www.youtube.com/watch?v=l9AC98amjSA"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069" y="1569492"/>
            <a:ext cx="12000931" cy="2947916"/>
          </a:xfrm>
        </p:spPr>
        <p:txBody>
          <a:bodyPr/>
          <a:lstStyle/>
          <a:p>
            <a:r>
              <a:rPr lang="en-US" sz="8800" dirty="0">
                <a:latin typeface="Algerian" panose="04020705040A02060702" pitchFamily="82" charset="0"/>
              </a:rPr>
              <a:t>SENTIMENT ANALYSIS </a:t>
            </a:r>
            <a:br>
              <a:rPr lang="en-US" sz="8800" dirty="0">
                <a:latin typeface="Algerian" panose="04020705040A02060702" pitchFamily="82" charset="0"/>
              </a:rPr>
            </a:br>
            <a:r>
              <a:rPr lang="en-US" sz="8800" b="1" dirty="0">
                <a:solidFill>
                  <a:srgbClr val="00B0F0"/>
                </a:solidFill>
                <a:latin typeface="Algerian" panose="04020705040A02060702" pitchFamily="82" charset="0"/>
              </a:rPr>
              <a:t>TWITTER</a:t>
            </a:r>
            <a:endParaRPr lang="en-IN" sz="8800" b="1" dirty="0">
              <a:solidFill>
                <a:srgbClr val="00B0F0"/>
              </a:solidFill>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200" y="2923626"/>
            <a:ext cx="7163800" cy="393437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8200" y="0"/>
            <a:ext cx="2293866" cy="207746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8200" y="2978515"/>
            <a:ext cx="7163800" cy="3879484"/>
          </a:xfrm>
          <a:prstGeom prst="rect">
            <a:avLst/>
          </a:prstGeom>
        </p:spPr>
      </p:pic>
      <p:sp>
        <p:nvSpPr>
          <p:cNvPr id="3" name="Rectangle 2"/>
          <p:cNvSpPr/>
          <p:nvPr/>
        </p:nvSpPr>
        <p:spPr>
          <a:xfrm>
            <a:off x="0" y="6086900"/>
            <a:ext cx="4932608" cy="523220"/>
          </a:xfrm>
          <a:prstGeom prst="rect">
            <a:avLst/>
          </a:prstGeom>
          <a:noFill/>
        </p:spPr>
        <p:txBody>
          <a:bodyPr wrap="square" lIns="91440" tIns="45720" rIns="91440" bIns="45720">
            <a:spAutoFit/>
          </a:bodyPr>
          <a:lstStyle/>
          <a:p>
            <a:pPr algn="ctr"/>
            <a:r>
              <a:rPr lang="en-US" sz="28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Neha, </a:t>
            </a:r>
            <a:r>
              <a:rPr lang="en-US" sz="2800" b="1"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Nishant</a:t>
            </a:r>
            <a:r>
              <a:rPr lang="en-US" sz="2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8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Mayank</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509190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TWEEPY</a:t>
            </a:r>
            <a:endParaRPr lang="en-IN" b="1" dirty="0"/>
          </a:p>
        </p:txBody>
      </p:sp>
      <p:sp>
        <p:nvSpPr>
          <p:cNvPr id="3" name="Content Placeholder 2"/>
          <p:cNvSpPr>
            <a:spLocks noGrp="1"/>
          </p:cNvSpPr>
          <p:nvPr>
            <p:ph idx="1"/>
          </p:nvPr>
        </p:nvSpPr>
        <p:spPr>
          <a:xfrm>
            <a:off x="1103313" y="2052918"/>
            <a:ext cx="10456342" cy="4195481"/>
          </a:xfrm>
        </p:spPr>
        <p:txBody>
          <a:bodyPr>
            <a:normAutofit/>
          </a:bodyPr>
          <a:lstStyle/>
          <a:p>
            <a:pPr algn="just"/>
            <a:r>
              <a:rPr lang="en-IN" sz="2400" b="1" dirty="0" err="1"/>
              <a:t>Tweepy</a:t>
            </a:r>
            <a:r>
              <a:rPr lang="en-IN" sz="2400" dirty="0"/>
              <a:t> is open-sourced, hosted on GitHub and enables Python to communicate with Twitter platform and use its API. </a:t>
            </a:r>
          </a:p>
          <a:p>
            <a:pPr algn="just"/>
            <a:endParaRPr lang="en-IN" sz="2400" dirty="0"/>
          </a:p>
          <a:p>
            <a:pPr algn="just"/>
            <a:r>
              <a:rPr lang="en-US" sz="2400" dirty="0"/>
              <a:t>Why </a:t>
            </a:r>
            <a:r>
              <a:rPr lang="en-US" sz="2400" dirty="0" err="1"/>
              <a:t>Tweepy</a:t>
            </a:r>
            <a:r>
              <a:rPr lang="en-US" sz="2400" dirty="0"/>
              <a:t>? </a:t>
            </a:r>
            <a:r>
              <a:rPr lang="en-US" sz="2400" dirty="0">
                <a:hlinkClick r:id="rId2"/>
              </a:rPr>
              <a:t>https://developer.twitter.com/en/docs/basics/rate-limiting.html</a:t>
            </a:r>
            <a:endParaRPr lang="en-US" sz="2400" dirty="0"/>
          </a:p>
          <a:p>
            <a:pPr algn="just"/>
            <a:r>
              <a:rPr lang="en-US" sz="2400" dirty="0"/>
              <a:t>Uses Impala for fetching the streaming twitter data</a:t>
            </a:r>
          </a:p>
          <a:p>
            <a:pPr algn="just"/>
            <a:r>
              <a:rPr lang="en-US" sz="2400" dirty="0"/>
              <a:t>Twitter has limitation on getting the Tweets</a:t>
            </a:r>
          </a:p>
          <a:p>
            <a:pPr algn="just"/>
            <a:r>
              <a:rPr lang="en-US" sz="2400" dirty="0" err="1"/>
              <a:t>Tweepy</a:t>
            </a:r>
            <a:r>
              <a:rPr lang="en-US" sz="2400" dirty="0"/>
              <a:t> is one of the few API’s that is allowed to have </a:t>
            </a:r>
            <a:r>
              <a:rPr lang="en-IN" sz="2400" dirty="0"/>
              <a:t>100 requests per rate limit window</a:t>
            </a:r>
            <a:endParaRPr lang="en-US" sz="2400" dirty="0"/>
          </a:p>
          <a:p>
            <a:pPr algn="just"/>
            <a:endParaRPr lang="en-IN"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8747" y="95708"/>
            <a:ext cx="4267200" cy="1857375"/>
          </a:xfrm>
          <a:prstGeom prst="rect">
            <a:avLst/>
          </a:prstGeom>
        </p:spPr>
      </p:pic>
    </p:spTree>
    <p:extLst>
      <p:ext uri="{BB962C8B-B14F-4D97-AF65-F5344CB8AC3E}">
        <p14:creationId xmlns:p14="http://schemas.microsoft.com/office/powerpoint/2010/main" val="3932277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Anaconda - </a:t>
            </a:r>
            <a:r>
              <a:rPr lang="en-US" b="1" dirty="0" err="1"/>
              <a:t>Spyder</a:t>
            </a:r>
            <a:endParaRPr lang="en-IN" b="1" dirty="0"/>
          </a:p>
        </p:txBody>
      </p:sp>
      <p:sp>
        <p:nvSpPr>
          <p:cNvPr id="3" name="Content Placeholder 2"/>
          <p:cNvSpPr>
            <a:spLocks noGrp="1"/>
          </p:cNvSpPr>
          <p:nvPr>
            <p:ph idx="1"/>
          </p:nvPr>
        </p:nvSpPr>
        <p:spPr>
          <a:xfrm>
            <a:off x="1103313" y="2052918"/>
            <a:ext cx="10456342" cy="4195481"/>
          </a:xfrm>
        </p:spPr>
        <p:txBody>
          <a:bodyPr>
            <a:normAutofit/>
          </a:bodyPr>
          <a:lstStyle/>
          <a:p>
            <a:pPr algn="just"/>
            <a:r>
              <a:rPr lang="en-IN" sz="2400" b="1" dirty="0"/>
              <a:t>Anaconda</a:t>
            </a:r>
            <a:r>
              <a:rPr lang="en-IN" sz="2400" dirty="0"/>
              <a:t> is a free and open-source distribution of the </a:t>
            </a:r>
            <a:r>
              <a:rPr lang="en-IN" sz="2400" b="1" dirty="0"/>
              <a:t>Python</a:t>
            </a:r>
            <a:r>
              <a:rPr lang="en-IN" sz="2400" dirty="0"/>
              <a:t> and R programming languages for data science and machine learning applications (large-scale data processing, predictive analytics, scientific computing), that aims to simplify package management and deployment.</a:t>
            </a:r>
          </a:p>
          <a:p>
            <a:pPr algn="just"/>
            <a:r>
              <a:rPr lang="en-IN" sz="2400" b="1" dirty="0" err="1"/>
              <a:t>Spyder</a:t>
            </a:r>
            <a:r>
              <a:rPr lang="en-IN" sz="2400" dirty="0"/>
              <a:t> is a powerful scientific environment written in </a:t>
            </a:r>
            <a:r>
              <a:rPr lang="en-IN" sz="2400" b="1" dirty="0"/>
              <a:t>Python</a:t>
            </a:r>
            <a:r>
              <a:rPr lang="en-IN" sz="2400" dirty="0"/>
              <a:t>, for </a:t>
            </a:r>
            <a:r>
              <a:rPr lang="en-IN" sz="2400" b="1" dirty="0"/>
              <a:t>Python</a:t>
            </a:r>
            <a:r>
              <a:rPr lang="en-IN" sz="2400" dirty="0"/>
              <a:t>, and designed by and for scientists, engineers and data analysts.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08594" y="4794259"/>
            <a:ext cx="1916039" cy="1916039"/>
          </a:xfrm>
          <a:prstGeom prst="rect">
            <a:avLst/>
          </a:prstGeom>
        </p:spPr>
      </p:pic>
    </p:spTree>
    <p:extLst>
      <p:ext uri="{BB962C8B-B14F-4D97-AF65-F5344CB8AC3E}">
        <p14:creationId xmlns:p14="http://schemas.microsoft.com/office/powerpoint/2010/main" val="4191134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588" y="193411"/>
            <a:ext cx="9404723" cy="1400530"/>
          </a:xfrm>
        </p:spPr>
        <p:txBody>
          <a:bodyPr/>
          <a:lstStyle/>
          <a:p>
            <a:pPr algn="ctr"/>
            <a:r>
              <a:rPr lang="en-US" b="1" dirty="0"/>
              <a:t>LET’S START</a:t>
            </a:r>
            <a:endParaRPr lang="en-IN" b="1" dirty="0"/>
          </a:p>
        </p:txBody>
      </p:sp>
      <p:sp>
        <p:nvSpPr>
          <p:cNvPr id="3" name="Content Placeholder 2"/>
          <p:cNvSpPr>
            <a:spLocks noGrp="1"/>
          </p:cNvSpPr>
          <p:nvPr>
            <p:ph idx="1"/>
          </p:nvPr>
        </p:nvSpPr>
        <p:spPr>
          <a:xfrm>
            <a:off x="218364" y="1269242"/>
            <a:ext cx="11805314" cy="4979157"/>
          </a:xfrm>
        </p:spPr>
        <p:txBody>
          <a:bodyPr>
            <a:noAutofit/>
          </a:bodyPr>
          <a:lstStyle/>
          <a:p>
            <a:pPr algn="just"/>
            <a:r>
              <a:rPr lang="en-US" sz="2400" dirty="0"/>
              <a:t>Open </a:t>
            </a:r>
            <a:r>
              <a:rPr lang="en-US" sz="2400" dirty="0" err="1"/>
              <a:t>pyspark</a:t>
            </a:r>
            <a:endParaRPr lang="en-US" sz="2400" dirty="0"/>
          </a:p>
          <a:p>
            <a:pPr algn="just"/>
            <a:endParaRPr lang="en-US" sz="2400" dirty="0"/>
          </a:p>
          <a:p>
            <a:pPr algn="just"/>
            <a:r>
              <a:rPr lang="en-IN" sz="2400" dirty="0"/>
              <a:t>import </a:t>
            </a:r>
            <a:r>
              <a:rPr lang="en-IN" sz="2400" dirty="0" err="1"/>
              <a:t>tweepy</a:t>
            </a:r>
            <a:endParaRPr lang="en-IN" sz="2400" dirty="0"/>
          </a:p>
          <a:p>
            <a:pPr algn="just"/>
            <a:r>
              <a:rPr lang="en-IN" sz="2400" dirty="0"/>
              <a:t>from </a:t>
            </a:r>
            <a:r>
              <a:rPr lang="en-IN" sz="2400" dirty="0" err="1"/>
              <a:t>textblob</a:t>
            </a:r>
            <a:r>
              <a:rPr lang="en-IN" sz="2400" dirty="0"/>
              <a:t> import </a:t>
            </a:r>
            <a:r>
              <a:rPr lang="en-IN" sz="2400" dirty="0" err="1"/>
              <a:t>TextBlob</a:t>
            </a:r>
            <a:endParaRPr lang="en-IN" sz="2400" dirty="0"/>
          </a:p>
          <a:p>
            <a:pPr algn="just"/>
            <a:endParaRPr lang="en-US" sz="2400" dirty="0"/>
          </a:p>
          <a:p>
            <a:pPr algn="just"/>
            <a:r>
              <a:rPr lang="en-IN" sz="2400" dirty="0" err="1"/>
              <a:t>consumer_key</a:t>
            </a:r>
            <a:r>
              <a:rPr lang="en-IN" sz="2400" dirty="0"/>
              <a:t>= 'bLOuAZNzWvpy11Fpo747ycL6C'</a:t>
            </a:r>
          </a:p>
          <a:p>
            <a:pPr algn="just"/>
            <a:r>
              <a:rPr lang="en-IN" sz="2400" dirty="0" err="1"/>
              <a:t>consumer_secret</a:t>
            </a:r>
            <a:r>
              <a:rPr lang="en-IN" sz="2400" dirty="0"/>
              <a:t>= 'NCEacdi06y7kChDgs9LDhiS3tpoCbl9A3ApqnP7JKlRQC7w6Ge'</a:t>
            </a:r>
          </a:p>
          <a:p>
            <a:pPr algn="just"/>
            <a:endParaRPr lang="en-IN" sz="2400" dirty="0"/>
          </a:p>
          <a:p>
            <a:pPr algn="just"/>
            <a:r>
              <a:rPr lang="en-IN" sz="2400" dirty="0" err="1"/>
              <a:t>access_token</a:t>
            </a:r>
            <a:r>
              <a:rPr lang="en-IN" sz="2400" dirty="0"/>
              <a:t>='771274551892344832-f4pXF3Bu4T5Xx5UUpt9H4f72wtg18Wo'</a:t>
            </a:r>
          </a:p>
          <a:p>
            <a:pPr algn="just"/>
            <a:r>
              <a:rPr lang="en-IN" sz="2400" dirty="0" err="1"/>
              <a:t>access_token_secret</a:t>
            </a:r>
            <a:r>
              <a:rPr lang="en-IN" sz="2400" dirty="0"/>
              <a:t>='fiPTOrnD6QeLA8CZhsydiNiPJKiVS9hgBv9aOVfDIVyO8'</a:t>
            </a:r>
          </a:p>
          <a:p>
            <a:pPr algn="just"/>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6775" y="1220337"/>
            <a:ext cx="5873087" cy="2538483"/>
          </a:xfrm>
          <a:prstGeom prst="rect">
            <a:avLst/>
          </a:prstGeom>
        </p:spPr>
      </p:pic>
    </p:spTree>
    <p:extLst>
      <p:ext uri="{BB962C8B-B14F-4D97-AF65-F5344CB8AC3E}">
        <p14:creationId xmlns:p14="http://schemas.microsoft.com/office/powerpoint/2010/main" val="39785326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549" y="1037273"/>
            <a:ext cx="9266830" cy="5820727"/>
          </a:xfrm>
          <a:prstGeom prst="rect">
            <a:avLst/>
          </a:prstGeom>
        </p:spPr>
      </p:pic>
      <p:sp>
        <p:nvSpPr>
          <p:cNvPr id="3" name="Rectangle 2"/>
          <p:cNvSpPr/>
          <p:nvPr/>
        </p:nvSpPr>
        <p:spPr>
          <a:xfrm>
            <a:off x="148988" y="267832"/>
            <a:ext cx="11847393" cy="769441"/>
          </a:xfrm>
          <a:prstGeom prst="rect">
            <a:avLst/>
          </a:prstGeom>
          <a:noFill/>
        </p:spPr>
        <p:txBody>
          <a:bodyPr wrap="square" lIns="91440" tIns="45720" rIns="91440" bIns="45720">
            <a:spAutoFit/>
          </a:bodyPr>
          <a:lstStyle/>
          <a:p>
            <a:pPr algn="ctr"/>
            <a:r>
              <a:rPr lang="en-US" sz="2200" b="1" cap="none" spc="0" dirty="0">
                <a:ln w="0">
                  <a:solidFill>
                    <a:schemeClr val="tx1"/>
                  </a:solidFill>
                </a:ln>
                <a:effectLst>
                  <a:outerShdw blurRad="38100" dist="19050" dir="2700000" algn="tl" rotWithShape="0">
                    <a:schemeClr val="dk1">
                      <a:alpha val="40000"/>
                    </a:schemeClr>
                  </a:outerShdw>
                </a:effectLst>
                <a:hlinkClick r:id="rId3"/>
              </a:rPr>
              <a:t>https://developer.twitter.com/en/docs/basics/authentication/guides/access-tokens.html</a:t>
            </a:r>
            <a:endParaRPr lang="en-US" sz="2200" b="1" cap="none" spc="0" dirty="0">
              <a:ln w="0">
                <a:solidFill>
                  <a:schemeClr val="tx1"/>
                </a:solidFill>
              </a:ln>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189539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627" y="0"/>
            <a:ext cx="7054746" cy="6858000"/>
          </a:xfrm>
          <a:prstGeom prst="rect">
            <a:avLst/>
          </a:prstGeom>
        </p:spPr>
      </p:pic>
    </p:spTree>
    <p:extLst>
      <p:ext uri="{BB962C8B-B14F-4D97-AF65-F5344CB8AC3E}">
        <p14:creationId xmlns:p14="http://schemas.microsoft.com/office/powerpoint/2010/main" val="2773881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37230"/>
            <a:ext cx="10278921" cy="5211170"/>
          </a:xfrm>
        </p:spPr>
        <p:txBody>
          <a:bodyPr>
            <a:normAutofit/>
          </a:bodyPr>
          <a:lstStyle/>
          <a:p>
            <a:pPr algn="just"/>
            <a:r>
              <a:rPr lang="en-IN" sz="2400" dirty="0" err="1"/>
              <a:t>auth</a:t>
            </a:r>
            <a:r>
              <a:rPr lang="en-IN" sz="2400" dirty="0"/>
              <a:t> = </a:t>
            </a:r>
            <a:r>
              <a:rPr lang="en-IN" sz="2400" dirty="0" err="1"/>
              <a:t>tweepy.OAuthHandler</a:t>
            </a:r>
            <a:r>
              <a:rPr lang="en-IN" sz="2400" dirty="0"/>
              <a:t>(</a:t>
            </a:r>
            <a:r>
              <a:rPr lang="en-IN" sz="2400" dirty="0" err="1"/>
              <a:t>consumer_key</a:t>
            </a:r>
            <a:r>
              <a:rPr lang="en-IN" sz="2400" dirty="0"/>
              <a:t>, </a:t>
            </a:r>
            <a:r>
              <a:rPr lang="en-IN" sz="2400" dirty="0" err="1"/>
              <a:t>consumer_secret</a:t>
            </a:r>
            <a:r>
              <a:rPr lang="en-IN" sz="2400" dirty="0"/>
              <a:t>)</a:t>
            </a:r>
          </a:p>
          <a:p>
            <a:pPr algn="just"/>
            <a:r>
              <a:rPr lang="en-IN" sz="2400" dirty="0" err="1"/>
              <a:t>auth.set_access_token</a:t>
            </a:r>
            <a:r>
              <a:rPr lang="en-IN" sz="2400" dirty="0"/>
              <a:t>(</a:t>
            </a:r>
            <a:r>
              <a:rPr lang="en-IN" sz="2400" dirty="0" err="1"/>
              <a:t>access_token</a:t>
            </a:r>
            <a:r>
              <a:rPr lang="en-IN" sz="2400" dirty="0"/>
              <a:t>, </a:t>
            </a:r>
            <a:r>
              <a:rPr lang="en-IN" sz="2400" dirty="0" err="1"/>
              <a:t>access_token_secret</a:t>
            </a:r>
            <a:r>
              <a:rPr lang="en-IN" sz="2400" dirty="0"/>
              <a:t>)</a:t>
            </a:r>
          </a:p>
          <a:p>
            <a:pPr algn="just"/>
            <a:endParaRPr lang="en-IN" sz="2400" dirty="0"/>
          </a:p>
          <a:p>
            <a:pPr algn="just"/>
            <a:r>
              <a:rPr lang="en-IN" sz="2400" dirty="0" err="1"/>
              <a:t>api</a:t>
            </a:r>
            <a:r>
              <a:rPr lang="en-IN" sz="2400" dirty="0"/>
              <a:t> = </a:t>
            </a:r>
            <a:r>
              <a:rPr lang="en-IN" sz="2400" dirty="0" err="1"/>
              <a:t>tweepy.API</a:t>
            </a:r>
            <a:r>
              <a:rPr lang="en-IN" sz="2400" dirty="0"/>
              <a:t>(</a:t>
            </a:r>
            <a:r>
              <a:rPr lang="en-IN" sz="2400" dirty="0" err="1"/>
              <a:t>auth</a:t>
            </a:r>
            <a:r>
              <a:rPr lang="en-IN" sz="2400" dirty="0"/>
              <a:t>)</a:t>
            </a:r>
          </a:p>
          <a:p>
            <a:pPr algn="just"/>
            <a:endParaRPr lang="en-IN" sz="2400" dirty="0"/>
          </a:p>
          <a:p>
            <a:pPr algn="just"/>
            <a:r>
              <a:rPr lang="en-IN" sz="2400" dirty="0"/>
              <a:t>r = range(1,10)</a:t>
            </a:r>
          </a:p>
          <a:p>
            <a:pPr algn="just"/>
            <a:r>
              <a:rPr lang="en-IN" sz="2400" dirty="0"/>
              <a:t>l=[]</a:t>
            </a:r>
          </a:p>
          <a:p>
            <a:pPr algn="just"/>
            <a:r>
              <a:rPr lang="en-IN" sz="2400" dirty="0"/>
              <a:t>f= open("</a:t>
            </a:r>
            <a:r>
              <a:rPr lang="en-IN" sz="2400" dirty="0" err="1"/>
              <a:t>tweetNumber.txt","w</a:t>
            </a:r>
            <a:r>
              <a:rPr lang="en-IN" sz="2400" dirty="0"/>
              <a:t>+")</a:t>
            </a:r>
          </a:p>
          <a:p>
            <a:pPr algn="just"/>
            <a:r>
              <a:rPr lang="en-IN" sz="2400" dirty="0"/>
              <a:t>filter = "trump"</a:t>
            </a:r>
          </a:p>
        </p:txBody>
      </p:sp>
    </p:spTree>
    <p:extLst>
      <p:ext uri="{BB962C8B-B14F-4D97-AF65-F5344CB8AC3E}">
        <p14:creationId xmlns:p14="http://schemas.microsoft.com/office/powerpoint/2010/main" val="33688976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50376"/>
            <a:ext cx="10128795" cy="5798023"/>
          </a:xfrm>
        </p:spPr>
        <p:txBody>
          <a:bodyPr>
            <a:noAutofit/>
          </a:bodyPr>
          <a:lstStyle/>
          <a:p>
            <a:r>
              <a:rPr lang="en-IN" sz="2400" dirty="0" err="1"/>
              <a:t>public_tweets</a:t>
            </a:r>
            <a:r>
              <a:rPr lang="en-IN" sz="2400" dirty="0"/>
              <a:t> = </a:t>
            </a:r>
            <a:r>
              <a:rPr lang="en-IN" sz="2400" dirty="0" err="1"/>
              <a:t>api.search</a:t>
            </a:r>
            <a:r>
              <a:rPr lang="en-IN" sz="2400" dirty="0"/>
              <a:t>(q=</a:t>
            </a:r>
            <a:r>
              <a:rPr lang="en-IN" sz="2400" dirty="0" err="1"/>
              <a:t>filter,count</a:t>
            </a:r>
            <a:r>
              <a:rPr lang="en-IN" sz="2400" dirty="0"/>
              <a:t>=100)</a:t>
            </a:r>
          </a:p>
          <a:p>
            <a:endParaRPr lang="en-US" sz="2400" dirty="0"/>
          </a:p>
          <a:p>
            <a:r>
              <a:rPr lang="en-IN" sz="2400" dirty="0"/>
              <a:t>for tweet in </a:t>
            </a:r>
            <a:r>
              <a:rPr lang="en-IN" sz="2400" dirty="0" err="1"/>
              <a:t>public_tweets</a:t>
            </a:r>
            <a:r>
              <a:rPr lang="en-IN" sz="2400" dirty="0"/>
              <a:t>:</a:t>
            </a:r>
          </a:p>
          <a:p>
            <a:r>
              <a:rPr lang="en-IN" sz="2400" dirty="0" err="1"/>
              <a:t>l.append</a:t>
            </a:r>
            <a:r>
              <a:rPr lang="en-IN" sz="2400" dirty="0"/>
              <a:t>(tweet.id)</a:t>
            </a:r>
          </a:p>
          <a:p>
            <a:r>
              <a:rPr lang="en-IN" sz="2400" dirty="0"/>
              <a:t>t=</a:t>
            </a:r>
            <a:r>
              <a:rPr lang="en-IN" sz="2400" dirty="0" err="1"/>
              <a:t>tweet.text.encode</a:t>
            </a:r>
            <a:r>
              <a:rPr lang="en-IN" sz="2400" dirty="0"/>
              <a:t>('utf-8')</a:t>
            </a:r>
          </a:p>
          <a:p>
            <a:r>
              <a:rPr lang="en-IN" sz="2400" dirty="0"/>
              <a:t>analysis = </a:t>
            </a:r>
            <a:r>
              <a:rPr lang="en-IN" sz="2400" dirty="0" err="1"/>
              <a:t>TextBlob</a:t>
            </a:r>
            <a:r>
              <a:rPr lang="en-IN" sz="2400" dirty="0"/>
              <a:t>(</a:t>
            </a:r>
            <a:r>
              <a:rPr lang="en-IN" sz="2400" dirty="0" err="1"/>
              <a:t>tweet.text</a:t>
            </a:r>
            <a:r>
              <a:rPr lang="en-IN" sz="2400" dirty="0"/>
              <a:t>)</a:t>
            </a:r>
          </a:p>
          <a:p>
            <a:r>
              <a:rPr lang="en-IN" sz="2400" dirty="0"/>
              <a:t>polarity=</a:t>
            </a:r>
            <a:r>
              <a:rPr lang="en-IN" sz="2400" dirty="0" err="1"/>
              <a:t>analysis.sentiment.polarity</a:t>
            </a:r>
            <a:endParaRPr lang="en-IN" sz="2400" dirty="0"/>
          </a:p>
          <a:p>
            <a:r>
              <a:rPr lang="en-IN" sz="2400" dirty="0"/>
              <a:t>if polarity &gt; 0: s="POSITIVE"</a:t>
            </a:r>
          </a:p>
          <a:p>
            <a:r>
              <a:rPr lang="en-IN" sz="2400" dirty="0" err="1"/>
              <a:t>elif</a:t>
            </a:r>
            <a:r>
              <a:rPr lang="en-IN" sz="2400" dirty="0"/>
              <a:t> polarity &lt; 0: s="NEGATIVE"</a:t>
            </a:r>
          </a:p>
          <a:p>
            <a:r>
              <a:rPr lang="en-IN" sz="2400" dirty="0" err="1"/>
              <a:t>elif</a:t>
            </a:r>
            <a:r>
              <a:rPr lang="en-IN" sz="2400" dirty="0"/>
              <a:t> polarity == 0: s="NEUTRAL"</a:t>
            </a:r>
          </a:p>
          <a:p>
            <a:r>
              <a:rPr lang="en-IN" sz="2400" dirty="0"/>
              <a:t>subjectivity=</a:t>
            </a:r>
            <a:r>
              <a:rPr lang="en-IN" sz="2400" dirty="0" err="1"/>
              <a:t>analysis.sentiment.subjectivity</a:t>
            </a:r>
            <a:endParaRPr lang="en-IN" sz="2400" dirty="0"/>
          </a:p>
          <a:p>
            <a:r>
              <a:rPr lang="en-IN" sz="2400" dirty="0" err="1"/>
              <a:t>f.write</a:t>
            </a:r>
            <a:r>
              <a:rPr lang="en-IN" sz="2400" dirty="0"/>
              <a:t>(</a:t>
            </a:r>
            <a:r>
              <a:rPr lang="en-IN" sz="2400" dirty="0" err="1"/>
              <a:t>tweet.id_str.encode</a:t>
            </a:r>
            <a:r>
              <a:rPr lang="en-IN" sz="2400" dirty="0"/>
              <a:t>('utf-8') + "," + s + "," + </a:t>
            </a:r>
            <a:r>
              <a:rPr lang="en-IN" sz="2400" dirty="0" err="1"/>
              <a:t>str</a:t>
            </a:r>
            <a:r>
              <a:rPr lang="en-IN" sz="2400" dirty="0"/>
              <a:t>(polarity) + "," + </a:t>
            </a:r>
            <a:r>
              <a:rPr lang="en-IN" sz="2400" dirty="0" err="1"/>
              <a:t>str</a:t>
            </a:r>
            <a:r>
              <a:rPr lang="en-IN" sz="2400" dirty="0"/>
              <a:t>(subjectivity) + "\n")</a:t>
            </a:r>
          </a:p>
        </p:txBody>
      </p:sp>
    </p:spTree>
    <p:extLst>
      <p:ext uri="{BB962C8B-B14F-4D97-AF65-F5344CB8AC3E}">
        <p14:creationId xmlns:p14="http://schemas.microsoft.com/office/powerpoint/2010/main" val="42303951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55094" y="600501"/>
            <a:ext cx="4844558" cy="5382881"/>
          </a:xfrm>
        </p:spPr>
        <p:txBody>
          <a:bodyPr>
            <a:noAutofit/>
          </a:bodyPr>
          <a:lstStyle/>
          <a:p>
            <a:r>
              <a:rPr lang="en-IN" sz="2400" dirty="0" err="1"/>
              <a:t>l.sort</a:t>
            </a:r>
            <a:r>
              <a:rPr lang="en-IN" sz="2400" dirty="0"/>
              <a:t>()</a:t>
            </a:r>
          </a:p>
          <a:p>
            <a:endParaRPr lang="en-IN" sz="2400" dirty="0"/>
          </a:p>
          <a:p>
            <a:r>
              <a:rPr lang="en-IN" sz="2400" dirty="0"/>
              <a:t>for x in r:</a:t>
            </a:r>
          </a:p>
          <a:p>
            <a:r>
              <a:rPr lang="en-IN" sz="2400" dirty="0" err="1"/>
              <a:t>l.sort</a:t>
            </a:r>
            <a:r>
              <a:rPr lang="en-IN" sz="2400" dirty="0"/>
              <a:t>()</a:t>
            </a:r>
          </a:p>
          <a:p>
            <a:r>
              <a:rPr lang="en-IN" sz="2400" dirty="0"/>
              <a:t>small=l[0]-1</a:t>
            </a:r>
          </a:p>
          <a:p>
            <a:r>
              <a:rPr lang="en-IN" sz="2400" dirty="0" err="1"/>
              <a:t>public_tweets</a:t>
            </a:r>
            <a:r>
              <a:rPr lang="en-IN" sz="2400" dirty="0"/>
              <a:t> = </a:t>
            </a:r>
            <a:r>
              <a:rPr lang="en-IN" sz="2400" dirty="0" err="1"/>
              <a:t>api.search</a:t>
            </a:r>
            <a:r>
              <a:rPr lang="en-IN" sz="2400" dirty="0"/>
              <a:t>(q=</a:t>
            </a:r>
            <a:r>
              <a:rPr lang="en-IN" sz="2400" dirty="0" err="1"/>
              <a:t>filter,count</a:t>
            </a:r>
            <a:r>
              <a:rPr lang="en-IN" sz="2400" dirty="0"/>
              <a:t>=100, </a:t>
            </a:r>
            <a:r>
              <a:rPr lang="en-IN" sz="2400" dirty="0" err="1"/>
              <a:t>max_id</a:t>
            </a:r>
            <a:r>
              <a:rPr lang="en-IN" sz="2400" dirty="0"/>
              <a:t>=small)</a:t>
            </a:r>
          </a:p>
          <a:p>
            <a:r>
              <a:rPr lang="en-IN" sz="2400" dirty="0"/>
              <a:t>for tweet in </a:t>
            </a:r>
            <a:r>
              <a:rPr lang="en-IN" sz="2400" dirty="0" err="1"/>
              <a:t>public_tweets</a:t>
            </a:r>
            <a:r>
              <a:rPr lang="en-IN" sz="2400" dirty="0"/>
              <a:t>:</a:t>
            </a:r>
          </a:p>
          <a:p>
            <a:r>
              <a:rPr lang="en-IN" sz="2400" dirty="0" err="1"/>
              <a:t>l.append</a:t>
            </a:r>
            <a:r>
              <a:rPr lang="en-IN" sz="2400" dirty="0"/>
              <a:t>(tweet.id)</a:t>
            </a:r>
          </a:p>
          <a:p>
            <a:r>
              <a:rPr lang="en-IN" sz="2400" dirty="0"/>
              <a:t>t=</a:t>
            </a:r>
            <a:r>
              <a:rPr lang="en-IN" sz="2400" dirty="0" err="1"/>
              <a:t>tweet.text.encode</a:t>
            </a:r>
            <a:r>
              <a:rPr lang="en-IN" sz="2400" dirty="0"/>
              <a:t>('utf-8')</a:t>
            </a:r>
          </a:p>
          <a:p>
            <a:endParaRPr lang="en-IN" sz="2400" dirty="0"/>
          </a:p>
        </p:txBody>
      </p:sp>
      <p:sp>
        <p:nvSpPr>
          <p:cNvPr id="6" name="Content Placeholder 5"/>
          <p:cNvSpPr>
            <a:spLocks noGrp="1"/>
          </p:cNvSpPr>
          <p:nvPr>
            <p:ph sz="quarter" idx="4"/>
          </p:nvPr>
        </p:nvSpPr>
        <p:spPr>
          <a:xfrm>
            <a:off x="5654495" y="313899"/>
            <a:ext cx="5659499" cy="6119859"/>
          </a:xfrm>
        </p:spPr>
        <p:txBody>
          <a:bodyPr>
            <a:noAutofit/>
          </a:bodyPr>
          <a:lstStyle/>
          <a:p>
            <a:r>
              <a:rPr lang="en-IN" sz="2400" dirty="0"/>
              <a:t>analysis = </a:t>
            </a:r>
            <a:r>
              <a:rPr lang="en-IN" sz="2400" dirty="0" err="1"/>
              <a:t>TextBlob</a:t>
            </a:r>
            <a:r>
              <a:rPr lang="en-IN" sz="2400" dirty="0"/>
              <a:t>(</a:t>
            </a:r>
            <a:r>
              <a:rPr lang="en-IN" sz="2400" dirty="0" err="1"/>
              <a:t>tweet.text</a:t>
            </a:r>
            <a:r>
              <a:rPr lang="en-IN" sz="2400" dirty="0"/>
              <a:t>)</a:t>
            </a:r>
          </a:p>
          <a:p>
            <a:r>
              <a:rPr lang="en-IN" sz="2400" dirty="0"/>
              <a:t>polarity=</a:t>
            </a:r>
            <a:r>
              <a:rPr lang="en-IN" sz="2400" dirty="0" err="1"/>
              <a:t>analysis.sentiment.polarity</a:t>
            </a:r>
            <a:endParaRPr lang="en-IN" sz="2400" dirty="0"/>
          </a:p>
          <a:p>
            <a:r>
              <a:rPr lang="en-IN" sz="2400" dirty="0"/>
              <a:t>if polarity &gt; 0: s="POSITIVE"</a:t>
            </a:r>
          </a:p>
          <a:p>
            <a:r>
              <a:rPr lang="en-IN" sz="2400" dirty="0" err="1"/>
              <a:t>elif</a:t>
            </a:r>
            <a:r>
              <a:rPr lang="en-IN" sz="2400" dirty="0"/>
              <a:t> polarity &lt; 0: s="NEGATIVE"</a:t>
            </a:r>
          </a:p>
          <a:p>
            <a:r>
              <a:rPr lang="en-IN" sz="2400" dirty="0" err="1"/>
              <a:t>elif</a:t>
            </a:r>
            <a:r>
              <a:rPr lang="en-IN" sz="2400" dirty="0"/>
              <a:t> polarity == 0: s="NEUTRAL"</a:t>
            </a:r>
          </a:p>
          <a:p>
            <a:r>
              <a:rPr lang="en-IN" sz="2400" dirty="0"/>
              <a:t>subjectivity=</a:t>
            </a:r>
            <a:r>
              <a:rPr lang="en-IN" sz="2400" dirty="0" err="1"/>
              <a:t>analysis.sentiment.subjectivity</a:t>
            </a:r>
            <a:endParaRPr lang="en-IN" sz="2400" dirty="0"/>
          </a:p>
          <a:p>
            <a:r>
              <a:rPr lang="en-IN" sz="2400" dirty="0" err="1"/>
              <a:t>f.write</a:t>
            </a:r>
            <a:r>
              <a:rPr lang="en-IN" sz="2400" dirty="0"/>
              <a:t>(</a:t>
            </a:r>
            <a:r>
              <a:rPr lang="en-IN" sz="2400" dirty="0" err="1"/>
              <a:t>tweet.id_str.encode</a:t>
            </a:r>
            <a:r>
              <a:rPr lang="en-IN" sz="2400" dirty="0"/>
              <a:t>('utf-8') + "," + s + "," + </a:t>
            </a:r>
            <a:r>
              <a:rPr lang="en-IN" sz="2400" dirty="0" err="1"/>
              <a:t>str</a:t>
            </a:r>
            <a:r>
              <a:rPr lang="en-IN" sz="2400" dirty="0"/>
              <a:t>(polarity) + "," + </a:t>
            </a:r>
            <a:r>
              <a:rPr lang="en-IN" sz="2400" dirty="0" err="1"/>
              <a:t>str</a:t>
            </a:r>
            <a:r>
              <a:rPr lang="en-IN" sz="2400" dirty="0"/>
              <a:t>(subjectivity) + "\n")</a:t>
            </a:r>
          </a:p>
          <a:p>
            <a:r>
              <a:rPr lang="en-IN" sz="2400" dirty="0"/>
              <a:t>	</a:t>
            </a:r>
          </a:p>
          <a:p>
            <a:r>
              <a:rPr lang="en-IN" sz="2400" dirty="0" err="1"/>
              <a:t>f.close</a:t>
            </a:r>
            <a:r>
              <a:rPr lang="en-IN" sz="2400" dirty="0"/>
              <a:t>()</a:t>
            </a:r>
          </a:p>
          <a:p>
            <a:endParaRPr lang="en-IN" sz="2400" dirty="0"/>
          </a:p>
        </p:txBody>
      </p:sp>
      <p:cxnSp>
        <p:nvCxnSpPr>
          <p:cNvPr id="8" name="Straight Connector 7"/>
          <p:cNvCxnSpPr/>
          <p:nvPr/>
        </p:nvCxnSpPr>
        <p:spPr>
          <a:xfrm>
            <a:off x="5499651" y="136478"/>
            <a:ext cx="0" cy="6496334"/>
          </a:xfrm>
          <a:prstGeom prst="line">
            <a:avLst/>
          </a:prstGeom>
          <a:ln>
            <a:solidFill>
              <a:schemeClr val="tx1"/>
            </a:solidFill>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4120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POLL</a:t>
            </a:r>
            <a:endParaRPr lang="en-IN" b="1" dirty="0"/>
          </a:p>
        </p:txBody>
      </p:sp>
      <p:sp>
        <p:nvSpPr>
          <p:cNvPr id="3" name="Content Placeholder 2"/>
          <p:cNvSpPr>
            <a:spLocks noGrp="1"/>
          </p:cNvSpPr>
          <p:nvPr>
            <p:ph idx="1"/>
          </p:nvPr>
        </p:nvSpPr>
        <p:spPr>
          <a:xfrm>
            <a:off x="2045988" y="1630486"/>
            <a:ext cx="8946541" cy="785816"/>
          </a:xfrm>
        </p:spPr>
        <p:txBody>
          <a:bodyPr>
            <a:normAutofit/>
          </a:bodyPr>
          <a:lstStyle/>
          <a:p>
            <a:r>
              <a:rPr lang="en-US" sz="2400" dirty="0"/>
              <a:t>Predict the Result of Sentiment on “TRUMP”</a:t>
            </a:r>
          </a:p>
          <a:p>
            <a:endParaRPr lang="en-US" sz="2400" dirty="0"/>
          </a:p>
          <a:p>
            <a:endParaRPr lang="en-IN"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5153" y="2416302"/>
            <a:ext cx="7588154" cy="4441698"/>
          </a:xfrm>
          <a:prstGeom prst="rect">
            <a:avLst/>
          </a:prstGeom>
        </p:spPr>
      </p:pic>
    </p:spTree>
    <p:extLst>
      <p:ext uri="{BB962C8B-B14F-4D97-AF65-F5344CB8AC3E}">
        <p14:creationId xmlns:p14="http://schemas.microsoft.com/office/powerpoint/2010/main" val="263205019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SENTIMENT ANALYSIS ON ANACONDA - SPYDER</a:t>
            </a:r>
            <a:endParaRPr lang="en-IN" b="1" dirty="0"/>
          </a:p>
        </p:txBody>
      </p:sp>
      <p:sp>
        <p:nvSpPr>
          <p:cNvPr id="3" name="Content Placeholder 2"/>
          <p:cNvSpPr>
            <a:spLocks noGrp="1"/>
          </p:cNvSpPr>
          <p:nvPr>
            <p:ph idx="1"/>
          </p:nvPr>
        </p:nvSpPr>
        <p:spPr>
          <a:xfrm>
            <a:off x="646112" y="2052918"/>
            <a:ext cx="4656514" cy="4195481"/>
          </a:xfrm>
        </p:spPr>
        <p:txBody>
          <a:bodyPr/>
          <a:lstStyle/>
          <a:p>
            <a:r>
              <a:rPr lang="en-IN" sz="2400" dirty="0">
                <a:hlinkClick r:id="rId2"/>
              </a:rPr>
              <a:t>https://www.youtube.com/watch?v=l9AC98amjSA</a:t>
            </a:r>
            <a:endParaRPr lang="en-IN" sz="2400" dirty="0"/>
          </a:p>
          <a:p>
            <a:r>
              <a:rPr lang="en-IN" sz="2400" dirty="0">
                <a:hlinkClick r:id="rId3"/>
              </a:rPr>
              <a:t>https://github.com/shreyans29/thesemicolon/blob/master/livesenti.py</a:t>
            </a:r>
            <a:endParaRPr lang="en-IN" sz="2400" dirty="0"/>
          </a:p>
          <a:p>
            <a:endParaRPr lang="en-US" dirty="0"/>
          </a:p>
          <a:p>
            <a:endParaRPr lang="en-IN" dirty="0"/>
          </a:p>
          <a:p>
            <a:endParaRPr lang="en-IN" dirty="0"/>
          </a:p>
        </p:txBody>
      </p:sp>
      <p:pic>
        <p:nvPicPr>
          <p:cNvPr id="4" name="Picture 3"/>
          <p:cNvPicPr>
            <a:picLocks noChangeAspect="1"/>
          </p:cNvPicPr>
          <p:nvPr/>
        </p:nvPicPr>
        <p:blipFill>
          <a:blip r:embed="rId4"/>
          <a:stretch>
            <a:fillRect/>
          </a:stretch>
        </p:blipFill>
        <p:spPr>
          <a:xfrm>
            <a:off x="5302625" y="2052917"/>
            <a:ext cx="6713191" cy="4498007"/>
          </a:xfrm>
          <a:prstGeom prst="rect">
            <a:avLst/>
          </a:prstGeom>
        </p:spPr>
      </p:pic>
    </p:spTree>
    <p:extLst>
      <p:ext uri="{BB962C8B-B14F-4D97-AF65-F5344CB8AC3E}">
        <p14:creationId xmlns:p14="http://schemas.microsoft.com/office/powerpoint/2010/main" val="32215293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90" y="221278"/>
            <a:ext cx="9404723" cy="1400530"/>
          </a:xfrm>
        </p:spPr>
        <p:txBody>
          <a:bodyPr/>
          <a:lstStyle/>
          <a:p>
            <a:r>
              <a:rPr lang="en-US" sz="4800" b="1" dirty="0"/>
              <a:t>WHAT IS SENTIMENT ANALYSIS ?</a:t>
            </a:r>
            <a:endParaRPr lang="en-IN" sz="4800" b="1" dirty="0"/>
          </a:p>
        </p:txBody>
      </p:sp>
      <p:sp>
        <p:nvSpPr>
          <p:cNvPr id="3" name="Content Placeholder 2"/>
          <p:cNvSpPr>
            <a:spLocks noGrp="1"/>
          </p:cNvSpPr>
          <p:nvPr>
            <p:ph idx="1"/>
          </p:nvPr>
        </p:nvSpPr>
        <p:spPr>
          <a:xfrm>
            <a:off x="313899" y="1765511"/>
            <a:ext cx="4176214" cy="4195481"/>
          </a:xfrm>
        </p:spPr>
        <p:txBody>
          <a:bodyPr>
            <a:noAutofit/>
          </a:bodyPr>
          <a:lstStyle/>
          <a:p>
            <a:r>
              <a:rPr lang="en-IN" sz="2400" dirty="0"/>
              <a:t>Sentiment Analysis is the process of computationally identifying and categorizing opinions expressed in a piece of text, especially in order to determine whether the writer's attitude towards a particular topic, product, etc., is positive, negative, or neutral.</a:t>
            </a:r>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113" y="2052918"/>
            <a:ext cx="7622461" cy="3620669"/>
          </a:xfrm>
          <a:prstGeom prst="rect">
            <a:avLst/>
          </a:prstGeom>
        </p:spPr>
      </p:pic>
    </p:spTree>
    <p:extLst>
      <p:ext uri="{BB962C8B-B14F-4D97-AF65-F5344CB8AC3E}">
        <p14:creationId xmlns:p14="http://schemas.microsoft.com/office/powerpoint/2010/main" val="3767922736"/>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5318" y="1239242"/>
            <a:ext cx="7184804" cy="1400530"/>
          </a:xfrm>
        </p:spPr>
        <p:txBody>
          <a:bodyPr/>
          <a:lstStyle/>
          <a:p>
            <a:r>
              <a:rPr lang="en-US" b="1" dirty="0"/>
              <a:t>CREATING A TABLE IN HIVE</a:t>
            </a:r>
            <a:endParaRPr lang="en-IN" b="1" dirty="0"/>
          </a:p>
        </p:txBody>
      </p:sp>
      <p:sp>
        <p:nvSpPr>
          <p:cNvPr id="3" name="Content Placeholder 2"/>
          <p:cNvSpPr>
            <a:spLocks noGrp="1"/>
          </p:cNvSpPr>
          <p:nvPr>
            <p:ph idx="1"/>
          </p:nvPr>
        </p:nvSpPr>
        <p:spPr>
          <a:xfrm>
            <a:off x="1103312" y="3042380"/>
            <a:ext cx="9855840" cy="4195481"/>
          </a:xfrm>
        </p:spPr>
        <p:txBody>
          <a:bodyPr>
            <a:normAutofit/>
          </a:bodyPr>
          <a:lstStyle/>
          <a:p>
            <a:pPr algn="just"/>
            <a:r>
              <a:rPr lang="en-IN" sz="2400" dirty="0"/>
              <a:t>create table tweet(id </a:t>
            </a:r>
            <a:r>
              <a:rPr lang="en-IN" sz="2400" dirty="0" err="1"/>
              <a:t>Bigint</a:t>
            </a:r>
            <a:r>
              <a:rPr lang="en-IN" sz="2400" dirty="0"/>
              <a:t>, sentiment String, polarity Double, subjectivity Double) Comment 'Twitter Details' ROW FORMAT DELIMITED FIELDS TERMINATED BY ',';</a:t>
            </a:r>
          </a:p>
          <a:p>
            <a:pPr algn="just"/>
            <a:endParaRPr lang="en-IN" sz="2400" dirty="0"/>
          </a:p>
          <a:p>
            <a:pPr algn="just"/>
            <a:r>
              <a:rPr lang="en-IN" sz="2400" dirty="0"/>
              <a:t>LOAD DATA LOCAL INPATH '/home/training/tweetNumber.txt' OVERWRITE INTO TABLE tweet;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343701" cy="3009331"/>
          </a:xfrm>
          <a:prstGeom prst="rect">
            <a:avLst/>
          </a:prstGeom>
        </p:spPr>
      </p:pic>
    </p:spTree>
    <p:extLst>
      <p:ext uri="{BB962C8B-B14F-4D97-AF65-F5344CB8AC3E}">
        <p14:creationId xmlns:p14="http://schemas.microsoft.com/office/powerpoint/2010/main" val="3430512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CONNECTING HIVE WITH SPARK</a:t>
            </a:r>
            <a:endParaRPr lang="en-IN" b="1" dirty="0"/>
          </a:p>
        </p:txBody>
      </p:sp>
      <p:sp>
        <p:nvSpPr>
          <p:cNvPr id="3" name="Content Placeholder 2"/>
          <p:cNvSpPr>
            <a:spLocks noGrp="1"/>
          </p:cNvSpPr>
          <p:nvPr>
            <p:ph idx="1"/>
          </p:nvPr>
        </p:nvSpPr>
        <p:spPr>
          <a:xfrm>
            <a:off x="830357" y="3010680"/>
            <a:ext cx="4997237" cy="2945641"/>
          </a:xfrm>
        </p:spPr>
        <p:txBody>
          <a:bodyPr>
            <a:normAutofit/>
          </a:bodyPr>
          <a:lstStyle/>
          <a:p>
            <a:r>
              <a:rPr lang="en-IN" sz="2400" dirty="0" err="1"/>
              <a:t>sudo</a:t>
            </a:r>
            <a:r>
              <a:rPr lang="en-IN" sz="2400" dirty="0"/>
              <a:t> ln -s /</a:t>
            </a:r>
            <a:r>
              <a:rPr lang="en-IN" sz="2400" dirty="0" err="1"/>
              <a:t>usr</a:t>
            </a:r>
            <a:r>
              <a:rPr lang="en-IN" sz="2400" dirty="0"/>
              <a:t>/lib/hive/</a:t>
            </a:r>
            <a:r>
              <a:rPr lang="en-IN" sz="2400" dirty="0" err="1"/>
              <a:t>conf</a:t>
            </a:r>
            <a:r>
              <a:rPr lang="en-IN" sz="2400" dirty="0"/>
              <a:t>/hive-site.xml /</a:t>
            </a:r>
            <a:r>
              <a:rPr lang="en-IN" sz="2400" dirty="0" err="1"/>
              <a:t>usr</a:t>
            </a:r>
            <a:r>
              <a:rPr lang="en-IN" sz="2400" dirty="0"/>
              <a:t>/lib/spark/</a:t>
            </a:r>
            <a:r>
              <a:rPr lang="en-IN" sz="2400" dirty="0" err="1"/>
              <a:t>conf</a:t>
            </a:r>
            <a:r>
              <a:rPr lang="en-IN" sz="2400" dirty="0"/>
              <a:t>/hive-site.xml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594" y="2118454"/>
            <a:ext cx="6351398" cy="3572661"/>
          </a:xfrm>
          <a:prstGeom prst="rect">
            <a:avLst/>
          </a:prstGeom>
        </p:spPr>
      </p:pic>
    </p:spTree>
    <p:extLst>
      <p:ext uri="{BB962C8B-B14F-4D97-AF65-F5344CB8AC3E}">
        <p14:creationId xmlns:p14="http://schemas.microsoft.com/office/powerpoint/2010/main" val="38841761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BACK TO PYSPARK</a:t>
            </a:r>
            <a:endParaRPr lang="en-IN" sz="4000" b="1" dirty="0"/>
          </a:p>
        </p:txBody>
      </p:sp>
      <p:sp>
        <p:nvSpPr>
          <p:cNvPr id="3" name="Content Placeholder 2"/>
          <p:cNvSpPr>
            <a:spLocks noGrp="1"/>
          </p:cNvSpPr>
          <p:nvPr>
            <p:ph idx="1"/>
          </p:nvPr>
        </p:nvSpPr>
        <p:spPr>
          <a:xfrm>
            <a:off x="1103312" y="2052918"/>
            <a:ext cx="10524581" cy="4195481"/>
          </a:xfrm>
        </p:spPr>
        <p:txBody>
          <a:bodyPr>
            <a:normAutofit/>
          </a:bodyPr>
          <a:lstStyle/>
          <a:p>
            <a:pPr algn="just"/>
            <a:r>
              <a:rPr lang="en-IN" sz="2400" dirty="0"/>
              <a:t>from </a:t>
            </a:r>
            <a:r>
              <a:rPr lang="en-IN" sz="2400" dirty="0" err="1"/>
              <a:t>pyspark.sql</a:t>
            </a:r>
            <a:r>
              <a:rPr lang="en-IN" sz="2400" dirty="0"/>
              <a:t> import </a:t>
            </a:r>
            <a:r>
              <a:rPr lang="en-IN" sz="2400" dirty="0" err="1"/>
              <a:t>HiveContext</a:t>
            </a:r>
            <a:endParaRPr lang="en-IN" sz="2400" dirty="0"/>
          </a:p>
          <a:p>
            <a:pPr algn="just"/>
            <a:r>
              <a:rPr lang="en-IN" sz="2400" dirty="0" err="1"/>
              <a:t>hc</a:t>
            </a:r>
            <a:r>
              <a:rPr lang="en-IN" sz="2400" dirty="0"/>
              <a:t> = </a:t>
            </a:r>
            <a:r>
              <a:rPr lang="en-IN" sz="2400" dirty="0" err="1"/>
              <a:t>HiveContext</a:t>
            </a:r>
            <a:r>
              <a:rPr lang="en-IN" sz="2400" dirty="0"/>
              <a:t>(</a:t>
            </a:r>
            <a:r>
              <a:rPr lang="en-IN" sz="2400" dirty="0" err="1"/>
              <a:t>sc</a:t>
            </a:r>
            <a:r>
              <a:rPr lang="en-IN" sz="2400" dirty="0"/>
              <a:t>)</a:t>
            </a:r>
          </a:p>
          <a:p>
            <a:pPr algn="just"/>
            <a:endParaRPr lang="en-IN" sz="2400" dirty="0"/>
          </a:p>
          <a:p>
            <a:pPr algn="just"/>
            <a:r>
              <a:rPr lang="en-IN" sz="2400" dirty="0"/>
              <a:t>positive = </a:t>
            </a:r>
            <a:r>
              <a:rPr lang="en-IN" sz="2400" dirty="0" err="1"/>
              <a:t>hc.sql</a:t>
            </a:r>
            <a:r>
              <a:rPr lang="en-IN" sz="2400" dirty="0"/>
              <a:t>("select * from tweet where sentiment == 'POSITIVE'")</a:t>
            </a:r>
          </a:p>
          <a:p>
            <a:pPr algn="just"/>
            <a:r>
              <a:rPr lang="en-IN" sz="2400" dirty="0"/>
              <a:t>negative = </a:t>
            </a:r>
            <a:r>
              <a:rPr lang="en-IN" sz="2400" dirty="0" err="1"/>
              <a:t>hc.sql</a:t>
            </a:r>
            <a:r>
              <a:rPr lang="en-IN" sz="2400" dirty="0"/>
              <a:t>("select * from tweet where sentiment == 'NEGATIVE'")</a:t>
            </a:r>
          </a:p>
        </p:txBody>
      </p:sp>
    </p:spTree>
    <p:extLst>
      <p:ext uri="{BB962C8B-B14F-4D97-AF65-F5344CB8AC3E}">
        <p14:creationId xmlns:p14="http://schemas.microsoft.com/office/powerpoint/2010/main" val="9465980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05470"/>
            <a:ext cx="8946541" cy="5142930"/>
          </a:xfrm>
        </p:spPr>
        <p:txBody>
          <a:bodyPr>
            <a:normAutofit/>
          </a:bodyPr>
          <a:lstStyle/>
          <a:p>
            <a:pPr algn="just"/>
            <a:r>
              <a:rPr lang="en-IN" sz="2400" dirty="0"/>
              <a:t>p = </a:t>
            </a:r>
            <a:r>
              <a:rPr lang="en-IN" sz="2400" dirty="0" err="1"/>
              <a:t>positive.map</a:t>
            </a:r>
            <a:r>
              <a:rPr lang="en-IN" sz="2400" dirty="0"/>
              <a:t>(lambda x:x)</a:t>
            </a:r>
          </a:p>
          <a:p>
            <a:pPr algn="just"/>
            <a:r>
              <a:rPr lang="en-IN" sz="2400" dirty="0"/>
              <a:t>n = </a:t>
            </a:r>
            <a:r>
              <a:rPr lang="en-IN" sz="2400" dirty="0" err="1"/>
              <a:t>negative.map</a:t>
            </a:r>
            <a:r>
              <a:rPr lang="en-IN" sz="2400" dirty="0"/>
              <a:t>(lambda x:x)</a:t>
            </a:r>
          </a:p>
          <a:p>
            <a:pPr algn="just"/>
            <a:endParaRPr lang="en-IN" sz="2400" dirty="0"/>
          </a:p>
          <a:p>
            <a:pPr algn="just"/>
            <a:r>
              <a:rPr lang="en-IN" sz="2400" dirty="0" err="1"/>
              <a:t>pP</a:t>
            </a:r>
            <a:r>
              <a:rPr lang="en-IN" sz="2400" dirty="0"/>
              <a:t>=(float(</a:t>
            </a:r>
            <a:r>
              <a:rPr lang="en-IN" sz="2400" dirty="0" err="1"/>
              <a:t>p.count</a:t>
            </a:r>
            <a:r>
              <a:rPr lang="en-IN" sz="2400" dirty="0"/>
              <a:t>())/(</a:t>
            </a:r>
            <a:r>
              <a:rPr lang="en-IN" sz="2400" dirty="0" err="1"/>
              <a:t>p.count</a:t>
            </a:r>
            <a:r>
              <a:rPr lang="en-IN" sz="2400" dirty="0"/>
              <a:t>()+</a:t>
            </a:r>
            <a:r>
              <a:rPr lang="en-IN" sz="2400" dirty="0" err="1"/>
              <a:t>n.count</a:t>
            </a:r>
            <a:r>
              <a:rPr lang="en-IN" sz="2400" dirty="0"/>
              <a:t>()))*100</a:t>
            </a:r>
          </a:p>
          <a:p>
            <a:pPr algn="just"/>
            <a:r>
              <a:rPr lang="en-IN" sz="2400" dirty="0"/>
              <a:t>print </a:t>
            </a:r>
            <a:r>
              <a:rPr lang="en-IN" sz="2400" dirty="0" err="1"/>
              <a:t>pP</a:t>
            </a:r>
            <a:endParaRPr lang="en-IN" sz="2400" dirty="0"/>
          </a:p>
          <a:p>
            <a:pPr algn="just"/>
            <a:endParaRPr lang="en-IN" sz="2400" dirty="0"/>
          </a:p>
          <a:p>
            <a:pPr algn="just"/>
            <a:r>
              <a:rPr lang="en-IN" sz="2400" dirty="0" err="1"/>
              <a:t>nP</a:t>
            </a:r>
            <a:r>
              <a:rPr lang="en-IN" sz="2400" dirty="0"/>
              <a:t>=(float(</a:t>
            </a:r>
            <a:r>
              <a:rPr lang="en-IN" sz="2400" dirty="0" err="1"/>
              <a:t>n.count</a:t>
            </a:r>
            <a:r>
              <a:rPr lang="en-IN" sz="2400" dirty="0"/>
              <a:t>())/(</a:t>
            </a:r>
            <a:r>
              <a:rPr lang="en-IN" sz="2400" dirty="0" err="1"/>
              <a:t>p.count</a:t>
            </a:r>
            <a:r>
              <a:rPr lang="en-IN" sz="2400" dirty="0"/>
              <a:t>()+</a:t>
            </a:r>
            <a:r>
              <a:rPr lang="en-IN" sz="2400" dirty="0" err="1"/>
              <a:t>n.count</a:t>
            </a:r>
            <a:r>
              <a:rPr lang="en-IN" sz="2400" dirty="0"/>
              <a:t>()))*100</a:t>
            </a:r>
          </a:p>
          <a:p>
            <a:pPr algn="just"/>
            <a:r>
              <a:rPr lang="en-IN" sz="2400" dirty="0"/>
              <a:t>print </a:t>
            </a:r>
            <a:r>
              <a:rPr lang="en-IN" sz="2400" dirty="0" err="1"/>
              <a:t>nP</a:t>
            </a:r>
            <a:endParaRPr lang="en-IN" sz="2400" dirty="0"/>
          </a:p>
        </p:txBody>
      </p:sp>
    </p:spTree>
    <p:extLst>
      <p:ext uri="{BB962C8B-B14F-4D97-AF65-F5344CB8AC3E}">
        <p14:creationId xmlns:p14="http://schemas.microsoft.com/office/powerpoint/2010/main" val="33974737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2049" y="472241"/>
            <a:ext cx="2462177" cy="1400530"/>
          </a:xfrm>
        </p:spPr>
        <p:txBody>
          <a:bodyPr/>
          <a:lstStyle/>
          <a:p>
            <a:r>
              <a:rPr lang="en-US" b="1" dirty="0"/>
              <a:t>RESULT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104" y="2543710"/>
            <a:ext cx="10672293" cy="36399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
            <a:ext cx="3180522" cy="2137310"/>
          </a:xfrm>
          <a:prstGeom prst="rect">
            <a:avLst/>
          </a:prstGeom>
        </p:spPr>
      </p:pic>
    </p:spTree>
    <p:extLst>
      <p:ext uri="{BB962C8B-B14F-4D97-AF65-F5344CB8AC3E}">
        <p14:creationId xmlns:p14="http://schemas.microsoft.com/office/powerpoint/2010/main" val="17728389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3A7D1-6B47-4274-9660-E43C9466E8FF}"/>
              </a:ext>
            </a:extLst>
          </p:cNvPr>
          <p:cNvSpPr>
            <a:spLocks noGrp="1"/>
          </p:cNvSpPr>
          <p:nvPr>
            <p:ph type="title"/>
          </p:nvPr>
        </p:nvSpPr>
        <p:spPr>
          <a:xfrm>
            <a:off x="2618417" y="439838"/>
            <a:ext cx="9404723" cy="1400530"/>
          </a:xfrm>
        </p:spPr>
        <p:txBody>
          <a:bodyPr/>
          <a:lstStyle/>
          <a:p>
            <a:r>
              <a:rPr lang="en-US" b="1" dirty="0"/>
              <a:t>ADVANTAGES AND DRAWBACKS </a:t>
            </a:r>
            <a:br>
              <a:rPr lang="en-US" b="1" dirty="0"/>
            </a:br>
            <a:r>
              <a:rPr lang="en-US" b="1" dirty="0"/>
              <a:t>OF PROPOSED SOLUTION</a:t>
            </a:r>
          </a:p>
        </p:txBody>
      </p:sp>
      <p:sp>
        <p:nvSpPr>
          <p:cNvPr id="3" name="Content Placeholder 2">
            <a:extLst>
              <a:ext uri="{FF2B5EF4-FFF2-40B4-BE49-F238E27FC236}">
                <a16:creationId xmlns:a16="http://schemas.microsoft.com/office/drawing/2014/main" xmlns="" id="{36670BD5-15DB-4728-978A-2D2C1BBD7BA7}"/>
              </a:ext>
            </a:extLst>
          </p:cNvPr>
          <p:cNvSpPr>
            <a:spLocks noGrp="1"/>
          </p:cNvSpPr>
          <p:nvPr>
            <p:ph idx="1"/>
          </p:nvPr>
        </p:nvSpPr>
        <p:spPr>
          <a:xfrm>
            <a:off x="424873" y="2052918"/>
            <a:ext cx="11296071" cy="4195481"/>
          </a:xfrm>
        </p:spPr>
        <p:txBody>
          <a:bodyPr/>
          <a:lstStyle/>
          <a:p>
            <a:pPr marL="0" indent="0">
              <a:buNone/>
            </a:pPr>
            <a:r>
              <a:rPr lang="en-US" b="1" dirty="0"/>
              <a:t>Advantages:</a:t>
            </a:r>
          </a:p>
          <a:p>
            <a:r>
              <a:rPr lang="en-US" dirty="0"/>
              <a:t>With correct sentimental analysis one can improve the quality of product based on the feedback which can be positive, negative or neutral.</a:t>
            </a:r>
          </a:p>
          <a:p>
            <a:r>
              <a:rPr lang="en-US" dirty="0"/>
              <a:t>Boost in the sales of company by delivering product according to customer expectations.</a:t>
            </a:r>
          </a:p>
          <a:p>
            <a:pPr marL="0" indent="0">
              <a:buNone/>
            </a:pPr>
            <a:r>
              <a:rPr lang="en-US" b="1" dirty="0"/>
              <a:t>Disadvantages:</a:t>
            </a:r>
          </a:p>
          <a:p>
            <a:r>
              <a:rPr lang="en-US" dirty="0"/>
              <a:t>Abbreviations used in tweets is a problem</a:t>
            </a:r>
          </a:p>
          <a:p>
            <a:r>
              <a:rPr lang="en-US" dirty="0"/>
              <a:t>Grammatical skills like poor spelling, poor punctuation, poor grammar</a:t>
            </a:r>
          </a:p>
          <a:p>
            <a:r>
              <a:rPr lang="en-US" dirty="0"/>
              <a:t>Sarcasm used in the tweets</a:t>
            </a:r>
          </a:p>
          <a:p>
            <a:r>
              <a:rPr lang="en-US" dirty="0"/>
              <a:t>Cannot be applied on other languages except English</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980"/>
            <a:ext cx="2618417" cy="2022938"/>
          </a:xfrm>
          <a:prstGeom prst="rect">
            <a:avLst/>
          </a:prstGeom>
        </p:spPr>
      </p:pic>
    </p:spTree>
    <p:extLst>
      <p:ext uri="{BB962C8B-B14F-4D97-AF65-F5344CB8AC3E}">
        <p14:creationId xmlns:p14="http://schemas.microsoft.com/office/powerpoint/2010/main" val="20089668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FUTURE SCOPE</a:t>
            </a:r>
            <a:endParaRPr lang="en-IN" sz="4800" b="1" dirty="0"/>
          </a:p>
        </p:txBody>
      </p:sp>
      <p:sp>
        <p:nvSpPr>
          <p:cNvPr id="3" name="Content Placeholder 2"/>
          <p:cNvSpPr>
            <a:spLocks noGrp="1"/>
          </p:cNvSpPr>
          <p:nvPr>
            <p:ph idx="1"/>
          </p:nvPr>
        </p:nvSpPr>
        <p:spPr>
          <a:xfrm>
            <a:off x="1103312" y="2052918"/>
            <a:ext cx="5245973" cy="4195481"/>
          </a:xfrm>
        </p:spPr>
        <p:txBody>
          <a:bodyPr>
            <a:normAutofit/>
          </a:bodyPr>
          <a:lstStyle/>
          <a:p>
            <a:r>
              <a:rPr lang="en-US" sz="2800" dirty="0"/>
              <a:t>Add Dictionary which are compatible with languages other than English. It is feasible as the </a:t>
            </a:r>
            <a:r>
              <a:rPr lang="en-US" sz="2800" dirty="0" err="1"/>
              <a:t>Textblob</a:t>
            </a:r>
            <a:r>
              <a:rPr lang="en-US" sz="2800" dirty="0"/>
              <a:t> is an open source library.</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9589" y="2052918"/>
            <a:ext cx="5662411" cy="3562271"/>
          </a:xfrm>
          <a:prstGeom prst="rect">
            <a:avLst/>
          </a:prstGeom>
        </p:spPr>
      </p:pic>
    </p:spTree>
    <p:extLst>
      <p:ext uri="{BB962C8B-B14F-4D97-AF65-F5344CB8AC3E}">
        <p14:creationId xmlns:p14="http://schemas.microsoft.com/office/powerpoint/2010/main" val="36845890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69906"/>
          </a:xfrm>
          <a:prstGeom prst="rect">
            <a:avLst/>
          </a:prstGeom>
        </p:spPr>
      </p:pic>
    </p:spTree>
    <p:extLst>
      <p:ext uri="{BB962C8B-B14F-4D97-AF65-F5344CB8AC3E}">
        <p14:creationId xmlns:p14="http://schemas.microsoft.com/office/powerpoint/2010/main" val="3420327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2A224-CAC2-4E54-8E03-6A8F3199FB83}"/>
              </a:ext>
            </a:extLst>
          </p:cNvPr>
          <p:cNvSpPr>
            <a:spLocks noGrp="1"/>
          </p:cNvSpPr>
          <p:nvPr>
            <p:ph type="title"/>
          </p:nvPr>
        </p:nvSpPr>
        <p:spPr>
          <a:xfrm>
            <a:off x="154547" y="452718"/>
            <a:ext cx="11021454" cy="1400530"/>
          </a:xfrm>
        </p:spPr>
        <p:txBody>
          <a:bodyPr/>
          <a:lstStyle/>
          <a:p>
            <a:r>
              <a:rPr lang="en-US" sz="4800" b="1" dirty="0"/>
              <a:t>PROBLEM TO BE SOLVED</a:t>
            </a:r>
          </a:p>
        </p:txBody>
      </p:sp>
      <p:sp>
        <p:nvSpPr>
          <p:cNvPr id="3" name="Content Placeholder 2">
            <a:extLst>
              <a:ext uri="{FF2B5EF4-FFF2-40B4-BE49-F238E27FC236}">
                <a16:creationId xmlns:a16="http://schemas.microsoft.com/office/drawing/2014/main" xmlns="" id="{E02DAE71-524D-4DA8-B898-059047D88D5D}"/>
              </a:ext>
            </a:extLst>
          </p:cNvPr>
          <p:cNvSpPr>
            <a:spLocks noGrp="1"/>
          </p:cNvSpPr>
          <p:nvPr>
            <p:ph idx="1"/>
          </p:nvPr>
        </p:nvSpPr>
        <p:spPr>
          <a:xfrm>
            <a:off x="443345" y="1570182"/>
            <a:ext cx="10732655" cy="4678217"/>
          </a:xfrm>
        </p:spPr>
        <p:txBody>
          <a:bodyPr>
            <a:normAutofit/>
          </a:bodyPr>
          <a:lstStyle/>
          <a:p>
            <a:pPr algn="just"/>
            <a:r>
              <a:rPr lang="en-US" sz="2400" dirty="0"/>
              <a:t>Credibility of a particular product or service is important to know as what people think about that</a:t>
            </a:r>
          </a:p>
          <a:p>
            <a:pPr algn="just"/>
            <a:r>
              <a:rPr lang="en-US" sz="2400" dirty="0"/>
              <a:t>Growing resources such as online review sites and personal blogs are used by people to know and understand the reaction of people.</a:t>
            </a:r>
          </a:p>
          <a:p>
            <a:pPr algn="just"/>
            <a:r>
              <a:rPr lang="en-US" sz="2400" dirty="0"/>
              <a:t>Many microblogging sites like Twitter generates millions of tweets on a daily basis.</a:t>
            </a:r>
          </a:p>
          <a:p>
            <a:pPr algn="just"/>
            <a:r>
              <a:rPr lang="en-US" sz="2400" dirty="0"/>
              <a:t>Aim is to use data of twitter to find credibility regarding the particular product, topic etc.</a:t>
            </a:r>
          </a:p>
          <a:p>
            <a:pPr marL="0" indent="0" algn="just">
              <a:buNone/>
            </a:pPr>
            <a:endParaRPr lang="en-US" sz="2400" dirty="0"/>
          </a:p>
        </p:txBody>
      </p:sp>
    </p:spTree>
    <p:extLst>
      <p:ext uri="{BB962C8B-B14F-4D97-AF65-F5344CB8AC3E}">
        <p14:creationId xmlns:p14="http://schemas.microsoft.com/office/powerpoint/2010/main" val="2837868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9E2774-C854-4A1E-B3D2-F7D149F69543}"/>
              </a:ext>
            </a:extLst>
          </p:cNvPr>
          <p:cNvSpPr>
            <a:spLocks noGrp="1"/>
          </p:cNvSpPr>
          <p:nvPr>
            <p:ph type="title"/>
          </p:nvPr>
        </p:nvSpPr>
        <p:spPr>
          <a:xfrm>
            <a:off x="646111" y="452718"/>
            <a:ext cx="10648661" cy="1400530"/>
          </a:xfrm>
        </p:spPr>
        <p:txBody>
          <a:bodyPr/>
          <a:lstStyle/>
          <a:p>
            <a:r>
              <a:rPr lang="en-US" sz="4800" b="1" dirty="0"/>
              <a:t>WHY THIS PROBLEM IS IMPORTANT</a:t>
            </a:r>
          </a:p>
        </p:txBody>
      </p:sp>
      <p:sp>
        <p:nvSpPr>
          <p:cNvPr id="3" name="Content Placeholder 2">
            <a:extLst>
              <a:ext uri="{FF2B5EF4-FFF2-40B4-BE49-F238E27FC236}">
                <a16:creationId xmlns:a16="http://schemas.microsoft.com/office/drawing/2014/main" xmlns="" id="{60DAB80F-6A15-4838-9C29-F6A14850A67A}"/>
              </a:ext>
            </a:extLst>
          </p:cNvPr>
          <p:cNvSpPr>
            <a:spLocks noGrp="1"/>
          </p:cNvSpPr>
          <p:nvPr>
            <p:ph idx="1"/>
          </p:nvPr>
        </p:nvSpPr>
        <p:spPr>
          <a:xfrm>
            <a:off x="0" y="1570182"/>
            <a:ext cx="12015989" cy="4835100"/>
          </a:xfrm>
        </p:spPr>
        <p:txBody>
          <a:bodyPr>
            <a:noAutofit/>
          </a:bodyPr>
          <a:lstStyle/>
          <a:p>
            <a:pPr algn="just"/>
            <a:r>
              <a:rPr lang="en-US" sz="2300" dirty="0"/>
              <a:t>“What other people think” has always been the main concern while we’re making the decisions.</a:t>
            </a:r>
          </a:p>
          <a:p>
            <a:pPr algn="just"/>
            <a:r>
              <a:rPr lang="en-IN" sz="2300" dirty="0"/>
              <a:t>Businesses spend a lot of money to obtain consumer opinions, using surveys, focus groups, opinion polls consultants.</a:t>
            </a:r>
            <a:endParaRPr lang="en-US" sz="2300" dirty="0"/>
          </a:p>
          <a:p>
            <a:pPr algn="just"/>
            <a:r>
              <a:rPr lang="en-US" sz="2300" dirty="0"/>
              <a:t>Many people cast their opinions or experiences regarding the product they use, common topics etc. on websites.</a:t>
            </a:r>
          </a:p>
          <a:p>
            <a:pPr algn="just"/>
            <a:r>
              <a:rPr lang="en-US" sz="2300" dirty="0"/>
              <a:t>With all the information available on web platform such as blogs, discussion, social media where people can find various opinions and product experience or service they are looking for it are positive or negative.</a:t>
            </a:r>
          </a:p>
          <a:p>
            <a:pPr algn="just"/>
            <a:r>
              <a:rPr lang="en-IN" sz="2300" dirty="0"/>
              <a:t>This application can be used by a company to check the image of their brand among customers. It will also help quantifying the present and potential customers. According to their brand’s image they can modify their marketing strategies.</a:t>
            </a:r>
          </a:p>
          <a:p>
            <a:pPr algn="just"/>
            <a:endParaRPr lang="en-US" sz="2300" dirty="0"/>
          </a:p>
        </p:txBody>
      </p:sp>
    </p:spTree>
    <p:extLst>
      <p:ext uri="{BB962C8B-B14F-4D97-AF65-F5344CB8AC3E}">
        <p14:creationId xmlns:p14="http://schemas.microsoft.com/office/powerpoint/2010/main" val="1601063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64A1A8-D4E6-408F-A784-A18A2C56B598}"/>
              </a:ext>
            </a:extLst>
          </p:cNvPr>
          <p:cNvSpPr>
            <a:spLocks noGrp="1"/>
          </p:cNvSpPr>
          <p:nvPr>
            <p:ph type="title"/>
          </p:nvPr>
        </p:nvSpPr>
        <p:spPr>
          <a:xfrm>
            <a:off x="3507682" y="652388"/>
            <a:ext cx="9404723" cy="1400530"/>
          </a:xfrm>
        </p:spPr>
        <p:txBody>
          <a:bodyPr/>
          <a:lstStyle/>
          <a:p>
            <a:r>
              <a:rPr lang="en-US" sz="4800" b="1" dirty="0"/>
              <a:t>STATE OF ART SOLUTION</a:t>
            </a:r>
          </a:p>
        </p:txBody>
      </p:sp>
      <p:sp>
        <p:nvSpPr>
          <p:cNvPr id="3" name="Content Placeholder 2">
            <a:extLst>
              <a:ext uri="{FF2B5EF4-FFF2-40B4-BE49-F238E27FC236}">
                <a16:creationId xmlns:a16="http://schemas.microsoft.com/office/drawing/2014/main" xmlns="" id="{A1F12E21-25B8-4840-B939-F13B69880A65}"/>
              </a:ext>
            </a:extLst>
          </p:cNvPr>
          <p:cNvSpPr>
            <a:spLocks noGrp="1"/>
          </p:cNvSpPr>
          <p:nvPr>
            <p:ph idx="1"/>
          </p:nvPr>
        </p:nvSpPr>
        <p:spPr>
          <a:xfrm>
            <a:off x="1103312" y="2052918"/>
            <a:ext cx="9289939" cy="4195481"/>
          </a:xfrm>
        </p:spPr>
        <p:txBody>
          <a:bodyPr>
            <a:normAutofit/>
          </a:bodyPr>
          <a:lstStyle/>
          <a:p>
            <a:pPr marL="0" indent="0" algn="just">
              <a:buNone/>
            </a:pPr>
            <a:r>
              <a:rPr lang="en-IN" b="1" dirty="0"/>
              <a:t>Lexical Analysis</a:t>
            </a:r>
          </a:p>
          <a:p>
            <a:pPr algn="just"/>
            <a:r>
              <a:rPr lang="en-IN" dirty="0"/>
              <a:t>The lexical </a:t>
            </a:r>
            <a:r>
              <a:rPr lang="en-IN" dirty="0" err="1"/>
              <a:t>analyzer</a:t>
            </a:r>
            <a:r>
              <a:rPr lang="en-IN" dirty="0"/>
              <a:t> breaks the sentences into a series of tokens, by removing any whitespace or symbols in the source code.</a:t>
            </a:r>
          </a:p>
          <a:p>
            <a:pPr algn="just"/>
            <a:r>
              <a:rPr lang="en-US" dirty="0"/>
              <a:t>Advantage: Data is cleaned properly</a:t>
            </a:r>
          </a:p>
          <a:p>
            <a:pPr algn="just"/>
            <a:r>
              <a:rPr lang="en-US" dirty="0"/>
              <a:t>Disadvantage: Lot of noise, irreverent preprocess steps.</a:t>
            </a:r>
          </a:p>
          <a:p>
            <a:pPr marL="0" indent="0" algn="just">
              <a:buNone/>
            </a:pPr>
            <a:endParaRPr lang="en-IN" b="1" dirty="0"/>
          </a:p>
          <a:p>
            <a:pPr marL="0" indent="0" algn="just">
              <a:buNone/>
            </a:pPr>
            <a:r>
              <a:rPr lang="en-IN" b="1" dirty="0"/>
              <a:t>Opinion Digger</a:t>
            </a:r>
          </a:p>
          <a:p>
            <a:pPr algn="just"/>
            <a:r>
              <a:rPr lang="en-IN" dirty="0"/>
              <a:t>It is a statistical processes for estimating the relationships among words.</a:t>
            </a:r>
          </a:p>
          <a:p>
            <a:pPr algn="just"/>
            <a:r>
              <a:rPr lang="en-US" dirty="0"/>
              <a:t>Advantage: Finds interaction between two words</a:t>
            </a:r>
          </a:p>
          <a:p>
            <a:pPr algn="just"/>
            <a:r>
              <a:rPr lang="en-US" dirty="0"/>
              <a:t>Disadvantage: Needs a guideline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084986" cy="2052918"/>
          </a:xfrm>
          <a:prstGeom prst="rect">
            <a:avLst/>
          </a:prstGeom>
        </p:spPr>
      </p:pic>
    </p:spTree>
    <p:extLst>
      <p:ext uri="{BB962C8B-B14F-4D97-AF65-F5344CB8AC3E}">
        <p14:creationId xmlns:p14="http://schemas.microsoft.com/office/powerpoint/2010/main" val="3906896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7682" y="652388"/>
            <a:ext cx="9404723" cy="1400530"/>
          </a:xfrm>
        </p:spPr>
        <p:txBody>
          <a:bodyPr/>
          <a:lstStyle/>
          <a:p>
            <a:r>
              <a:rPr lang="en-US" sz="4800" b="1" dirty="0"/>
              <a:t>STATE OF ART SOLUTION</a:t>
            </a:r>
            <a:endParaRPr lang="en-IN" sz="4800" b="1" dirty="0"/>
          </a:p>
        </p:txBody>
      </p:sp>
      <p:sp>
        <p:nvSpPr>
          <p:cNvPr id="3" name="Content Placeholder 2"/>
          <p:cNvSpPr>
            <a:spLocks noGrp="1"/>
          </p:cNvSpPr>
          <p:nvPr>
            <p:ph idx="1"/>
          </p:nvPr>
        </p:nvSpPr>
        <p:spPr/>
        <p:txBody>
          <a:bodyPr/>
          <a:lstStyle/>
          <a:p>
            <a:pPr marL="0" indent="0" algn="just">
              <a:buNone/>
            </a:pPr>
            <a:r>
              <a:rPr lang="en-IN" sz="2400" b="1" dirty="0"/>
              <a:t>Data Mining and Sentiment Analysis</a:t>
            </a:r>
          </a:p>
          <a:p>
            <a:pPr algn="just"/>
            <a:r>
              <a:rPr lang="en-IN" sz="2400" dirty="0"/>
              <a:t>They take into consideration both the strength of an opinion as well as the relevance of an opinion </a:t>
            </a:r>
          </a:p>
          <a:p>
            <a:pPr algn="just"/>
            <a:r>
              <a:rPr lang="en-US" sz="2400" dirty="0"/>
              <a:t>Major Advantages above other Techniques : The Dictionary is open source and new words are added at regular bases. </a:t>
            </a:r>
            <a:endParaRPr lang="en-IN" sz="2400" dirty="0"/>
          </a:p>
          <a:p>
            <a:pPr algn="just"/>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3084986" cy="2052918"/>
          </a:xfrm>
          <a:prstGeom prst="rect">
            <a:avLst/>
          </a:prstGeom>
        </p:spPr>
      </p:pic>
    </p:spTree>
    <p:extLst>
      <p:ext uri="{BB962C8B-B14F-4D97-AF65-F5344CB8AC3E}">
        <p14:creationId xmlns:p14="http://schemas.microsoft.com/office/powerpoint/2010/main" val="1006469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398127"/>
            <a:ext cx="9404723" cy="1400530"/>
          </a:xfrm>
        </p:spPr>
        <p:txBody>
          <a:bodyPr/>
          <a:lstStyle/>
          <a:p>
            <a:r>
              <a:rPr lang="en-US" sz="4800" b="1" dirty="0"/>
              <a:t>REQUIREMENTS</a:t>
            </a:r>
            <a:endParaRPr lang="en-IN" sz="4800" b="1" dirty="0"/>
          </a:p>
        </p:txBody>
      </p:sp>
      <p:sp>
        <p:nvSpPr>
          <p:cNvPr id="3" name="Content Placeholder 2"/>
          <p:cNvSpPr>
            <a:spLocks noGrp="1"/>
          </p:cNvSpPr>
          <p:nvPr>
            <p:ph idx="1"/>
          </p:nvPr>
        </p:nvSpPr>
        <p:spPr/>
        <p:txBody>
          <a:bodyPr>
            <a:normAutofit/>
          </a:bodyPr>
          <a:lstStyle/>
          <a:p>
            <a:r>
              <a:rPr lang="en-US" sz="2400" dirty="0" err="1"/>
              <a:t>TextBlob</a:t>
            </a:r>
            <a:endParaRPr lang="en-US" sz="2400" dirty="0"/>
          </a:p>
          <a:p>
            <a:r>
              <a:rPr lang="en-US" sz="2400" dirty="0" err="1"/>
              <a:t>Tweepy</a:t>
            </a:r>
            <a:endParaRPr lang="en-US" sz="2400" dirty="0"/>
          </a:p>
          <a:p>
            <a:r>
              <a:rPr lang="en-US" sz="2400" dirty="0"/>
              <a:t>Impala</a:t>
            </a:r>
          </a:p>
          <a:p>
            <a:r>
              <a:rPr lang="en-US" sz="2400" dirty="0"/>
              <a:t>Hive</a:t>
            </a:r>
          </a:p>
          <a:p>
            <a:r>
              <a:rPr lang="en-US" sz="2400" dirty="0" err="1"/>
              <a:t>PySpark</a:t>
            </a:r>
            <a:endParaRPr lang="en-US" sz="2400" dirty="0"/>
          </a:p>
          <a:p>
            <a:r>
              <a:rPr lang="en-US" sz="2400" dirty="0"/>
              <a:t>Anaconda</a:t>
            </a:r>
          </a:p>
          <a:p>
            <a:r>
              <a:rPr lang="en-US" sz="2400" dirty="0" err="1"/>
              <a:t>Spyder</a:t>
            </a: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353" y="1393494"/>
            <a:ext cx="2928204" cy="548636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6555" y="4367285"/>
            <a:ext cx="4705445" cy="264681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555" y="1393495"/>
            <a:ext cx="4705444" cy="3137562"/>
          </a:xfrm>
          <a:prstGeom prst="rect">
            <a:avLst/>
          </a:prstGeom>
        </p:spPr>
      </p:pic>
    </p:spTree>
    <p:extLst>
      <p:ext uri="{BB962C8B-B14F-4D97-AF65-F5344CB8AC3E}">
        <p14:creationId xmlns:p14="http://schemas.microsoft.com/office/powerpoint/2010/main" val="360983451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845CDF-BEEA-41D5-A31B-92D834CF1274}"/>
              </a:ext>
            </a:extLst>
          </p:cNvPr>
          <p:cNvSpPr>
            <a:spLocks noGrp="1"/>
          </p:cNvSpPr>
          <p:nvPr>
            <p:ph type="title"/>
          </p:nvPr>
        </p:nvSpPr>
        <p:spPr>
          <a:xfrm>
            <a:off x="703555" y="426960"/>
            <a:ext cx="9404723" cy="1400530"/>
          </a:xfrm>
        </p:spPr>
        <p:txBody>
          <a:bodyPr/>
          <a:lstStyle/>
          <a:p>
            <a:r>
              <a:rPr lang="en-US" sz="4800" dirty="0"/>
              <a:t>TEXTBLOB</a:t>
            </a:r>
          </a:p>
        </p:txBody>
      </p:sp>
      <p:sp>
        <p:nvSpPr>
          <p:cNvPr id="3" name="Content Placeholder 2">
            <a:extLst>
              <a:ext uri="{FF2B5EF4-FFF2-40B4-BE49-F238E27FC236}">
                <a16:creationId xmlns:a16="http://schemas.microsoft.com/office/drawing/2014/main" xmlns="" id="{DAD8F0C9-19BE-432D-B928-89F9A233D143}"/>
              </a:ext>
            </a:extLst>
          </p:cNvPr>
          <p:cNvSpPr>
            <a:spLocks noGrp="1"/>
          </p:cNvSpPr>
          <p:nvPr>
            <p:ph idx="1"/>
          </p:nvPr>
        </p:nvSpPr>
        <p:spPr>
          <a:xfrm>
            <a:off x="1249251" y="1672660"/>
            <a:ext cx="9375820" cy="5599611"/>
          </a:xfrm>
        </p:spPr>
        <p:txBody>
          <a:bodyPr>
            <a:normAutofit/>
          </a:bodyPr>
          <a:lstStyle/>
          <a:p>
            <a:r>
              <a:rPr lang="en-US" sz="2400" dirty="0"/>
              <a:t>Python library that offers simple API to access methods and perform basic NLP tasks.</a:t>
            </a:r>
          </a:p>
          <a:p>
            <a:r>
              <a:rPr lang="en-US" sz="2400" dirty="0"/>
              <a:t>Installed by: $ pip install  </a:t>
            </a:r>
            <a:r>
              <a:rPr lang="en-US" sz="2400" dirty="0" err="1"/>
              <a:t>textblob</a:t>
            </a:r>
            <a:endParaRPr lang="en-US" sz="2400" dirty="0"/>
          </a:p>
          <a:p>
            <a:r>
              <a:rPr lang="en-US" sz="2400" dirty="0"/>
              <a:t>Very easy to use and used in sentimental analysis for text analysis as well as extract subjective information in the tweets.</a:t>
            </a:r>
          </a:p>
          <a:p>
            <a:r>
              <a:rPr lang="en-US" sz="2400" dirty="0"/>
              <a:t>Provides two methods: Polarity and subjectivity for the analysis.</a:t>
            </a:r>
          </a:p>
        </p:txBody>
      </p:sp>
    </p:spTree>
    <p:extLst>
      <p:ext uri="{BB962C8B-B14F-4D97-AF65-F5344CB8AC3E}">
        <p14:creationId xmlns:p14="http://schemas.microsoft.com/office/powerpoint/2010/main" val="241953039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TEXTBLOB</a:t>
            </a:r>
            <a:endParaRPr lang="en-IN" dirty="0"/>
          </a:p>
        </p:txBody>
      </p:sp>
      <p:sp>
        <p:nvSpPr>
          <p:cNvPr id="3" name="Content Placeholder 2"/>
          <p:cNvSpPr>
            <a:spLocks noGrp="1"/>
          </p:cNvSpPr>
          <p:nvPr>
            <p:ph idx="1"/>
          </p:nvPr>
        </p:nvSpPr>
        <p:spPr/>
        <p:txBody>
          <a:bodyPr>
            <a:normAutofit/>
          </a:bodyPr>
          <a:lstStyle/>
          <a:p>
            <a:r>
              <a:rPr lang="en-US" sz="2400" dirty="0"/>
              <a:t>Polarity is the float value within the range [-1.0 to 1.0] where 0 indicates neutral, 0.1 to 1.0 indicates positive sentiment and -0.1 to -1.0 indicates negative sentiment.</a:t>
            </a:r>
          </a:p>
          <a:p>
            <a:r>
              <a:rPr lang="en-US" sz="2400" dirty="0"/>
              <a:t> Subjectivity is the float value within the range[0.0 to 1.0] where 0.0 is very objective and 1.0 is very subjective.</a:t>
            </a:r>
          </a:p>
          <a:p>
            <a:r>
              <a:rPr lang="en-US" sz="2400" dirty="0"/>
              <a:t>Subjective sentence includes personal beliefs, views, opinions, beliefs, desires, allegations, suspicions etc.</a:t>
            </a:r>
          </a:p>
          <a:p>
            <a:r>
              <a:rPr lang="en-US" sz="2400" dirty="0"/>
              <a:t>Objective sentences are factual</a:t>
            </a:r>
          </a:p>
          <a:p>
            <a:endParaRPr lang="en-IN" sz="2400" dirty="0"/>
          </a:p>
        </p:txBody>
      </p:sp>
    </p:spTree>
    <p:extLst>
      <p:ext uri="{BB962C8B-B14F-4D97-AF65-F5344CB8AC3E}">
        <p14:creationId xmlns:p14="http://schemas.microsoft.com/office/powerpoint/2010/main" val="38921462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3167</TotalTime>
  <Words>1006</Words>
  <Application>Microsoft Office PowerPoint</Application>
  <PresentationFormat>Widescreen</PresentationFormat>
  <Paragraphs>146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Algerian</vt:lpstr>
      <vt:lpstr>Arial</vt:lpstr>
      <vt:lpstr>Century Gothic</vt:lpstr>
      <vt:lpstr>Wingdings 3</vt:lpstr>
      <vt:lpstr>Ion</vt:lpstr>
      <vt:lpstr>SENTIMENT ANALYSIS  TWITTER</vt:lpstr>
      <vt:lpstr>WHAT IS SENTIMENT ANALYSIS ?</vt:lpstr>
      <vt:lpstr>PROBLEM TO BE SOLVED</vt:lpstr>
      <vt:lpstr>WHY THIS PROBLEM IS IMPORTANT</vt:lpstr>
      <vt:lpstr>STATE OF ART SOLUTION</vt:lpstr>
      <vt:lpstr>STATE OF ART SOLUTION</vt:lpstr>
      <vt:lpstr>REQUIREMENTS</vt:lpstr>
      <vt:lpstr>TEXTBLOB</vt:lpstr>
      <vt:lpstr>TEXTBLOB</vt:lpstr>
      <vt:lpstr>TWEEPY</vt:lpstr>
      <vt:lpstr>Anaconda - Spyder</vt:lpstr>
      <vt:lpstr>LET’S START</vt:lpstr>
      <vt:lpstr>PowerPoint Presentation</vt:lpstr>
      <vt:lpstr>PowerPoint Presentation</vt:lpstr>
      <vt:lpstr>PowerPoint Presentation</vt:lpstr>
      <vt:lpstr>PowerPoint Presentation</vt:lpstr>
      <vt:lpstr>PowerPoint Presentation</vt:lpstr>
      <vt:lpstr>POLL</vt:lpstr>
      <vt:lpstr>SENTIMENT ANALYSIS ON ANACONDA - SPYDER</vt:lpstr>
      <vt:lpstr>CREATING A TABLE IN HIVE</vt:lpstr>
      <vt:lpstr>CONNECTING HIVE WITH SPARK</vt:lpstr>
      <vt:lpstr>BACK TO PYSPARK</vt:lpstr>
      <vt:lpstr>PowerPoint Presentation</vt:lpstr>
      <vt:lpstr>RESULT</vt:lpstr>
      <vt:lpstr>ADVANTAGES AND DRAWBACKS  OF PROPOSED SOLUTION</vt:lpstr>
      <vt:lpstr>FUTURE SCOPE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TWITTER</dc:title>
  <dc:creator>Mayank Yadav</dc:creator>
  <cp:lastModifiedBy>Mayank Yadav</cp:lastModifiedBy>
  <cp:revision>54</cp:revision>
  <dcterms:created xsi:type="dcterms:W3CDTF">2018-11-05T23:19:55Z</dcterms:created>
  <dcterms:modified xsi:type="dcterms:W3CDTF">2018-11-21T19:22:08Z</dcterms:modified>
</cp:coreProperties>
</file>