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2" roundtripDataSignature="AMtx7mjmzW0y5pcRskKOjCnWs3LDBLe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2069C4-8830-4985-9496-44FFD0BA1979}">
  <a:tblStyle styleId="{E72069C4-8830-4985-9496-44FFD0BA1979}" styleName="Table_0">
    <a:wholeTbl>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wholeTbl>
    <a:band1H>
      <a:tcTxStyle/>
      <a:tcStyle>
        <a:tcBdr/>
      </a:tcStyle>
    </a:band1H>
    <a:band2H>
      <a:tcTxStyle b="off" i="off"/>
      <a:tcStyle>
        <a:tcBdr/>
        <a:fill>
          <a:solidFill>
            <a:srgbClr val="E3E5E8"/>
          </a:solidFill>
        </a:fill>
      </a:tcStyle>
    </a:band2H>
    <a:band1V>
      <a:tcTxStyle/>
      <a:tcStyle>
        <a:tcBdr/>
      </a:tcStyle>
    </a:band1V>
    <a:band2V>
      <a:tcTxStyle/>
      <a:tcStyle>
        <a:tcBdr/>
      </a:tcStyle>
    </a:band2V>
    <a:lastCol>
      <a:tcTxStyle/>
      <a:tcStyle>
        <a:tcBdr/>
      </a:tcStyle>
    </a:lastCol>
    <a:firstCol>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398CCE"/>
          </a:solidFill>
        </a:fill>
      </a:tcStyle>
    </a:firstCol>
    <a:lastRow>
      <a:tcTxStyle b="off" i="off">
        <a:font>
          <a:latin typeface="Helvetica Light"/>
          <a:ea typeface="Helvetica Light"/>
          <a:cs typeface="Helvetica Light"/>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3797C6"/>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solidFill>
        </a:fill>
      </a:tcStyle>
    </a:lastRow>
    <a:seCell>
      <a:tcTxStyle/>
      <a:tcStyle>
        <a:tcBdr/>
      </a:tcStyle>
    </a:seCell>
    <a:swCell>
      <a:tcTxStyle/>
      <a:tcStyle>
        <a:tcBdr/>
      </a:tcStyle>
    </a:swCell>
    <a:firstRow>
      <a:tcTxStyle b="on" i="off">
        <a:font>
          <a:latin typeface="Helvetica"/>
          <a:ea typeface="Helvetica"/>
          <a:cs typeface="Helvetica"/>
        </a:font>
        <a:srgbClr val="FFFFFF"/>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2" d="100"/>
          <a:sy n="62" d="100"/>
        </p:scale>
        <p:origin x="6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42" Type="http://customschemas.google.com/relationships/presentationmetadata" Target="metadata"/><Relationship Id="rId3" Type="http://schemas.openxmlformats.org/officeDocument/2006/relationships/slide" Target="slides/slide2.xml"/><Relationship Id="rId146"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4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2200"/>
              <a:buFont typeface="Merriweather Sans"/>
              <a:buNone/>
              <a:defRPr sz="2200" b="0" i="0" u="none" strike="noStrike" cap="none">
                <a:latin typeface="Merriweather Sans"/>
                <a:ea typeface="Merriweather Sans"/>
                <a:cs typeface="Merriweather Sans"/>
                <a:sym typeface="Merriweather Sans"/>
              </a:defRPr>
            </a:lvl1pPr>
            <a:lvl2pPr marL="914400" marR="0" lvl="1" indent="-228600" algn="l" rtl="0">
              <a:spcBef>
                <a:spcPts val="0"/>
              </a:spcBef>
              <a:spcAft>
                <a:spcPts val="0"/>
              </a:spcAft>
              <a:buSzPts val="2200"/>
              <a:buFont typeface="Merriweather Sans"/>
              <a:buNone/>
              <a:defRPr sz="2200" b="0" i="0" u="none" strike="noStrike" cap="none">
                <a:latin typeface="Merriweather Sans"/>
                <a:ea typeface="Merriweather Sans"/>
                <a:cs typeface="Merriweather Sans"/>
                <a:sym typeface="Merriweather Sans"/>
              </a:defRPr>
            </a:lvl2pPr>
            <a:lvl3pPr marL="1371600" marR="0" lvl="2" indent="-228600" algn="l" rtl="0">
              <a:spcBef>
                <a:spcPts val="0"/>
              </a:spcBef>
              <a:spcAft>
                <a:spcPts val="0"/>
              </a:spcAft>
              <a:buSzPts val="2200"/>
              <a:buFont typeface="Merriweather Sans"/>
              <a:buNone/>
              <a:defRPr sz="2200" b="0" i="0" u="none" strike="noStrike" cap="none">
                <a:latin typeface="Merriweather Sans"/>
                <a:ea typeface="Merriweather Sans"/>
                <a:cs typeface="Merriweather Sans"/>
                <a:sym typeface="Merriweather Sans"/>
              </a:defRPr>
            </a:lvl3pPr>
            <a:lvl4pPr marL="1828800" marR="0" lvl="3" indent="-228600" algn="l" rtl="0">
              <a:spcBef>
                <a:spcPts val="0"/>
              </a:spcBef>
              <a:spcAft>
                <a:spcPts val="0"/>
              </a:spcAft>
              <a:buSzPts val="2200"/>
              <a:buFont typeface="Merriweather Sans"/>
              <a:buNone/>
              <a:defRPr sz="2200" b="0" i="0" u="none" strike="noStrike" cap="none">
                <a:latin typeface="Merriweather Sans"/>
                <a:ea typeface="Merriweather Sans"/>
                <a:cs typeface="Merriweather Sans"/>
                <a:sym typeface="Merriweather Sans"/>
              </a:defRPr>
            </a:lvl4pPr>
            <a:lvl5pPr marL="2286000" marR="0" lvl="4" indent="-228600" algn="l" rtl="0">
              <a:spcBef>
                <a:spcPts val="0"/>
              </a:spcBef>
              <a:spcAft>
                <a:spcPts val="0"/>
              </a:spcAft>
              <a:buSzPts val="2200"/>
              <a:buFont typeface="Merriweather Sans"/>
              <a:buNone/>
              <a:defRPr sz="2200" b="0" i="0" u="none" strike="noStrike" cap="none">
                <a:latin typeface="Merriweather Sans"/>
                <a:ea typeface="Merriweather Sans"/>
                <a:cs typeface="Merriweather Sans"/>
                <a:sym typeface="Merriweather Sans"/>
              </a:defRPr>
            </a:lvl5pPr>
            <a:lvl6pPr marL="2743200" marR="0" lvl="5" indent="-228600" algn="l" rtl="0">
              <a:spcBef>
                <a:spcPts val="0"/>
              </a:spcBef>
              <a:spcAft>
                <a:spcPts val="0"/>
              </a:spcAft>
              <a:buSzPts val="2200"/>
              <a:buFont typeface="Merriweather Sans"/>
              <a:buNone/>
              <a:defRPr sz="2200" b="0" i="0" u="none" strike="noStrike" cap="none">
                <a:latin typeface="Merriweather Sans"/>
                <a:ea typeface="Merriweather Sans"/>
                <a:cs typeface="Merriweather Sans"/>
                <a:sym typeface="Merriweather Sans"/>
              </a:defRPr>
            </a:lvl6pPr>
            <a:lvl7pPr marL="3200400" marR="0" lvl="6" indent="-228600" algn="l" rtl="0">
              <a:spcBef>
                <a:spcPts val="0"/>
              </a:spcBef>
              <a:spcAft>
                <a:spcPts val="0"/>
              </a:spcAft>
              <a:buSzPts val="2200"/>
              <a:buFont typeface="Merriweather Sans"/>
              <a:buNone/>
              <a:defRPr sz="2200" b="0" i="0" u="none" strike="noStrike" cap="none">
                <a:latin typeface="Merriweather Sans"/>
                <a:ea typeface="Merriweather Sans"/>
                <a:cs typeface="Merriweather Sans"/>
                <a:sym typeface="Merriweather Sans"/>
              </a:defRPr>
            </a:lvl7pPr>
            <a:lvl8pPr marL="3657600" marR="0" lvl="7" indent="-228600" algn="l" rtl="0">
              <a:spcBef>
                <a:spcPts val="0"/>
              </a:spcBef>
              <a:spcAft>
                <a:spcPts val="0"/>
              </a:spcAft>
              <a:buSzPts val="2200"/>
              <a:buFont typeface="Merriweather Sans"/>
              <a:buNone/>
              <a:defRPr sz="2200" b="0" i="0" u="none" strike="noStrike" cap="none">
                <a:latin typeface="Merriweather Sans"/>
                <a:ea typeface="Merriweather Sans"/>
                <a:cs typeface="Merriweather Sans"/>
                <a:sym typeface="Merriweather Sans"/>
              </a:defRPr>
            </a:lvl8pPr>
            <a:lvl9pPr marL="4114800" marR="0" lvl="8" indent="-228600" algn="l" rtl="0">
              <a:spcBef>
                <a:spcPts val="0"/>
              </a:spcBef>
              <a:spcAft>
                <a:spcPts val="0"/>
              </a:spcAft>
              <a:buSzPts val="2200"/>
              <a:buFont typeface="Merriweather Sans"/>
              <a:buNone/>
              <a:defRPr sz="2200" b="0" i="0" u="none" strike="noStrike" cap="none">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dn2.hubspot.net/hubfs/476778/PDFs/OneLocal_-_The_Importance_of_Reviews.pdf?t=149521097701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dn2.hubspot.net/hubfs/476778/PDFs/OneLocal_-_The_Importance_of_Reviews.pdf?t=149521097701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7: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324" name="Google Shape;32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f10baeaed_2_3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t-IT" sz="1200">
                <a:solidFill>
                  <a:srgbClr val="333333"/>
                </a:solidFill>
                <a:highlight>
                  <a:srgbClr val="FFFFFF"/>
                </a:highlight>
                <a:latin typeface="Roboto"/>
                <a:ea typeface="Roboto"/>
                <a:cs typeface="Roboto"/>
                <a:sym typeface="Roboto"/>
              </a:rPr>
              <a:t>Bots can inflate a topic's importance or tarnish reputations by flooding social networks with fake news and by manipulating the currency of Twitter: likes and shares, follows and retweets. Just how that translates into votes is unclear,</a:t>
            </a:r>
            <a:endParaRPr sz="1400"/>
          </a:p>
          <a:p>
            <a:pPr marL="457200" lvl="0" indent="0" algn="l" rtl="0">
              <a:spcBef>
                <a:spcPts val="0"/>
              </a:spcBef>
              <a:spcAft>
                <a:spcPts val="0"/>
              </a:spcAft>
              <a:buNone/>
            </a:pPr>
            <a:endParaRPr sz="1400"/>
          </a:p>
          <a:p>
            <a:pPr marL="457200" lvl="0" indent="0" algn="l" rtl="0">
              <a:spcBef>
                <a:spcPts val="0"/>
              </a:spcBef>
              <a:spcAft>
                <a:spcPts val="0"/>
              </a:spcAft>
              <a:buNone/>
            </a:pPr>
            <a:r>
              <a:rPr lang="it-IT" sz="1050">
                <a:highlight>
                  <a:srgbClr val="FFFFFF"/>
                </a:highlight>
                <a:latin typeface="Arial"/>
                <a:ea typeface="Arial"/>
                <a:cs typeface="Arial"/>
                <a:sym typeface="Arial"/>
              </a:rPr>
              <a:t>“The Turing test aimed to recognize the behavior of a human from that of a computer algorithm. Such challenge is more relevant than ever in today's social media context, where limited attention and technology constrain the expressive power of humans, while incentives abound to develop software agents mimicking humans. These social bots interact, often unnoticed, with real people in social media ecosystems, but their abundance is uncertain. While many bots are benign, one can design harmful bots with the goals of persuading, smearing, or deceiving… “</a:t>
            </a:r>
            <a:endParaRPr sz="1400"/>
          </a:p>
          <a:p>
            <a:pPr marL="0" lvl="0" indent="0" algn="l" rtl="0">
              <a:spcBef>
                <a:spcPts val="0"/>
              </a:spcBef>
              <a:spcAft>
                <a:spcPts val="0"/>
              </a:spcAft>
              <a:buSzPts val="2200"/>
              <a:buFont typeface="Merriweather Sans"/>
              <a:buNone/>
            </a:pPr>
            <a:endParaRPr sz="1400"/>
          </a:p>
        </p:txBody>
      </p:sp>
      <p:sp>
        <p:nvSpPr>
          <p:cNvPr id="431" name="Google Shape;431;g5f10baeaed_2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10baeaed_2_4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438" name="Google Shape;438;g5f10baeaed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f10baeaed_2_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445" name="Google Shape;445;g5f10baeaed_2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f10baeaed_2_6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461" name="Google Shape;461;g5f10baeaed_2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5f10baeaed_2_7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468" name="Google Shape;468;g5f10baeaed_2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e8c5c7248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e8c5c7248_0_1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5: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4A4A4A"/>
              </a:solidFill>
              <a:highlight>
                <a:srgbClr val="F9FAF8"/>
              </a:highlight>
              <a:latin typeface="Arial"/>
              <a:ea typeface="Arial"/>
              <a:cs typeface="Arial"/>
              <a:sym typeface="Arial"/>
            </a:endParaRPr>
          </a:p>
          <a:p>
            <a:pPr marL="457200" lvl="0" indent="-317500" algn="l" rtl="0">
              <a:spcBef>
                <a:spcPts val="0"/>
              </a:spcBef>
              <a:spcAft>
                <a:spcPts val="0"/>
              </a:spcAft>
              <a:buSzPts val="1400"/>
              <a:buChar char="●"/>
            </a:pPr>
            <a:r>
              <a:rPr lang="it-IT" sz="1400">
                <a:solidFill>
                  <a:srgbClr val="4A4A4A"/>
                </a:solidFill>
                <a:highlight>
                  <a:srgbClr val="F9FAF8"/>
                </a:highlight>
                <a:latin typeface="Arial"/>
                <a:ea typeface="Arial"/>
                <a:cs typeface="Arial"/>
                <a:sym typeface="Arial"/>
              </a:rPr>
              <a:t>Hubspot - online reviews are as helpful as friends and family during purchase decision. </a:t>
            </a:r>
            <a:endParaRPr sz="1400">
              <a:solidFill>
                <a:srgbClr val="4A4A4A"/>
              </a:solidFill>
              <a:highlight>
                <a:srgbClr val="F9FAF8"/>
              </a:highlight>
              <a:latin typeface="Arial"/>
              <a:ea typeface="Arial"/>
              <a:cs typeface="Arial"/>
              <a:sym typeface="Arial"/>
            </a:endParaRPr>
          </a:p>
          <a:p>
            <a:pPr marL="457200" lvl="0" indent="-317500" algn="l" rtl="0">
              <a:spcBef>
                <a:spcPts val="0"/>
              </a:spcBef>
              <a:spcAft>
                <a:spcPts val="0"/>
              </a:spcAft>
              <a:buClr>
                <a:srgbClr val="4A4A4A"/>
              </a:buClr>
              <a:buSzPts val="1400"/>
              <a:buFont typeface="Arial"/>
              <a:buChar char="●"/>
            </a:pPr>
            <a:r>
              <a:rPr lang="it-IT" sz="1400">
                <a:solidFill>
                  <a:srgbClr val="4A4A4A"/>
                </a:solidFill>
                <a:highlight>
                  <a:srgbClr val="F9FAF8"/>
                </a:highlight>
                <a:latin typeface="Arial"/>
                <a:ea typeface="Arial"/>
                <a:cs typeface="Arial"/>
                <a:sym typeface="Arial"/>
              </a:rPr>
              <a:t>Higher rankings on the site. </a:t>
            </a:r>
            <a:endParaRPr sz="1400">
              <a:solidFill>
                <a:srgbClr val="4A4A4A"/>
              </a:solidFill>
              <a:highlight>
                <a:srgbClr val="F9FAF8"/>
              </a:highlight>
              <a:latin typeface="Arial"/>
              <a:ea typeface="Arial"/>
              <a:cs typeface="Arial"/>
              <a:sym typeface="Arial"/>
            </a:endParaRPr>
          </a:p>
          <a:p>
            <a:pPr marL="457200" lvl="0" indent="-317500" algn="l" rtl="0">
              <a:spcBef>
                <a:spcPts val="0"/>
              </a:spcBef>
              <a:spcAft>
                <a:spcPts val="0"/>
              </a:spcAft>
              <a:buClr>
                <a:srgbClr val="4A4A4A"/>
              </a:buClr>
              <a:buSzPts val="1400"/>
              <a:buFont typeface="Arial"/>
              <a:buChar char="●"/>
            </a:pPr>
            <a:r>
              <a:rPr lang="it-IT" sz="1400">
                <a:solidFill>
                  <a:srgbClr val="4A4A4A"/>
                </a:solidFill>
                <a:highlight>
                  <a:srgbClr val="F9FAF8"/>
                </a:highlight>
                <a:latin typeface="Arial"/>
                <a:ea typeface="Arial"/>
                <a:cs typeface="Arial"/>
                <a:sym typeface="Arial"/>
              </a:rPr>
              <a:t>Marketing insight</a:t>
            </a:r>
            <a:endParaRPr sz="1400">
              <a:solidFill>
                <a:srgbClr val="4A4A4A"/>
              </a:solidFill>
              <a:highlight>
                <a:srgbClr val="F9FAF8"/>
              </a:highlight>
              <a:latin typeface="Arial"/>
              <a:ea typeface="Arial"/>
              <a:cs typeface="Arial"/>
              <a:sym typeface="Arial"/>
            </a:endParaRPr>
          </a:p>
          <a:p>
            <a:pPr marL="457200" lvl="0" indent="-317500" algn="l" rtl="0">
              <a:spcBef>
                <a:spcPts val="0"/>
              </a:spcBef>
              <a:spcAft>
                <a:spcPts val="0"/>
              </a:spcAft>
              <a:buSzPts val="1400"/>
              <a:buChar char="●"/>
            </a:pPr>
            <a:r>
              <a:rPr lang="it-IT" sz="1400"/>
              <a:t>Predicting the review rating, by review using NLP</a:t>
            </a:r>
            <a:endParaRPr sz="1400">
              <a:solidFill>
                <a:srgbClr val="4A4A4A"/>
              </a:solidFill>
              <a:highlight>
                <a:srgbClr val="F9FAF8"/>
              </a:highlight>
              <a:latin typeface="Arial"/>
              <a:ea typeface="Arial"/>
              <a:cs typeface="Arial"/>
              <a:sym typeface="Arial"/>
            </a:endParaRPr>
          </a:p>
          <a:p>
            <a:pPr marL="0" lvl="0" indent="0" algn="l" rtl="0">
              <a:spcBef>
                <a:spcPts val="0"/>
              </a:spcBef>
              <a:spcAft>
                <a:spcPts val="0"/>
              </a:spcAft>
              <a:buNone/>
            </a:pPr>
            <a:endParaRPr sz="1400">
              <a:solidFill>
                <a:srgbClr val="4A4A4A"/>
              </a:solidFill>
              <a:highlight>
                <a:srgbClr val="F9FAF8"/>
              </a:highlight>
              <a:latin typeface="Arial"/>
              <a:ea typeface="Arial"/>
              <a:cs typeface="Arial"/>
              <a:sym typeface="Arial"/>
            </a:endParaRPr>
          </a:p>
          <a:p>
            <a:pPr marL="0" lvl="0" indent="0" algn="l" rtl="0">
              <a:spcBef>
                <a:spcPts val="0"/>
              </a:spcBef>
              <a:spcAft>
                <a:spcPts val="0"/>
              </a:spcAft>
              <a:buNone/>
            </a:pPr>
            <a:r>
              <a:rPr lang="it-IT" sz="1400" u="sng">
                <a:solidFill>
                  <a:schemeClr val="hlink"/>
                </a:solidFill>
                <a:latin typeface="Arial"/>
                <a:ea typeface="Arial"/>
                <a:cs typeface="Arial"/>
                <a:sym typeface="Arial"/>
                <a:hlinkClick r:id="rId3"/>
              </a:rPr>
              <a:t>https://cdn2.hubspot.net/hubfs/476778/PDFs/OneLocal_-_The_Importance_of_Reviews.pdf?t=1495210977015</a:t>
            </a:r>
            <a:endParaRPr sz="1400">
              <a:solidFill>
                <a:srgbClr val="4A4A4A"/>
              </a:solidFill>
              <a:highlight>
                <a:srgbClr val="F9FAF8"/>
              </a:highlight>
              <a:latin typeface="Arial"/>
              <a:ea typeface="Arial"/>
              <a:cs typeface="Arial"/>
              <a:sym typeface="Arial"/>
            </a:endParaRPr>
          </a:p>
        </p:txBody>
      </p:sp>
      <p:sp>
        <p:nvSpPr>
          <p:cNvPr id="330" name="Google Shape;33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it-IT" sz="1400"/>
              <a:t>Think of the last review you wrote, maybe it was for a restaurant or an uber</a:t>
            </a:r>
            <a:endParaRPr sz="1400"/>
          </a:p>
          <a:p>
            <a:pPr marL="457200" lvl="0" indent="-317500" algn="l" rtl="0">
              <a:spcBef>
                <a:spcPts val="0"/>
              </a:spcBef>
              <a:spcAft>
                <a:spcPts val="0"/>
              </a:spcAft>
              <a:buSzPts val="1400"/>
              <a:buChar char="●"/>
            </a:pPr>
            <a:r>
              <a:rPr lang="it-IT" sz="1400"/>
              <a:t>What did you want the business owner or other people to know about your experience? Sentiment, feature </a:t>
            </a:r>
            <a:endParaRPr sz="1400"/>
          </a:p>
          <a:p>
            <a:pPr marL="457200" lvl="0" indent="-317500" algn="l" rtl="0">
              <a:spcBef>
                <a:spcPts val="0"/>
              </a:spcBef>
              <a:spcAft>
                <a:spcPts val="0"/>
              </a:spcAft>
              <a:buSzPts val="1400"/>
              <a:buChar char="●"/>
            </a:pPr>
            <a:r>
              <a:rPr lang="it-IT" sz="1400" b="1">
                <a:solidFill>
                  <a:srgbClr val="4B5263"/>
                </a:solidFill>
                <a:highlight>
                  <a:srgbClr val="FFFFFF"/>
                </a:highlight>
                <a:latin typeface="Arial"/>
                <a:ea typeface="Arial"/>
                <a:cs typeface="Arial"/>
                <a:sym typeface="Arial"/>
              </a:rPr>
              <a:t>Amazon product review</a:t>
            </a:r>
            <a:r>
              <a:rPr lang="it-IT" sz="1400">
                <a:solidFill>
                  <a:srgbClr val="4B5263"/>
                </a:solidFill>
                <a:highlight>
                  <a:srgbClr val="FFFFFF"/>
                </a:highlight>
                <a:latin typeface="Arial"/>
                <a:ea typeface="Arial"/>
                <a:cs typeface="Arial"/>
                <a:sym typeface="Arial"/>
              </a:rPr>
              <a:t> is simply a mirror of the consumer’s thoughts relating to that product. The analysis of product review can actually help you in understanding consumers’ demand and interests.</a:t>
            </a:r>
            <a:endParaRPr sz="1400"/>
          </a:p>
          <a:p>
            <a:pPr marL="457200" lvl="0" indent="0" algn="l" rtl="0">
              <a:spcBef>
                <a:spcPts val="0"/>
              </a:spcBef>
              <a:spcAft>
                <a:spcPts val="0"/>
              </a:spcAft>
              <a:buNone/>
            </a:pPr>
            <a:endParaRPr sz="1400"/>
          </a:p>
          <a:p>
            <a:pPr marL="0" lvl="0" indent="0" algn="l" rtl="0">
              <a:spcBef>
                <a:spcPts val="0"/>
              </a:spcBef>
              <a:spcAft>
                <a:spcPts val="0"/>
              </a:spcAft>
              <a:buSzPts val="2200"/>
              <a:buFont typeface="Merriweather Sans"/>
              <a:buNone/>
            </a:pPr>
            <a:endParaRPr sz="1400"/>
          </a:p>
        </p:txBody>
      </p:sp>
      <p:sp>
        <p:nvSpPr>
          <p:cNvPr id="351" name="Google Shape;35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6: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358" name="Google Shape;35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0: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367" name="Google Shape;36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59: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383" name="Google Shape;38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9: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390" name="Google Shape;39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1: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2200"/>
              <a:buFont typeface="Merriweather Sans"/>
              <a:buNone/>
            </a:pPr>
            <a:endParaRPr/>
          </a:p>
        </p:txBody>
      </p:sp>
      <p:sp>
        <p:nvSpPr>
          <p:cNvPr id="406" name="Google Shape;40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5f10baeaed_2_1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4A4A4A"/>
              </a:solidFill>
              <a:highlight>
                <a:srgbClr val="F9FAF8"/>
              </a:highlight>
              <a:latin typeface="Arial"/>
              <a:ea typeface="Arial"/>
              <a:cs typeface="Arial"/>
              <a:sym typeface="Arial"/>
            </a:endParaRPr>
          </a:p>
          <a:p>
            <a:pPr marL="457200" lvl="0" indent="-317500" algn="l" rtl="0">
              <a:spcBef>
                <a:spcPts val="0"/>
              </a:spcBef>
              <a:spcAft>
                <a:spcPts val="0"/>
              </a:spcAft>
              <a:buSzPts val="1400"/>
              <a:buChar char="●"/>
            </a:pPr>
            <a:r>
              <a:rPr lang="it-IT" sz="1400">
                <a:solidFill>
                  <a:srgbClr val="4A4A4A"/>
                </a:solidFill>
                <a:highlight>
                  <a:srgbClr val="F9FAF8"/>
                </a:highlight>
                <a:latin typeface="Arial"/>
                <a:ea typeface="Arial"/>
                <a:cs typeface="Arial"/>
                <a:sym typeface="Arial"/>
              </a:rPr>
              <a:t>Hubspot - online reviews are as helpful as friends and family during purchase decision. </a:t>
            </a:r>
            <a:endParaRPr sz="1400">
              <a:solidFill>
                <a:srgbClr val="4A4A4A"/>
              </a:solidFill>
              <a:highlight>
                <a:srgbClr val="F9FAF8"/>
              </a:highlight>
              <a:latin typeface="Arial"/>
              <a:ea typeface="Arial"/>
              <a:cs typeface="Arial"/>
              <a:sym typeface="Arial"/>
            </a:endParaRPr>
          </a:p>
          <a:p>
            <a:pPr marL="457200" lvl="0" indent="-317500" algn="l" rtl="0">
              <a:spcBef>
                <a:spcPts val="0"/>
              </a:spcBef>
              <a:spcAft>
                <a:spcPts val="0"/>
              </a:spcAft>
              <a:buClr>
                <a:srgbClr val="4A4A4A"/>
              </a:buClr>
              <a:buSzPts val="1400"/>
              <a:buFont typeface="Arial"/>
              <a:buChar char="●"/>
            </a:pPr>
            <a:r>
              <a:rPr lang="it-IT" sz="1400">
                <a:solidFill>
                  <a:srgbClr val="4A4A4A"/>
                </a:solidFill>
                <a:highlight>
                  <a:srgbClr val="F9FAF8"/>
                </a:highlight>
                <a:latin typeface="Arial"/>
                <a:ea typeface="Arial"/>
                <a:cs typeface="Arial"/>
                <a:sym typeface="Arial"/>
              </a:rPr>
              <a:t>Higher rankings on the site. </a:t>
            </a:r>
            <a:endParaRPr sz="1400">
              <a:solidFill>
                <a:srgbClr val="4A4A4A"/>
              </a:solidFill>
              <a:highlight>
                <a:srgbClr val="F9FAF8"/>
              </a:highlight>
              <a:latin typeface="Arial"/>
              <a:ea typeface="Arial"/>
              <a:cs typeface="Arial"/>
              <a:sym typeface="Arial"/>
            </a:endParaRPr>
          </a:p>
          <a:p>
            <a:pPr marL="457200" lvl="0" indent="-317500" algn="l" rtl="0">
              <a:spcBef>
                <a:spcPts val="0"/>
              </a:spcBef>
              <a:spcAft>
                <a:spcPts val="0"/>
              </a:spcAft>
              <a:buClr>
                <a:srgbClr val="4A4A4A"/>
              </a:buClr>
              <a:buSzPts val="1400"/>
              <a:buFont typeface="Arial"/>
              <a:buChar char="●"/>
            </a:pPr>
            <a:r>
              <a:rPr lang="it-IT" sz="1400">
                <a:solidFill>
                  <a:srgbClr val="4A4A4A"/>
                </a:solidFill>
                <a:highlight>
                  <a:srgbClr val="F9FAF8"/>
                </a:highlight>
                <a:latin typeface="Arial"/>
                <a:ea typeface="Arial"/>
                <a:cs typeface="Arial"/>
                <a:sym typeface="Arial"/>
              </a:rPr>
              <a:t>Marketing insight</a:t>
            </a:r>
            <a:endParaRPr sz="1400">
              <a:solidFill>
                <a:srgbClr val="4A4A4A"/>
              </a:solidFill>
              <a:highlight>
                <a:srgbClr val="F9FAF8"/>
              </a:highlight>
              <a:latin typeface="Arial"/>
              <a:ea typeface="Arial"/>
              <a:cs typeface="Arial"/>
              <a:sym typeface="Arial"/>
            </a:endParaRPr>
          </a:p>
          <a:p>
            <a:pPr marL="457200" lvl="0" indent="-317500" algn="l" rtl="0">
              <a:spcBef>
                <a:spcPts val="0"/>
              </a:spcBef>
              <a:spcAft>
                <a:spcPts val="0"/>
              </a:spcAft>
              <a:buSzPts val="1400"/>
              <a:buChar char="●"/>
            </a:pPr>
            <a:r>
              <a:rPr lang="it-IT" sz="1400"/>
              <a:t>Predicting the review rating, by review using NLP</a:t>
            </a:r>
            <a:endParaRPr sz="1400">
              <a:solidFill>
                <a:srgbClr val="4A4A4A"/>
              </a:solidFill>
              <a:highlight>
                <a:srgbClr val="F9FAF8"/>
              </a:highlight>
              <a:latin typeface="Arial"/>
              <a:ea typeface="Arial"/>
              <a:cs typeface="Arial"/>
              <a:sym typeface="Arial"/>
            </a:endParaRPr>
          </a:p>
          <a:p>
            <a:pPr marL="0" lvl="0" indent="0" algn="l" rtl="0">
              <a:spcBef>
                <a:spcPts val="0"/>
              </a:spcBef>
              <a:spcAft>
                <a:spcPts val="0"/>
              </a:spcAft>
              <a:buNone/>
            </a:pPr>
            <a:endParaRPr sz="1400">
              <a:solidFill>
                <a:srgbClr val="4A4A4A"/>
              </a:solidFill>
              <a:highlight>
                <a:srgbClr val="F9FAF8"/>
              </a:highlight>
              <a:latin typeface="Arial"/>
              <a:ea typeface="Arial"/>
              <a:cs typeface="Arial"/>
              <a:sym typeface="Arial"/>
            </a:endParaRPr>
          </a:p>
          <a:p>
            <a:pPr marL="0" lvl="0" indent="0" algn="l" rtl="0">
              <a:spcBef>
                <a:spcPts val="0"/>
              </a:spcBef>
              <a:spcAft>
                <a:spcPts val="0"/>
              </a:spcAft>
              <a:buNone/>
            </a:pPr>
            <a:r>
              <a:rPr lang="it-IT" sz="1400" u="sng">
                <a:solidFill>
                  <a:schemeClr val="hlink"/>
                </a:solidFill>
                <a:latin typeface="Arial"/>
                <a:ea typeface="Arial"/>
                <a:cs typeface="Arial"/>
                <a:sym typeface="Arial"/>
                <a:hlinkClick r:id="rId3"/>
              </a:rPr>
              <a:t>https://cdn2.hubspot.net/hubfs/476778/PDFs/OneLocal_-_The_Importance_of_Reviews.pdf?t=1495210977015</a:t>
            </a:r>
            <a:endParaRPr sz="1400">
              <a:solidFill>
                <a:srgbClr val="4A4A4A"/>
              </a:solidFill>
              <a:highlight>
                <a:srgbClr val="F9FAF8"/>
              </a:highlight>
              <a:latin typeface="Arial"/>
              <a:ea typeface="Arial"/>
              <a:cs typeface="Arial"/>
              <a:sym typeface="Arial"/>
            </a:endParaRPr>
          </a:p>
        </p:txBody>
      </p:sp>
      <p:sp>
        <p:nvSpPr>
          <p:cNvPr id="414" name="Google Shape;414;g5f10baeaed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005">
  <p:cSld name="slide-005">
    <p:spTree>
      <p:nvGrpSpPr>
        <p:cNvPr id="1" name="Shape 24"/>
        <p:cNvGrpSpPr/>
        <p:nvPr/>
      </p:nvGrpSpPr>
      <p:grpSpPr>
        <a:xfrm>
          <a:off x="0" y="0"/>
          <a:ext cx="0" cy="0"/>
          <a:chOff x="0" y="0"/>
          <a:chExt cx="0" cy="0"/>
        </a:xfrm>
      </p:grpSpPr>
      <p:sp>
        <p:nvSpPr>
          <p:cNvPr id="25" name="Google Shape;25;p137"/>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26" name="Google Shape;26;p137"/>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040">
  <p:cSld name="slide-040">
    <p:spTree>
      <p:nvGrpSpPr>
        <p:cNvPr id="1" name="Shape 143"/>
        <p:cNvGrpSpPr/>
        <p:nvPr/>
      </p:nvGrpSpPr>
      <p:grpSpPr>
        <a:xfrm>
          <a:off x="0" y="0"/>
          <a:ext cx="0" cy="0"/>
          <a:chOff x="0" y="0"/>
          <a:chExt cx="0" cy="0"/>
        </a:xfrm>
      </p:grpSpPr>
      <p:sp>
        <p:nvSpPr>
          <p:cNvPr id="144" name="Google Shape;144;p174"/>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145" name="Google Shape;145;p174"/>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047">
  <p:cSld name="slide-047">
    <p:spTree>
      <p:nvGrpSpPr>
        <p:cNvPr id="1" name="Shape 169"/>
        <p:cNvGrpSpPr/>
        <p:nvPr/>
      </p:nvGrpSpPr>
      <p:grpSpPr>
        <a:xfrm>
          <a:off x="0" y="0"/>
          <a:ext cx="0" cy="0"/>
          <a:chOff x="0" y="0"/>
          <a:chExt cx="0" cy="0"/>
        </a:xfrm>
      </p:grpSpPr>
      <p:sp>
        <p:nvSpPr>
          <p:cNvPr id="170" name="Google Shape;170;p182"/>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171" name="Google Shape;171;p182"/>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007">
  <p:cSld name="slide-007">
    <p:spTree>
      <p:nvGrpSpPr>
        <p:cNvPr id="1" name="Shape 34"/>
        <p:cNvGrpSpPr/>
        <p:nvPr/>
      </p:nvGrpSpPr>
      <p:grpSpPr>
        <a:xfrm>
          <a:off x="0" y="0"/>
          <a:ext cx="0" cy="0"/>
          <a:chOff x="0" y="0"/>
          <a:chExt cx="0" cy="0"/>
        </a:xfrm>
      </p:grpSpPr>
      <p:sp>
        <p:nvSpPr>
          <p:cNvPr id="35" name="Google Shape;35;p140"/>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36" name="Google Shape;36;p140"/>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010">
  <p:cSld name="slide-010">
    <p:spTree>
      <p:nvGrpSpPr>
        <p:cNvPr id="1" name="Shape 43"/>
        <p:cNvGrpSpPr/>
        <p:nvPr/>
      </p:nvGrpSpPr>
      <p:grpSpPr>
        <a:xfrm>
          <a:off x="0" y="0"/>
          <a:ext cx="0" cy="0"/>
          <a:chOff x="0" y="0"/>
          <a:chExt cx="0" cy="0"/>
        </a:xfrm>
      </p:grpSpPr>
      <p:sp>
        <p:nvSpPr>
          <p:cNvPr id="44" name="Google Shape;44;p143"/>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45" name="Google Shape;45;p143"/>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013">
  <p:cSld name="slide-013">
    <p:spTree>
      <p:nvGrpSpPr>
        <p:cNvPr id="1" name="Shape 53"/>
        <p:cNvGrpSpPr/>
        <p:nvPr/>
      </p:nvGrpSpPr>
      <p:grpSpPr>
        <a:xfrm>
          <a:off x="0" y="0"/>
          <a:ext cx="0" cy="0"/>
          <a:chOff x="0" y="0"/>
          <a:chExt cx="0" cy="0"/>
        </a:xfrm>
      </p:grpSpPr>
      <p:sp>
        <p:nvSpPr>
          <p:cNvPr id="54" name="Google Shape;54;p146"/>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55" name="Google Shape;55;p146"/>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016">
  <p:cSld name="slide-016">
    <p:spTree>
      <p:nvGrpSpPr>
        <p:cNvPr id="1" name="Shape 62"/>
        <p:cNvGrpSpPr/>
        <p:nvPr/>
      </p:nvGrpSpPr>
      <p:grpSpPr>
        <a:xfrm>
          <a:off x="0" y="0"/>
          <a:ext cx="0" cy="0"/>
          <a:chOff x="0" y="0"/>
          <a:chExt cx="0" cy="0"/>
        </a:xfrm>
      </p:grpSpPr>
      <p:sp>
        <p:nvSpPr>
          <p:cNvPr id="63" name="Google Shape;63;p149"/>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64" name="Google Shape;64;p149"/>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019">
  <p:cSld name="slide-019">
    <p:spTree>
      <p:nvGrpSpPr>
        <p:cNvPr id="1" name="Shape 74"/>
        <p:cNvGrpSpPr/>
        <p:nvPr/>
      </p:nvGrpSpPr>
      <p:grpSpPr>
        <a:xfrm>
          <a:off x="0" y="0"/>
          <a:ext cx="0" cy="0"/>
          <a:chOff x="0" y="0"/>
          <a:chExt cx="0" cy="0"/>
        </a:xfrm>
      </p:grpSpPr>
      <p:sp>
        <p:nvSpPr>
          <p:cNvPr id="75" name="Google Shape;75;p153"/>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76" name="Google Shape;76;p153"/>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023">
  <p:cSld name="slide-023">
    <p:spTree>
      <p:nvGrpSpPr>
        <p:cNvPr id="1" name="Shape 86"/>
        <p:cNvGrpSpPr/>
        <p:nvPr/>
      </p:nvGrpSpPr>
      <p:grpSpPr>
        <a:xfrm>
          <a:off x="0" y="0"/>
          <a:ext cx="0" cy="0"/>
          <a:chOff x="0" y="0"/>
          <a:chExt cx="0" cy="0"/>
        </a:xfrm>
      </p:grpSpPr>
      <p:sp>
        <p:nvSpPr>
          <p:cNvPr id="87" name="Google Shape;87;p157"/>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88" name="Google Shape;88;p157"/>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033">
  <p:cSld name="slide-033">
    <p:spTree>
      <p:nvGrpSpPr>
        <p:cNvPr id="1" name="Shape 121"/>
        <p:cNvGrpSpPr/>
        <p:nvPr/>
      </p:nvGrpSpPr>
      <p:grpSpPr>
        <a:xfrm>
          <a:off x="0" y="0"/>
          <a:ext cx="0" cy="0"/>
          <a:chOff x="0" y="0"/>
          <a:chExt cx="0" cy="0"/>
        </a:xfrm>
      </p:grpSpPr>
      <p:sp>
        <p:nvSpPr>
          <p:cNvPr id="122" name="Google Shape;122;p167"/>
          <p:cNvSpPr/>
          <p:nvPr/>
        </p:nvSpPr>
        <p:spPr>
          <a:xfrm>
            <a:off x="14736303" y="0"/>
            <a:ext cx="9647696" cy="13716002"/>
          </a:xfrm>
          <a:prstGeom prst="rect">
            <a:avLst/>
          </a:prstGeom>
          <a:solidFill>
            <a:srgbClr val="212121"/>
          </a:solidFill>
          <a:ln>
            <a:noFill/>
          </a:ln>
          <a:effectLst>
            <a:outerShdw blurRad="38100" dist="25400" dir="5400000" rotWithShape="0">
              <a:srgbClr val="000000">
                <a:alpha val="49411"/>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000"/>
              <a:buFont typeface="Helvetica Neue"/>
              <a:buNone/>
            </a:pPr>
            <a:endParaRPr sz="3000" b="0" i="0" u="none" strike="noStrike" cap="none">
              <a:solidFill>
                <a:srgbClr val="009193"/>
              </a:solidFill>
              <a:latin typeface="Helvetica Neue"/>
              <a:ea typeface="Helvetica Neue"/>
              <a:cs typeface="Helvetica Neue"/>
              <a:sym typeface="Helvetica Neue"/>
            </a:endParaRPr>
          </a:p>
        </p:txBody>
      </p:sp>
      <p:sp>
        <p:nvSpPr>
          <p:cNvPr id="123" name="Google Shape;123;p167"/>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124" name="Google Shape;124;p167"/>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035">
  <p:cSld name="slide-035">
    <p:spTree>
      <p:nvGrpSpPr>
        <p:cNvPr id="1" name="Shape 128"/>
        <p:cNvGrpSpPr/>
        <p:nvPr/>
      </p:nvGrpSpPr>
      <p:grpSpPr>
        <a:xfrm>
          <a:off x="0" y="0"/>
          <a:ext cx="0" cy="0"/>
          <a:chOff x="0" y="0"/>
          <a:chExt cx="0" cy="0"/>
        </a:xfrm>
      </p:grpSpPr>
      <p:sp>
        <p:nvSpPr>
          <p:cNvPr id="129" name="Google Shape;129;p169"/>
          <p:cNvSpPr/>
          <p:nvPr/>
        </p:nvSpPr>
        <p:spPr>
          <a:xfrm>
            <a:off x="21848959" y="12319000"/>
            <a:ext cx="509729" cy="53339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130" name="Google Shape;130;p169"/>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32"/>
          <p:cNvSpPr/>
          <p:nvPr/>
        </p:nvSpPr>
        <p:spPr>
          <a:xfrm>
            <a:off x="21099395" y="12319000"/>
            <a:ext cx="1259100" cy="533400"/>
          </a:xfrm>
          <a:prstGeom prst="rect">
            <a:avLst/>
          </a:prstGeom>
          <a:noFill/>
          <a:ln>
            <a:noFill/>
          </a:ln>
        </p:spPr>
        <p:txBody>
          <a:bodyPr spcFirstLastPara="1" wrap="square" lIns="50800" tIns="50800" rIns="50800" bIns="50800" anchor="t" anchorCtr="0">
            <a:noAutofit/>
          </a:bodyPr>
          <a:lstStyle/>
          <a:p>
            <a:pPr marL="0" marR="0" lvl="0" indent="0" algn="r" rtl="0">
              <a:lnSpc>
                <a:spcPct val="120000"/>
              </a:lnSpc>
              <a:spcBef>
                <a:spcPts val="0"/>
              </a:spcBef>
              <a:spcAft>
                <a:spcPts val="0"/>
              </a:spcAft>
              <a:buClr>
                <a:srgbClr val="797979"/>
              </a:buClr>
              <a:buSzPts val="700"/>
              <a:buFont typeface="Helvetica Neue"/>
              <a:buNone/>
            </a:pPr>
            <a:fld id="{00000000-1234-1234-1234-123412341234}" type="slidenum">
              <a:rPr lang="it-IT" sz="2800" b="0" i="0" u="none" strike="noStrike" cap="none">
                <a:solidFill>
                  <a:srgbClr val="797979"/>
                </a:solidFill>
                <a:latin typeface="Helvetica Neue"/>
                <a:ea typeface="Helvetica Neue"/>
                <a:cs typeface="Helvetica Neue"/>
                <a:sym typeface="Helvetica Neue"/>
              </a:rPr>
              <a:t>‹#›</a:t>
            </a:fld>
            <a:r>
              <a:rPr lang="it-IT" sz="2800" b="0" i="0" u="none" strike="noStrike" cap="none">
                <a:solidFill>
                  <a:srgbClr val="797979"/>
                </a:solidFill>
                <a:latin typeface="Helvetica Neue"/>
                <a:ea typeface="Helvetica Neue"/>
                <a:cs typeface="Helvetica Neue"/>
                <a:sym typeface="Helvetica Neue"/>
              </a:rPr>
              <a:t>￼</a:t>
            </a:r>
            <a:endParaRPr/>
          </a:p>
        </p:txBody>
      </p:sp>
      <p:sp>
        <p:nvSpPr>
          <p:cNvPr id="7" name="Google Shape;7;p132"/>
          <p:cNvSpPr txBox="1">
            <a:spLocks noGrp="1"/>
          </p:cNvSpPr>
          <p:nvPr>
            <p:ph type="title"/>
          </p:nvPr>
        </p:nvSpPr>
        <p:spPr>
          <a:xfrm>
            <a:off x="1689100" y="952500"/>
            <a:ext cx="21005701" cy="2286000"/>
          </a:xfrm>
          <a:prstGeom prst="rect">
            <a:avLst/>
          </a:prstGeom>
          <a:noFill/>
          <a:ln>
            <a:noFill/>
          </a:ln>
        </p:spPr>
        <p:txBody>
          <a:bodyPr spcFirstLastPara="1" wrap="square" lIns="91425" tIns="91425" rIns="91425" bIns="91425" anchor="ctr" anchorCtr="0">
            <a:noAutofit/>
          </a:bodyPr>
          <a:lstStyle>
            <a:lvl1pPr marR="0" lvl="0" algn="l" rtl="0">
              <a:lnSpc>
                <a:spcPct val="80000"/>
              </a:lnSpc>
              <a:spcBef>
                <a:spcPts val="0"/>
              </a:spcBef>
              <a:spcAft>
                <a:spcPts val="0"/>
              </a:spcAft>
              <a:buClr>
                <a:srgbClr val="212121"/>
              </a:buClr>
              <a:buSzPts val="11200"/>
              <a:buFont typeface="Montserrat"/>
              <a:buNone/>
              <a:defRPr sz="11200" b="1" i="0" u="none" strike="noStrike" cap="none">
                <a:solidFill>
                  <a:srgbClr val="212121"/>
                </a:solidFill>
                <a:latin typeface="Montserrat"/>
                <a:ea typeface="Montserrat"/>
                <a:cs typeface="Montserrat"/>
                <a:sym typeface="Montserrat"/>
              </a:defRPr>
            </a:lvl1pPr>
            <a:lvl2pPr marR="0" lvl="1" algn="l" rtl="0">
              <a:lnSpc>
                <a:spcPct val="80000"/>
              </a:lnSpc>
              <a:spcBef>
                <a:spcPts val="0"/>
              </a:spcBef>
              <a:spcAft>
                <a:spcPts val="0"/>
              </a:spcAft>
              <a:buClr>
                <a:srgbClr val="212121"/>
              </a:buClr>
              <a:buSzPts val="11200"/>
              <a:buFont typeface="Montserrat"/>
              <a:buNone/>
              <a:defRPr sz="11200" b="1" i="0" u="none" strike="noStrike" cap="none">
                <a:solidFill>
                  <a:srgbClr val="212121"/>
                </a:solidFill>
                <a:latin typeface="Montserrat"/>
                <a:ea typeface="Montserrat"/>
                <a:cs typeface="Montserrat"/>
                <a:sym typeface="Montserrat"/>
              </a:defRPr>
            </a:lvl2pPr>
            <a:lvl3pPr marR="0" lvl="2" algn="l" rtl="0">
              <a:lnSpc>
                <a:spcPct val="80000"/>
              </a:lnSpc>
              <a:spcBef>
                <a:spcPts val="0"/>
              </a:spcBef>
              <a:spcAft>
                <a:spcPts val="0"/>
              </a:spcAft>
              <a:buClr>
                <a:srgbClr val="212121"/>
              </a:buClr>
              <a:buSzPts val="11200"/>
              <a:buFont typeface="Montserrat"/>
              <a:buNone/>
              <a:defRPr sz="11200" b="1" i="0" u="none" strike="noStrike" cap="none">
                <a:solidFill>
                  <a:srgbClr val="212121"/>
                </a:solidFill>
                <a:latin typeface="Montserrat"/>
                <a:ea typeface="Montserrat"/>
                <a:cs typeface="Montserrat"/>
                <a:sym typeface="Montserrat"/>
              </a:defRPr>
            </a:lvl3pPr>
            <a:lvl4pPr marR="0" lvl="3" algn="l" rtl="0">
              <a:lnSpc>
                <a:spcPct val="80000"/>
              </a:lnSpc>
              <a:spcBef>
                <a:spcPts val="0"/>
              </a:spcBef>
              <a:spcAft>
                <a:spcPts val="0"/>
              </a:spcAft>
              <a:buClr>
                <a:srgbClr val="212121"/>
              </a:buClr>
              <a:buSzPts val="11200"/>
              <a:buFont typeface="Montserrat"/>
              <a:buNone/>
              <a:defRPr sz="11200" b="1" i="0" u="none" strike="noStrike" cap="none">
                <a:solidFill>
                  <a:srgbClr val="212121"/>
                </a:solidFill>
                <a:latin typeface="Montserrat"/>
                <a:ea typeface="Montserrat"/>
                <a:cs typeface="Montserrat"/>
                <a:sym typeface="Montserrat"/>
              </a:defRPr>
            </a:lvl4pPr>
            <a:lvl5pPr marR="0" lvl="4" algn="l" rtl="0">
              <a:lnSpc>
                <a:spcPct val="80000"/>
              </a:lnSpc>
              <a:spcBef>
                <a:spcPts val="0"/>
              </a:spcBef>
              <a:spcAft>
                <a:spcPts val="0"/>
              </a:spcAft>
              <a:buClr>
                <a:srgbClr val="212121"/>
              </a:buClr>
              <a:buSzPts val="11200"/>
              <a:buFont typeface="Montserrat"/>
              <a:buNone/>
              <a:defRPr sz="11200" b="1" i="0" u="none" strike="noStrike" cap="none">
                <a:solidFill>
                  <a:srgbClr val="212121"/>
                </a:solidFill>
                <a:latin typeface="Montserrat"/>
                <a:ea typeface="Montserrat"/>
                <a:cs typeface="Montserrat"/>
                <a:sym typeface="Montserrat"/>
              </a:defRPr>
            </a:lvl5pPr>
            <a:lvl6pPr marR="0" lvl="5" algn="l" rtl="0">
              <a:lnSpc>
                <a:spcPct val="80000"/>
              </a:lnSpc>
              <a:spcBef>
                <a:spcPts val="0"/>
              </a:spcBef>
              <a:spcAft>
                <a:spcPts val="0"/>
              </a:spcAft>
              <a:buClr>
                <a:srgbClr val="212121"/>
              </a:buClr>
              <a:buSzPts val="11200"/>
              <a:buFont typeface="Montserrat"/>
              <a:buNone/>
              <a:defRPr sz="11200" b="1" i="0" u="none" strike="noStrike" cap="none">
                <a:solidFill>
                  <a:srgbClr val="212121"/>
                </a:solidFill>
                <a:latin typeface="Montserrat"/>
                <a:ea typeface="Montserrat"/>
                <a:cs typeface="Montserrat"/>
                <a:sym typeface="Montserrat"/>
              </a:defRPr>
            </a:lvl6pPr>
            <a:lvl7pPr marR="0" lvl="6" algn="l" rtl="0">
              <a:lnSpc>
                <a:spcPct val="80000"/>
              </a:lnSpc>
              <a:spcBef>
                <a:spcPts val="0"/>
              </a:spcBef>
              <a:spcAft>
                <a:spcPts val="0"/>
              </a:spcAft>
              <a:buClr>
                <a:srgbClr val="212121"/>
              </a:buClr>
              <a:buSzPts val="11200"/>
              <a:buFont typeface="Montserrat"/>
              <a:buNone/>
              <a:defRPr sz="11200" b="1" i="0" u="none" strike="noStrike" cap="none">
                <a:solidFill>
                  <a:srgbClr val="212121"/>
                </a:solidFill>
                <a:latin typeface="Montserrat"/>
                <a:ea typeface="Montserrat"/>
                <a:cs typeface="Montserrat"/>
                <a:sym typeface="Montserrat"/>
              </a:defRPr>
            </a:lvl7pPr>
            <a:lvl8pPr marR="0" lvl="7" algn="l" rtl="0">
              <a:lnSpc>
                <a:spcPct val="80000"/>
              </a:lnSpc>
              <a:spcBef>
                <a:spcPts val="0"/>
              </a:spcBef>
              <a:spcAft>
                <a:spcPts val="0"/>
              </a:spcAft>
              <a:buClr>
                <a:srgbClr val="212121"/>
              </a:buClr>
              <a:buSzPts val="11200"/>
              <a:buFont typeface="Montserrat"/>
              <a:buNone/>
              <a:defRPr sz="11200" b="1" i="0" u="none" strike="noStrike" cap="none">
                <a:solidFill>
                  <a:srgbClr val="212121"/>
                </a:solidFill>
                <a:latin typeface="Montserrat"/>
                <a:ea typeface="Montserrat"/>
                <a:cs typeface="Montserrat"/>
                <a:sym typeface="Montserrat"/>
              </a:defRPr>
            </a:lvl8pPr>
            <a:lvl9pPr marR="0" lvl="8" algn="l" rtl="0">
              <a:lnSpc>
                <a:spcPct val="80000"/>
              </a:lnSpc>
              <a:spcBef>
                <a:spcPts val="0"/>
              </a:spcBef>
              <a:spcAft>
                <a:spcPts val="0"/>
              </a:spcAft>
              <a:buClr>
                <a:srgbClr val="212121"/>
              </a:buClr>
              <a:buSzPts val="11200"/>
              <a:buFont typeface="Montserrat"/>
              <a:buNone/>
              <a:defRPr sz="11200" b="1" i="0" u="none" strike="noStrike" cap="none">
                <a:solidFill>
                  <a:srgbClr val="212121"/>
                </a:solidFill>
                <a:latin typeface="Montserrat"/>
                <a:ea typeface="Montserrat"/>
                <a:cs typeface="Montserrat"/>
                <a:sym typeface="Montserrat"/>
              </a:defRPr>
            </a:lvl9pPr>
          </a:lstStyle>
          <a:p>
            <a:endParaRPr/>
          </a:p>
        </p:txBody>
      </p:sp>
      <p:sp>
        <p:nvSpPr>
          <p:cNvPr id="8" name="Google Shape;8;p132"/>
          <p:cNvSpPr txBox="1">
            <a:spLocks noGrp="1"/>
          </p:cNvSpPr>
          <p:nvPr>
            <p:ph type="body" idx="1"/>
          </p:nvPr>
        </p:nvSpPr>
        <p:spPr>
          <a:xfrm>
            <a:off x="1689100" y="3238500"/>
            <a:ext cx="21005799" cy="9207499"/>
          </a:xfrm>
          <a:prstGeom prst="rect">
            <a:avLst/>
          </a:prstGeom>
          <a:noFill/>
          <a:ln>
            <a:noFill/>
          </a:ln>
        </p:spPr>
        <p:txBody>
          <a:bodyPr spcFirstLastPara="1" wrap="square" lIns="91425" tIns="91425" rIns="91425" bIns="91425" anchor="ctr" anchorCtr="0">
            <a:noAutofit/>
          </a:bodyPr>
          <a:lstStyle>
            <a:lvl1pPr marL="457200" marR="0" lvl="0" indent="-371475" algn="l" rtl="0">
              <a:lnSpc>
                <a:spcPct val="120000"/>
              </a:lnSpc>
              <a:spcBef>
                <a:spcPts val="5200"/>
              </a:spcBef>
              <a:spcAft>
                <a:spcPts val="0"/>
              </a:spcAft>
              <a:buClr>
                <a:srgbClr val="5E5E5E"/>
              </a:buClr>
              <a:buSzPts val="2250"/>
              <a:buFont typeface="Montserrat"/>
              <a:buChar char="•"/>
              <a:defRPr sz="3000" b="0" i="0" u="none" strike="noStrike" cap="none">
                <a:solidFill>
                  <a:srgbClr val="5E5E5E"/>
                </a:solidFill>
                <a:latin typeface="Montserrat"/>
                <a:ea typeface="Montserrat"/>
                <a:cs typeface="Montserrat"/>
                <a:sym typeface="Montserrat"/>
              </a:defRPr>
            </a:lvl1pPr>
            <a:lvl2pPr marL="914400" marR="0" lvl="1" indent="-371475" algn="l" rtl="0">
              <a:lnSpc>
                <a:spcPct val="120000"/>
              </a:lnSpc>
              <a:spcBef>
                <a:spcPts val="5200"/>
              </a:spcBef>
              <a:spcAft>
                <a:spcPts val="0"/>
              </a:spcAft>
              <a:buClr>
                <a:srgbClr val="5E5E5E"/>
              </a:buClr>
              <a:buSzPts val="2250"/>
              <a:buFont typeface="Montserrat"/>
              <a:buChar char="•"/>
              <a:defRPr sz="3000" b="0" i="0" u="none" strike="noStrike" cap="none">
                <a:solidFill>
                  <a:srgbClr val="5E5E5E"/>
                </a:solidFill>
                <a:latin typeface="Montserrat"/>
                <a:ea typeface="Montserrat"/>
                <a:cs typeface="Montserrat"/>
                <a:sym typeface="Montserrat"/>
              </a:defRPr>
            </a:lvl2pPr>
            <a:lvl3pPr marL="1371600" marR="0" lvl="2" indent="-371475" algn="l" rtl="0">
              <a:lnSpc>
                <a:spcPct val="120000"/>
              </a:lnSpc>
              <a:spcBef>
                <a:spcPts val="5200"/>
              </a:spcBef>
              <a:spcAft>
                <a:spcPts val="0"/>
              </a:spcAft>
              <a:buClr>
                <a:srgbClr val="5E5E5E"/>
              </a:buClr>
              <a:buSzPts val="2250"/>
              <a:buFont typeface="Montserrat"/>
              <a:buChar char="•"/>
              <a:defRPr sz="3000" b="0" i="0" u="none" strike="noStrike" cap="none">
                <a:solidFill>
                  <a:srgbClr val="5E5E5E"/>
                </a:solidFill>
                <a:latin typeface="Montserrat"/>
                <a:ea typeface="Montserrat"/>
                <a:cs typeface="Montserrat"/>
                <a:sym typeface="Montserrat"/>
              </a:defRPr>
            </a:lvl3pPr>
            <a:lvl4pPr marL="1828800" marR="0" lvl="3" indent="-371475" algn="l" rtl="0">
              <a:lnSpc>
                <a:spcPct val="120000"/>
              </a:lnSpc>
              <a:spcBef>
                <a:spcPts val="5200"/>
              </a:spcBef>
              <a:spcAft>
                <a:spcPts val="0"/>
              </a:spcAft>
              <a:buClr>
                <a:srgbClr val="5E5E5E"/>
              </a:buClr>
              <a:buSzPts val="2250"/>
              <a:buFont typeface="Montserrat"/>
              <a:buChar char="•"/>
              <a:defRPr sz="3000" b="0" i="0" u="none" strike="noStrike" cap="none">
                <a:solidFill>
                  <a:srgbClr val="5E5E5E"/>
                </a:solidFill>
                <a:latin typeface="Montserrat"/>
                <a:ea typeface="Montserrat"/>
                <a:cs typeface="Montserrat"/>
                <a:sym typeface="Montserrat"/>
              </a:defRPr>
            </a:lvl4pPr>
            <a:lvl5pPr marL="2286000" marR="0" lvl="4" indent="-371475" algn="l" rtl="0">
              <a:lnSpc>
                <a:spcPct val="120000"/>
              </a:lnSpc>
              <a:spcBef>
                <a:spcPts val="5200"/>
              </a:spcBef>
              <a:spcAft>
                <a:spcPts val="0"/>
              </a:spcAft>
              <a:buClr>
                <a:srgbClr val="5E5E5E"/>
              </a:buClr>
              <a:buSzPts val="2250"/>
              <a:buFont typeface="Montserrat"/>
              <a:buChar char="•"/>
              <a:defRPr sz="3000" b="0" i="0" u="none" strike="noStrike" cap="none">
                <a:solidFill>
                  <a:srgbClr val="5E5E5E"/>
                </a:solidFill>
                <a:latin typeface="Montserrat"/>
                <a:ea typeface="Montserrat"/>
                <a:cs typeface="Montserrat"/>
                <a:sym typeface="Montserrat"/>
              </a:defRPr>
            </a:lvl5pPr>
            <a:lvl6pPr marL="2743200" marR="0" lvl="5" indent="-371475" algn="l" rtl="0">
              <a:lnSpc>
                <a:spcPct val="120000"/>
              </a:lnSpc>
              <a:spcBef>
                <a:spcPts val="5200"/>
              </a:spcBef>
              <a:spcAft>
                <a:spcPts val="0"/>
              </a:spcAft>
              <a:buClr>
                <a:srgbClr val="5E5E5E"/>
              </a:buClr>
              <a:buSzPts val="2250"/>
              <a:buFont typeface="Montserrat"/>
              <a:buChar char="•"/>
              <a:defRPr sz="3000" b="0" i="0" u="none" strike="noStrike" cap="none">
                <a:solidFill>
                  <a:srgbClr val="5E5E5E"/>
                </a:solidFill>
                <a:latin typeface="Montserrat"/>
                <a:ea typeface="Montserrat"/>
                <a:cs typeface="Montserrat"/>
                <a:sym typeface="Montserrat"/>
              </a:defRPr>
            </a:lvl6pPr>
            <a:lvl7pPr marL="3200400" marR="0" lvl="6" indent="-371475" algn="l" rtl="0">
              <a:lnSpc>
                <a:spcPct val="120000"/>
              </a:lnSpc>
              <a:spcBef>
                <a:spcPts val="5200"/>
              </a:spcBef>
              <a:spcAft>
                <a:spcPts val="0"/>
              </a:spcAft>
              <a:buClr>
                <a:srgbClr val="5E5E5E"/>
              </a:buClr>
              <a:buSzPts val="2250"/>
              <a:buFont typeface="Montserrat"/>
              <a:buChar char="•"/>
              <a:defRPr sz="3000" b="0" i="0" u="none" strike="noStrike" cap="none">
                <a:solidFill>
                  <a:srgbClr val="5E5E5E"/>
                </a:solidFill>
                <a:latin typeface="Montserrat"/>
                <a:ea typeface="Montserrat"/>
                <a:cs typeface="Montserrat"/>
                <a:sym typeface="Montserrat"/>
              </a:defRPr>
            </a:lvl7pPr>
            <a:lvl8pPr marL="3657600" marR="0" lvl="7" indent="-371475" algn="l" rtl="0">
              <a:lnSpc>
                <a:spcPct val="120000"/>
              </a:lnSpc>
              <a:spcBef>
                <a:spcPts val="5200"/>
              </a:spcBef>
              <a:spcAft>
                <a:spcPts val="0"/>
              </a:spcAft>
              <a:buClr>
                <a:srgbClr val="5E5E5E"/>
              </a:buClr>
              <a:buSzPts val="2250"/>
              <a:buFont typeface="Montserrat"/>
              <a:buChar char="•"/>
              <a:defRPr sz="3000" b="0" i="0" u="none" strike="noStrike" cap="none">
                <a:solidFill>
                  <a:srgbClr val="5E5E5E"/>
                </a:solidFill>
                <a:latin typeface="Montserrat"/>
                <a:ea typeface="Montserrat"/>
                <a:cs typeface="Montserrat"/>
                <a:sym typeface="Montserrat"/>
              </a:defRPr>
            </a:lvl8pPr>
            <a:lvl9pPr marL="4114800" marR="0" lvl="8" indent="-371475" algn="l" rtl="0">
              <a:lnSpc>
                <a:spcPct val="120000"/>
              </a:lnSpc>
              <a:spcBef>
                <a:spcPts val="5200"/>
              </a:spcBef>
              <a:spcAft>
                <a:spcPts val="0"/>
              </a:spcAft>
              <a:buClr>
                <a:srgbClr val="5E5E5E"/>
              </a:buClr>
              <a:buSzPts val="2250"/>
              <a:buFont typeface="Montserrat"/>
              <a:buChar char="•"/>
              <a:defRPr sz="3000" b="0" i="0" u="none" strike="noStrike" cap="none">
                <a:solidFill>
                  <a:srgbClr val="5E5E5E"/>
                </a:solidFill>
                <a:latin typeface="Montserrat"/>
                <a:ea typeface="Montserrat"/>
                <a:cs typeface="Montserrat"/>
                <a:sym typeface="Montserrat"/>
              </a:defRPr>
            </a:lvl9pPr>
          </a:lstStyle>
          <a:p>
            <a:endParaRPr/>
          </a:p>
        </p:txBody>
      </p:sp>
      <p:sp>
        <p:nvSpPr>
          <p:cNvPr id="9" name="Google Shape;9;p132"/>
          <p:cNvSpPr txBox="1">
            <a:spLocks noGrp="1"/>
          </p:cNvSpPr>
          <p:nvPr>
            <p:ph type="sldNum" idx="12"/>
          </p:nvPr>
        </p:nvSpPr>
        <p:spPr>
          <a:xfrm>
            <a:off x="11959031" y="13081000"/>
            <a:ext cx="453237" cy="469899"/>
          </a:xfrm>
          <a:prstGeom prst="rect">
            <a:avLst/>
          </a:prstGeom>
          <a:noFill/>
          <a:ln>
            <a:noFill/>
          </a:ln>
        </p:spPr>
        <p:txBody>
          <a:bodyPr spcFirstLastPara="1" wrap="square" lIns="50800" tIns="50800" rIns="50800" bIns="50800" anchor="t" anchorCtr="0">
            <a:noAutofit/>
          </a:bodyPr>
          <a:lstStyle>
            <a:lvl1pPr marL="0" marR="0" lvl="0" indent="0" algn="ctr" rtl="0">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600"/>
              <a:buFont typeface="Helvetica Neue"/>
              <a:buNone/>
              <a:defRPr sz="24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it-IT"/>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 id="2147483656" r:id="rId2"/>
    <p:sldLayoutId id="2147483659" r:id="rId3"/>
    <p:sldLayoutId id="2147483662" r:id="rId4"/>
    <p:sldLayoutId id="2147483665" r:id="rId5"/>
    <p:sldLayoutId id="2147483669" r:id="rId6"/>
    <p:sldLayoutId id="2147483673" r:id="rId7"/>
    <p:sldLayoutId id="2147483683" r:id="rId8"/>
    <p:sldLayoutId id="2147483685" r:id="rId9"/>
    <p:sldLayoutId id="2147483690" r:id="rId10"/>
    <p:sldLayoutId id="214748369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c/twitter-bot-classification/data?"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amazon.com/"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hyperlink" Target="https://registry.opendata.aws/amazon-review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7"/>
          <p:cNvSpPr txBox="1"/>
          <p:nvPr/>
        </p:nvSpPr>
        <p:spPr>
          <a:xfrm>
            <a:off x="2032000" y="1708348"/>
            <a:ext cx="8102700" cy="31251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DSI9</a:t>
            </a:r>
            <a:endParaRPr sz="11200" b="1">
              <a:solidFill>
                <a:srgbClr val="212121"/>
              </a:solidFill>
              <a:latin typeface="Montserrat"/>
              <a:ea typeface="Montserrat"/>
              <a:cs typeface="Montserrat"/>
              <a:sym typeface="Montserrat"/>
            </a:endParaRPr>
          </a:p>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Capstone</a:t>
            </a:r>
            <a:endParaRPr sz="11200" b="1">
              <a:solidFill>
                <a:srgbClr val="212121"/>
              </a:solidFill>
              <a:latin typeface="Montserrat"/>
              <a:ea typeface="Montserrat"/>
              <a:cs typeface="Montserrat"/>
              <a:sym typeface="Montserrat"/>
            </a:endParaRPr>
          </a:p>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Project</a:t>
            </a:r>
            <a:endParaRPr sz="11200" b="1">
              <a:solidFill>
                <a:srgbClr val="212121"/>
              </a:solidFill>
              <a:latin typeface="Montserrat"/>
              <a:ea typeface="Montserrat"/>
              <a:cs typeface="Montserrat"/>
              <a:sym typeface="Montserrat"/>
            </a:endParaRPr>
          </a:p>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Ideas</a:t>
            </a:r>
            <a:endParaRPr sz="11200" b="1">
              <a:solidFill>
                <a:srgbClr val="212121"/>
              </a:solidFill>
              <a:latin typeface="Montserrat"/>
              <a:ea typeface="Montserrat"/>
              <a:cs typeface="Montserrat"/>
              <a:sym typeface="Montserrat"/>
            </a:endParaRPr>
          </a:p>
        </p:txBody>
      </p:sp>
      <p:pic>
        <p:nvPicPr>
          <p:cNvPr id="327" name="Google Shape;327;p17"/>
          <p:cNvPicPr preferRelativeResize="0"/>
          <p:nvPr/>
        </p:nvPicPr>
        <p:blipFill rotWithShape="1">
          <a:blip r:embed="rId3">
            <a:alphaModFix/>
          </a:blip>
          <a:srcRect l="23290" r="23290"/>
          <a:stretch/>
        </p:blipFill>
        <p:spPr>
          <a:xfrm>
            <a:off x="11179675" y="0"/>
            <a:ext cx="13271597" cy="1371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5f10baeaed_2_35"/>
          <p:cNvSpPr txBox="1"/>
          <p:nvPr/>
        </p:nvSpPr>
        <p:spPr>
          <a:xfrm>
            <a:off x="2035075" y="1708347"/>
            <a:ext cx="9142200" cy="5149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Problem </a:t>
            </a:r>
            <a:endParaRPr sz="11200" b="1">
              <a:solidFill>
                <a:srgbClr val="212121"/>
              </a:solidFill>
              <a:latin typeface="Montserrat"/>
              <a:ea typeface="Montserrat"/>
              <a:cs typeface="Montserrat"/>
              <a:sym typeface="Montserrat"/>
            </a:endParaRPr>
          </a:p>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Statement</a:t>
            </a:r>
            <a:endParaRPr sz="11200" b="1">
              <a:solidFill>
                <a:srgbClr val="212121"/>
              </a:solidFill>
              <a:latin typeface="Montserrat"/>
              <a:ea typeface="Montserrat"/>
              <a:cs typeface="Montserrat"/>
              <a:sym typeface="Montserrat"/>
            </a:endParaRPr>
          </a:p>
        </p:txBody>
      </p:sp>
      <p:sp>
        <p:nvSpPr>
          <p:cNvPr id="434" name="Google Shape;434;g5f10baeaed_2_35"/>
          <p:cNvSpPr/>
          <p:nvPr/>
        </p:nvSpPr>
        <p:spPr>
          <a:xfrm>
            <a:off x="12192000" y="2025848"/>
            <a:ext cx="10164900" cy="4697400"/>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590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Tweets from bot accounts contribute to trending conversations, talking points, memes, and conspirational claims that get picked up by real people online.</a:t>
            </a:r>
            <a:endParaRPr sz="3000">
              <a:solidFill>
                <a:srgbClr val="5E5E5E"/>
              </a:solidFill>
              <a:latin typeface="Montserrat"/>
              <a:ea typeface="Montserrat"/>
              <a:cs typeface="Montserrat"/>
              <a:sym typeface="Montserrat"/>
            </a:endParaRPr>
          </a:p>
        </p:txBody>
      </p:sp>
      <p:pic>
        <p:nvPicPr>
          <p:cNvPr id="435" name="Google Shape;435;g5f10baeaed_2_35"/>
          <p:cNvPicPr preferRelativeResize="0"/>
          <p:nvPr/>
        </p:nvPicPr>
        <p:blipFill>
          <a:blip r:embed="rId3">
            <a:alphaModFix/>
          </a:blip>
          <a:stretch>
            <a:fillRect/>
          </a:stretch>
        </p:blipFill>
        <p:spPr>
          <a:xfrm>
            <a:off x="6724900" y="6287584"/>
            <a:ext cx="11974018" cy="670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5f10baeaed_2_41"/>
          <p:cNvSpPr txBox="1"/>
          <p:nvPr/>
        </p:nvSpPr>
        <p:spPr>
          <a:xfrm>
            <a:off x="2032000" y="1708348"/>
            <a:ext cx="10160100" cy="31251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Potential</a:t>
            </a:r>
            <a:endParaRPr sz="11200" b="1">
              <a:solidFill>
                <a:srgbClr val="212121"/>
              </a:solidFill>
              <a:latin typeface="Montserrat"/>
              <a:ea typeface="Montserrat"/>
              <a:cs typeface="Montserrat"/>
              <a:sym typeface="Montserrat"/>
            </a:endParaRPr>
          </a:p>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Audience</a:t>
            </a:r>
            <a:endParaRPr sz="11200" b="1">
              <a:solidFill>
                <a:srgbClr val="212121"/>
              </a:solidFill>
              <a:latin typeface="Montserrat"/>
              <a:ea typeface="Montserrat"/>
              <a:cs typeface="Montserrat"/>
              <a:sym typeface="Montserrat"/>
            </a:endParaRPr>
          </a:p>
        </p:txBody>
      </p:sp>
      <p:sp>
        <p:nvSpPr>
          <p:cNvPr id="441" name="Google Shape;441;g5f10baeaed_2_41"/>
          <p:cNvSpPr/>
          <p:nvPr/>
        </p:nvSpPr>
        <p:spPr>
          <a:xfrm>
            <a:off x="2032000" y="6858000"/>
            <a:ext cx="9145200" cy="4824600"/>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Twitter and social networks</a:t>
            </a: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Media outlets and political journalists monitoring public discourse online</a:t>
            </a: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p:txBody>
      </p:sp>
      <p:pic>
        <p:nvPicPr>
          <p:cNvPr id="442" name="Google Shape;442;g5f10baeaed_2_41"/>
          <p:cNvPicPr preferRelativeResize="0"/>
          <p:nvPr/>
        </p:nvPicPr>
        <p:blipFill rotWithShape="1">
          <a:blip r:embed="rId3">
            <a:alphaModFix/>
          </a:blip>
          <a:srcRect l="29848" r="29848"/>
          <a:stretch/>
        </p:blipFill>
        <p:spPr>
          <a:xfrm>
            <a:off x="14065149" y="2033500"/>
            <a:ext cx="8259454" cy="96490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cxnSp>
        <p:nvCxnSpPr>
          <p:cNvPr id="447" name="Google Shape;447;g5f10baeaed_2_49"/>
          <p:cNvCxnSpPr/>
          <p:nvPr/>
        </p:nvCxnSpPr>
        <p:spPr>
          <a:xfrm rot="10800000">
            <a:off x="12192229" y="3270898"/>
            <a:ext cx="0" cy="10445100"/>
          </a:xfrm>
          <a:prstGeom prst="straightConnector1">
            <a:avLst/>
          </a:prstGeom>
          <a:noFill/>
          <a:ln w="25400" cap="flat" cmpd="sng">
            <a:solidFill>
              <a:srgbClr val="D6D6D6"/>
            </a:solidFill>
            <a:prstDash val="solid"/>
            <a:miter lim="8000"/>
            <a:headEnd type="none" w="sm" len="sm"/>
            <a:tailEnd type="none" w="sm" len="sm"/>
          </a:ln>
        </p:spPr>
      </p:cxnSp>
      <p:sp>
        <p:nvSpPr>
          <p:cNvPr id="448" name="Google Shape;448;g5f10baeaed_2_49"/>
          <p:cNvSpPr txBox="1"/>
          <p:nvPr/>
        </p:nvSpPr>
        <p:spPr>
          <a:xfrm>
            <a:off x="2032000" y="1708348"/>
            <a:ext cx="7469100" cy="31251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Goals</a:t>
            </a:r>
            <a:endParaRPr/>
          </a:p>
        </p:txBody>
      </p:sp>
      <p:sp>
        <p:nvSpPr>
          <p:cNvPr id="449" name="Google Shape;449;g5f10baeaed_2_49"/>
          <p:cNvSpPr/>
          <p:nvPr/>
        </p:nvSpPr>
        <p:spPr>
          <a:xfrm>
            <a:off x="13846770" y="3168848"/>
            <a:ext cx="6528900" cy="1152900"/>
          </a:xfrm>
          <a:prstGeom prst="rect">
            <a:avLst/>
          </a:prstGeom>
          <a:noFill/>
          <a:ln>
            <a:noFill/>
          </a:ln>
        </p:spPr>
        <p:txBody>
          <a:bodyPr spcFirstLastPara="1" wrap="square" lIns="48750" tIns="48750" rIns="48750" bIns="48750" anchor="t" anchorCtr="0">
            <a:noAutofit/>
          </a:bodyPr>
          <a:lstStyle/>
          <a:p>
            <a:pPr marL="0" marR="0" lvl="0" indent="0" algn="just"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Buy a bot network. Find datasets during recent campaigns.</a:t>
            </a:r>
            <a:r>
              <a:rPr lang="it-IT" sz="3000" b="0" i="0" u="none" strike="noStrike" cap="none">
                <a:solidFill>
                  <a:srgbClr val="5E5E5E"/>
                </a:solidFill>
                <a:latin typeface="Montserrat"/>
                <a:ea typeface="Montserrat"/>
                <a:cs typeface="Montserrat"/>
                <a:sym typeface="Montserrat"/>
              </a:rPr>
              <a:t> </a:t>
            </a:r>
            <a:endParaRPr sz="3000">
              <a:solidFill>
                <a:srgbClr val="5E5E5E"/>
              </a:solidFill>
              <a:latin typeface="Montserrat"/>
              <a:ea typeface="Montserrat"/>
              <a:cs typeface="Montserrat"/>
              <a:sym typeface="Montserrat"/>
            </a:endParaRPr>
          </a:p>
        </p:txBody>
      </p:sp>
      <p:sp>
        <p:nvSpPr>
          <p:cNvPr id="450" name="Google Shape;450;g5f10baeaed_2_49"/>
          <p:cNvSpPr/>
          <p:nvPr/>
        </p:nvSpPr>
        <p:spPr>
          <a:xfrm>
            <a:off x="13846775" y="2406850"/>
            <a:ext cx="7469100"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b="1">
                <a:solidFill>
                  <a:srgbClr val="212121"/>
                </a:solidFill>
                <a:latin typeface="Montserrat"/>
                <a:ea typeface="Montserrat"/>
                <a:cs typeface="Montserrat"/>
                <a:sym typeface="Montserrat"/>
              </a:rPr>
              <a:t>Collect pre classified bot tweets</a:t>
            </a:r>
            <a:endParaRPr b="1"/>
          </a:p>
        </p:txBody>
      </p:sp>
      <p:sp>
        <p:nvSpPr>
          <p:cNvPr id="451" name="Google Shape;451;g5f10baeaed_2_49"/>
          <p:cNvSpPr/>
          <p:nvPr/>
        </p:nvSpPr>
        <p:spPr>
          <a:xfrm>
            <a:off x="13838495" y="7099300"/>
            <a:ext cx="6528900" cy="1152900"/>
          </a:xfrm>
          <a:prstGeom prst="rect">
            <a:avLst/>
          </a:prstGeom>
          <a:noFill/>
          <a:ln>
            <a:noFill/>
          </a:ln>
        </p:spPr>
        <p:txBody>
          <a:bodyPr spcFirstLastPara="1" wrap="square" lIns="48750" tIns="48750" rIns="48750" bIns="48750" anchor="t" anchorCtr="0">
            <a:noAutofit/>
          </a:bodyPr>
          <a:lstStyle/>
          <a:p>
            <a:pPr marL="0" marR="0" lvl="0" indent="0" algn="just"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Determine what makes a bot a bot? Traffic detection?</a:t>
            </a:r>
            <a:endParaRPr/>
          </a:p>
        </p:txBody>
      </p:sp>
      <p:sp>
        <p:nvSpPr>
          <p:cNvPr id="452" name="Google Shape;452;g5f10baeaed_2_49"/>
          <p:cNvSpPr/>
          <p:nvPr/>
        </p:nvSpPr>
        <p:spPr>
          <a:xfrm>
            <a:off x="13838495" y="6337300"/>
            <a:ext cx="6528900"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b="1">
                <a:solidFill>
                  <a:srgbClr val="212121"/>
                </a:solidFill>
                <a:latin typeface="Montserrat"/>
                <a:ea typeface="Montserrat"/>
                <a:cs typeface="Montserrat"/>
                <a:sym typeface="Montserrat"/>
              </a:rPr>
              <a:t>NLP and classification models</a:t>
            </a:r>
            <a:endParaRPr b="1"/>
          </a:p>
        </p:txBody>
      </p:sp>
      <p:sp>
        <p:nvSpPr>
          <p:cNvPr id="453" name="Google Shape;453;g5f10baeaed_2_49"/>
          <p:cNvSpPr/>
          <p:nvPr/>
        </p:nvSpPr>
        <p:spPr>
          <a:xfrm>
            <a:off x="13846770" y="10796360"/>
            <a:ext cx="6528900" cy="1152900"/>
          </a:xfrm>
          <a:prstGeom prst="rect">
            <a:avLst/>
          </a:prstGeom>
          <a:noFill/>
          <a:ln>
            <a:noFill/>
          </a:ln>
        </p:spPr>
        <p:txBody>
          <a:bodyPr spcFirstLastPara="1" wrap="square" lIns="48750" tIns="48750" rIns="48750" bIns="48750" anchor="t" anchorCtr="0">
            <a:noAutofit/>
          </a:bodyPr>
          <a:lstStyle/>
          <a:p>
            <a:pPr marL="0" marR="0" lvl="0" indent="0" algn="just"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Brexit</a:t>
            </a:r>
            <a:endParaRPr/>
          </a:p>
        </p:txBody>
      </p:sp>
      <p:sp>
        <p:nvSpPr>
          <p:cNvPr id="454" name="Google Shape;454;g5f10baeaed_2_49"/>
          <p:cNvSpPr/>
          <p:nvPr/>
        </p:nvSpPr>
        <p:spPr>
          <a:xfrm>
            <a:off x="13846775" y="10034350"/>
            <a:ext cx="8433900"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b="1">
                <a:solidFill>
                  <a:srgbClr val="212121"/>
                </a:solidFill>
                <a:latin typeface="Montserrat"/>
                <a:ea typeface="Montserrat"/>
                <a:cs typeface="Montserrat"/>
                <a:sym typeface="Montserrat"/>
              </a:rPr>
              <a:t>Testing model on a recent conversation</a:t>
            </a:r>
            <a:endParaRPr b="1"/>
          </a:p>
        </p:txBody>
      </p:sp>
      <p:sp>
        <p:nvSpPr>
          <p:cNvPr id="455" name="Google Shape;455;g5f10baeaed_2_49"/>
          <p:cNvSpPr/>
          <p:nvPr/>
        </p:nvSpPr>
        <p:spPr>
          <a:xfrm>
            <a:off x="2032000" y="5892962"/>
            <a:ext cx="9170100" cy="1782900"/>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212121"/>
              </a:buClr>
              <a:buSzPts val="1200"/>
              <a:buFont typeface="Montserrat"/>
              <a:buNone/>
            </a:pPr>
            <a:r>
              <a:rPr lang="it-IT" sz="4800">
                <a:solidFill>
                  <a:srgbClr val="212121"/>
                </a:solidFill>
                <a:latin typeface="Montserrat"/>
                <a:ea typeface="Montserrat"/>
                <a:cs typeface="Montserrat"/>
                <a:sym typeface="Montserrat"/>
              </a:rPr>
              <a:t>Build a classification model to detect bot tweets. </a:t>
            </a:r>
            <a:endParaRPr sz="4800">
              <a:solidFill>
                <a:srgbClr val="212121"/>
              </a:solidFill>
              <a:latin typeface="Montserrat"/>
              <a:ea typeface="Montserrat"/>
              <a:cs typeface="Montserrat"/>
              <a:sym typeface="Montserrat"/>
            </a:endParaRPr>
          </a:p>
          <a:p>
            <a:pPr marL="0" marR="0" lvl="0" indent="0" algn="l" rtl="0">
              <a:lnSpc>
                <a:spcPct val="100000"/>
              </a:lnSpc>
              <a:spcBef>
                <a:spcPts val="0"/>
              </a:spcBef>
              <a:spcAft>
                <a:spcPts val="0"/>
              </a:spcAft>
              <a:buClr>
                <a:srgbClr val="212121"/>
              </a:buClr>
              <a:buSzPts val="1200"/>
              <a:buFont typeface="Montserrat"/>
              <a:buNone/>
            </a:pPr>
            <a:endParaRPr sz="4800">
              <a:solidFill>
                <a:srgbClr val="212121"/>
              </a:solidFill>
              <a:latin typeface="Montserrat"/>
              <a:ea typeface="Montserrat"/>
              <a:cs typeface="Montserrat"/>
              <a:sym typeface="Montserrat"/>
            </a:endParaRPr>
          </a:p>
          <a:p>
            <a:pPr marL="0" marR="0" lvl="0" indent="0" algn="l" rtl="0">
              <a:lnSpc>
                <a:spcPct val="100000"/>
              </a:lnSpc>
              <a:spcBef>
                <a:spcPts val="0"/>
              </a:spcBef>
              <a:spcAft>
                <a:spcPts val="0"/>
              </a:spcAft>
              <a:buClr>
                <a:srgbClr val="212121"/>
              </a:buClr>
              <a:buSzPts val="1200"/>
              <a:buFont typeface="Montserrat"/>
              <a:buNone/>
            </a:pPr>
            <a:r>
              <a:rPr lang="it-IT" sz="4800">
                <a:solidFill>
                  <a:srgbClr val="212121"/>
                </a:solidFill>
                <a:latin typeface="Montserrat"/>
                <a:ea typeface="Montserrat"/>
                <a:cs typeface="Montserrat"/>
                <a:sym typeface="Montserrat"/>
              </a:rPr>
              <a:t>Potentially calculate the impact on a recent online conversation</a:t>
            </a:r>
            <a:endParaRPr/>
          </a:p>
        </p:txBody>
      </p:sp>
      <p:pic>
        <p:nvPicPr>
          <p:cNvPr id="456" name="Google Shape;456;g5f10baeaed_2_49"/>
          <p:cNvPicPr preferRelativeResize="0"/>
          <p:nvPr/>
        </p:nvPicPr>
        <p:blipFill rotWithShape="1">
          <a:blip r:embed="rId3">
            <a:alphaModFix/>
          </a:blip>
          <a:srcRect l="-5285" t="-26010" r="-5285" b="-26010"/>
          <a:stretch/>
        </p:blipFill>
        <p:spPr>
          <a:xfrm>
            <a:off x="11315975" y="2038599"/>
            <a:ext cx="1752600" cy="1752600"/>
          </a:xfrm>
          <a:prstGeom prst="ellipse">
            <a:avLst/>
          </a:prstGeom>
          <a:noFill/>
          <a:ln>
            <a:noFill/>
          </a:ln>
        </p:spPr>
      </p:pic>
      <p:pic>
        <p:nvPicPr>
          <p:cNvPr id="457" name="Google Shape;457;g5f10baeaed_2_49"/>
          <p:cNvPicPr preferRelativeResize="0"/>
          <p:nvPr/>
        </p:nvPicPr>
        <p:blipFill rotWithShape="1">
          <a:blip r:embed="rId4">
            <a:alphaModFix/>
          </a:blip>
          <a:srcRect l="3087" t="-16542" r="3077" b="-16542"/>
          <a:stretch/>
        </p:blipFill>
        <p:spPr>
          <a:xfrm>
            <a:off x="11315975" y="5782474"/>
            <a:ext cx="1752600" cy="1752600"/>
          </a:xfrm>
          <a:prstGeom prst="ellipse">
            <a:avLst/>
          </a:prstGeom>
          <a:noFill/>
          <a:ln>
            <a:noFill/>
          </a:ln>
        </p:spPr>
      </p:pic>
      <p:pic>
        <p:nvPicPr>
          <p:cNvPr id="458" name="Google Shape;458;g5f10baeaed_2_49"/>
          <p:cNvPicPr preferRelativeResize="0"/>
          <p:nvPr/>
        </p:nvPicPr>
        <p:blipFill rotWithShape="1">
          <a:blip r:embed="rId5">
            <a:alphaModFix/>
          </a:blip>
          <a:srcRect l="16666" r="16666"/>
          <a:stretch/>
        </p:blipFill>
        <p:spPr>
          <a:xfrm>
            <a:off x="11309425" y="9526350"/>
            <a:ext cx="2093400" cy="20934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5f10baeaed_2_64"/>
          <p:cNvSpPr txBox="1"/>
          <p:nvPr/>
        </p:nvSpPr>
        <p:spPr>
          <a:xfrm>
            <a:off x="2032000" y="1708348"/>
            <a:ext cx="10160100" cy="203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Success Metrics</a:t>
            </a:r>
            <a:endParaRPr/>
          </a:p>
        </p:txBody>
      </p:sp>
      <p:sp>
        <p:nvSpPr>
          <p:cNvPr id="464" name="Google Shape;464;g5f10baeaed_2_64"/>
          <p:cNvSpPr/>
          <p:nvPr/>
        </p:nvSpPr>
        <p:spPr>
          <a:xfrm>
            <a:off x="2032099" y="6858000"/>
            <a:ext cx="8089500" cy="4824600"/>
          </a:xfrm>
          <a:prstGeom prst="rect">
            <a:avLst/>
          </a:prstGeom>
          <a:noFill/>
          <a:ln>
            <a:noFill/>
          </a:ln>
        </p:spPr>
        <p:txBody>
          <a:bodyPr spcFirstLastPara="1" wrap="square" lIns="50800" tIns="50800" rIns="50800" bIns="50800" anchor="t" anchorCtr="0">
            <a:noAutofit/>
          </a:bodyPr>
          <a:lstStyle/>
          <a:p>
            <a:pPr marL="457200" marR="0" lvl="0" indent="-419100" algn="l" rtl="0">
              <a:lnSpc>
                <a:spcPct val="120000"/>
              </a:lnSpc>
              <a:spcBef>
                <a:spcPts val="0"/>
              </a:spcBef>
              <a:spcAft>
                <a:spcPts val="0"/>
              </a:spcAft>
              <a:buClr>
                <a:srgbClr val="5E5E5E"/>
              </a:buClr>
              <a:buSzPts val="3000"/>
              <a:buFont typeface="Montserrat"/>
              <a:buChar char="●"/>
            </a:pPr>
            <a:r>
              <a:rPr lang="it-IT" sz="3000">
                <a:solidFill>
                  <a:srgbClr val="5E5E5E"/>
                </a:solidFill>
                <a:latin typeface="Montserrat"/>
                <a:ea typeface="Montserrat"/>
                <a:cs typeface="Montserrat"/>
                <a:sym typeface="Montserrat"/>
              </a:rPr>
              <a:t>Accuracy, precision, recall and F1 score on my classification models</a:t>
            </a:r>
            <a:endParaRPr sz="3000">
              <a:solidFill>
                <a:srgbClr val="5E5E5E"/>
              </a:solidFill>
              <a:latin typeface="Montserrat"/>
              <a:ea typeface="Montserrat"/>
              <a:cs typeface="Montserrat"/>
              <a:sym typeface="Montserrat"/>
            </a:endParaRPr>
          </a:p>
          <a:p>
            <a:pPr marL="457200" marR="0" lvl="0" indent="0" algn="l" rtl="0">
              <a:lnSpc>
                <a:spcPct val="120000"/>
              </a:lnSpc>
              <a:spcBef>
                <a:spcPts val="0"/>
              </a:spcBef>
              <a:spcAft>
                <a:spcPts val="0"/>
              </a:spcAf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3000">
              <a:solidFill>
                <a:srgbClr val="5E5E5E"/>
              </a:solidFill>
              <a:latin typeface="Montserrat"/>
              <a:ea typeface="Montserrat"/>
              <a:cs typeface="Montserrat"/>
              <a:sym typeface="Montserrat"/>
            </a:endParaRPr>
          </a:p>
        </p:txBody>
      </p:sp>
      <p:pic>
        <p:nvPicPr>
          <p:cNvPr id="465" name="Google Shape;465;g5f10baeaed_2_64"/>
          <p:cNvPicPr preferRelativeResize="0"/>
          <p:nvPr/>
        </p:nvPicPr>
        <p:blipFill rotWithShape="1">
          <a:blip r:embed="rId3">
            <a:alphaModFix/>
          </a:blip>
          <a:srcRect l="2512" t="-1465" r="-16200" b="12655"/>
          <a:stretch/>
        </p:blipFill>
        <p:spPr>
          <a:xfrm rot="-2700000">
            <a:off x="14326994" y="575595"/>
            <a:ext cx="13251464" cy="13250615"/>
          </a:xfrm>
          <a:prstGeom prst="roundRect">
            <a:avLst>
              <a:gd name="adj" fmla="val 30205"/>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g5f10baeaed_2_70"/>
          <p:cNvSpPr txBox="1"/>
          <p:nvPr/>
        </p:nvSpPr>
        <p:spPr>
          <a:xfrm>
            <a:off x="2035075" y="1708350"/>
            <a:ext cx="7751700" cy="5149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Dataset</a:t>
            </a:r>
            <a:endParaRPr/>
          </a:p>
        </p:txBody>
      </p:sp>
      <p:sp>
        <p:nvSpPr>
          <p:cNvPr id="471" name="Google Shape;471;g5f10baeaed_2_70"/>
          <p:cNvSpPr/>
          <p:nvPr/>
        </p:nvSpPr>
        <p:spPr>
          <a:xfrm>
            <a:off x="9786656" y="10687140"/>
            <a:ext cx="4826100" cy="588000"/>
          </a:xfrm>
          <a:prstGeom prst="rect">
            <a:avLst/>
          </a:prstGeom>
          <a:noFill/>
          <a:ln>
            <a:noFill/>
          </a:ln>
        </p:spPr>
        <p:txBody>
          <a:bodyPr spcFirstLastPara="1" wrap="square" lIns="50800" tIns="50800" rIns="50800" bIns="50800" anchor="t" anchorCtr="0">
            <a:noAutofit/>
          </a:bodyPr>
          <a:lstStyle/>
          <a:p>
            <a:pPr marL="0" marR="0" lvl="0" indent="0" algn="ctr" rtl="0">
              <a:lnSpc>
                <a:spcPct val="120000"/>
              </a:lnSpc>
              <a:spcBef>
                <a:spcPts val="0"/>
              </a:spcBef>
              <a:spcAft>
                <a:spcPts val="0"/>
              </a:spcAft>
              <a:buClr>
                <a:srgbClr val="212121"/>
              </a:buClr>
              <a:buSzPts val="800"/>
              <a:buFont typeface="Montserrat"/>
              <a:buNone/>
            </a:pPr>
            <a:endParaRPr/>
          </a:p>
        </p:txBody>
      </p:sp>
      <p:sp>
        <p:nvSpPr>
          <p:cNvPr id="472" name="Google Shape;472;g5f10baeaed_2_70"/>
          <p:cNvSpPr/>
          <p:nvPr/>
        </p:nvSpPr>
        <p:spPr>
          <a:xfrm>
            <a:off x="9786656" y="11280767"/>
            <a:ext cx="4826100" cy="533400"/>
          </a:xfrm>
          <a:prstGeom prst="rect">
            <a:avLst/>
          </a:prstGeom>
          <a:noFill/>
          <a:ln>
            <a:noFill/>
          </a:ln>
        </p:spPr>
        <p:txBody>
          <a:bodyPr spcFirstLastPara="1" wrap="square" lIns="50800" tIns="50800" rIns="50800" bIns="50800" anchor="t" anchorCtr="0">
            <a:noAutofit/>
          </a:bodyPr>
          <a:lstStyle/>
          <a:p>
            <a:pPr marL="0" marR="0" lvl="0" indent="0" algn="ctr" rtl="0">
              <a:lnSpc>
                <a:spcPct val="120000"/>
              </a:lnSpc>
              <a:spcBef>
                <a:spcPts val="0"/>
              </a:spcBef>
              <a:spcAft>
                <a:spcPts val="0"/>
              </a:spcAft>
              <a:buClr>
                <a:srgbClr val="5E5E5E"/>
              </a:buClr>
              <a:buSzPts val="750"/>
              <a:buFont typeface="Montserrat"/>
              <a:buNone/>
            </a:pPr>
            <a:endParaRPr/>
          </a:p>
        </p:txBody>
      </p:sp>
      <p:sp>
        <p:nvSpPr>
          <p:cNvPr id="473" name="Google Shape;473;g5f10baeaed_2_70"/>
          <p:cNvSpPr/>
          <p:nvPr/>
        </p:nvSpPr>
        <p:spPr>
          <a:xfrm>
            <a:off x="1841950" y="4108850"/>
            <a:ext cx="5087700" cy="4824600"/>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NYU Tandon Spring 2017 Machine Learning Competition: Twitter Bot classification</a:t>
            </a: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r>
              <a:rPr lang="it-IT" sz="3000">
                <a:solidFill>
                  <a:schemeClr val="accent4"/>
                </a:solidFill>
                <a:uFill>
                  <a:noFill/>
                </a:uFill>
                <a:latin typeface="Montserrat"/>
                <a:ea typeface="Montserrat"/>
                <a:cs typeface="Montserrat"/>
                <a:sym typeface="Montserrat"/>
                <a:hlinkClick r:id="rId3"/>
              </a:rPr>
              <a:t>https://www.kaggle.com/c/twitter-bot-classification/data?</a:t>
            </a:r>
            <a:endParaRPr sz="3000">
              <a:solidFill>
                <a:schemeClr val="accent4"/>
              </a:solidFill>
              <a:latin typeface="Montserrat"/>
              <a:ea typeface="Montserrat"/>
              <a:cs typeface="Montserrat"/>
              <a:sym typeface="Montserrat"/>
            </a:endParaRPr>
          </a:p>
        </p:txBody>
      </p:sp>
      <p:sp>
        <p:nvSpPr>
          <p:cNvPr id="474" name="Google Shape;474;g5f10baeaed_2_70"/>
          <p:cNvSpPr/>
          <p:nvPr/>
        </p:nvSpPr>
        <p:spPr>
          <a:xfrm>
            <a:off x="17718200" y="1830422"/>
            <a:ext cx="4626000"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a:solidFill>
                  <a:srgbClr val="212121"/>
                </a:solidFill>
                <a:latin typeface="Montserrat"/>
                <a:ea typeface="Montserrat"/>
                <a:cs typeface="Montserrat"/>
                <a:sym typeface="Montserrat"/>
              </a:rPr>
              <a:t>Columns</a:t>
            </a:r>
            <a:endParaRPr/>
          </a:p>
        </p:txBody>
      </p:sp>
      <p:sp>
        <p:nvSpPr>
          <p:cNvPr id="475" name="Google Shape;475;g5f10baeaed_2_70"/>
          <p:cNvSpPr/>
          <p:nvPr/>
        </p:nvSpPr>
        <p:spPr>
          <a:xfrm>
            <a:off x="17716038" y="5614210"/>
            <a:ext cx="4828200"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endParaRPr/>
          </a:p>
        </p:txBody>
      </p:sp>
      <p:sp>
        <p:nvSpPr>
          <p:cNvPr id="476" name="Google Shape;476;g5f10baeaed_2_70"/>
          <p:cNvSpPr/>
          <p:nvPr/>
        </p:nvSpPr>
        <p:spPr>
          <a:xfrm>
            <a:off x="17718200" y="2592422"/>
            <a:ext cx="4826100" cy="1905000"/>
          </a:xfrm>
          <a:prstGeom prst="rect">
            <a:avLst/>
          </a:prstGeom>
          <a:noFill/>
          <a:ln>
            <a:noFill/>
          </a:ln>
        </p:spPr>
        <p:txBody>
          <a:bodyPr spcFirstLastPara="1" wrap="square" lIns="48750" tIns="48750" rIns="48750" bIns="48750" anchor="t" anchorCtr="0">
            <a:noAutofit/>
          </a:bodyPr>
          <a:lstStyle/>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id</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id_str</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screen_name</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location</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description</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url</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followers_count</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friends_count</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listedcount</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created_at</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favourites_count</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verified</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statuses_count</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lang</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status</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default_profile</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default_profile_image</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has_extended_profile</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name</a:t>
            </a:r>
            <a:endParaRPr sz="2400">
              <a:solidFill>
                <a:srgbClr val="47494D"/>
              </a:solidFill>
              <a:highlight>
                <a:srgbClr val="FFFFFF"/>
              </a:highlight>
              <a:latin typeface="Montserrat"/>
              <a:ea typeface="Montserrat"/>
              <a:cs typeface="Montserrat"/>
              <a:sym typeface="Montserrat"/>
            </a:endParaRPr>
          </a:p>
          <a:p>
            <a:pPr marL="0" lvl="0" indent="0" algn="l" rtl="0">
              <a:lnSpc>
                <a:spcPct val="137500"/>
              </a:lnSpc>
              <a:spcBef>
                <a:spcPts val="0"/>
              </a:spcBef>
              <a:spcAft>
                <a:spcPts val="0"/>
              </a:spcAft>
              <a:buNone/>
            </a:pPr>
            <a:r>
              <a:rPr lang="it-IT" sz="2400">
                <a:solidFill>
                  <a:srgbClr val="47494D"/>
                </a:solidFill>
                <a:highlight>
                  <a:srgbClr val="FFFFFF"/>
                </a:highlight>
                <a:latin typeface="Montserrat"/>
                <a:ea typeface="Montserrat"/>
                <a:cs typeface="Montserrat"/>
                <a:sym typeface="Montserrat"/>
              </a:rPr>
              <a:t>bot</a:t>
            </a:r>
            <a:endParaRPr sz="2400">
              <a:solidFill>
                <a:srgbClr val="47494D"/>
              </a:solidFill>
              <a:highlight>
                <a:srgbClr val="FFFFFF"/>
              </a:highlight>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2400">
              <a:solidFill>
                <a:srgbClr val="5E5E5E"/>
              </a:solidFill>
              <a:latin typeface="Montserrat"/>
              <a:ea typeface="Montserrat"/>
              <a:cs typeface="Montserrat"/>
              <a:sym typeface="Montserrat"/>
            </a:endParaRPr>
          </a:p>
        </p:txBody>
      </p:sp>
      <p:sp>
        <p:nvSpPr>
          <p:cNvPr id="477" name="Google Shape;477;g5f10baeaed_2_70"/>
          <p:cNvSpPr/>
          <p:nvPr/>
        </p:nvSpPr>
        <p:spPr>
          <a:xfrm>
            <a:off x="17716038" y="6376210"/>
            <a:ext cx="4826100" cy="1905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5E5E5E"/>
              </a:buClr>
              <a:buSzPts val="750"/>
              <a:buFont typeface="Montserrat"/>
              <a:buNone/>
            </a:pPr>
            <a:endParaRPr/>
          </a:p>
        </p:txBody>
      </p:sp>
      <p:sp>
        <p:nvSpPr>
          <p:cNvPr id="478" name="Google Shape;478;g5f10baeaed_2_70"/>
          <p:cNvSpPr/>
          <p:nvPr/>
        </p:nvSpPr>
        <p:spPr>
          <a:xfrm>
            <a:off x="17716038" y="9397999"/>
            <a:ext cx="4828200"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endParaRPr/>
          </a:p>
        </p:txBody>
      </p:sp>
      <p:sp>
        <p:nvSpPr>
          <p:cNvPr id="479" name="Google Shape;479;g5f10baeaed_2_70"/>
          <p:cNvSpPr/>
          <p:nvPr/>
        </p:nvSpPr>
        <p:spPr>
          <a:xfrm>
            <a:off x="17716038" y="10160000"/>
            <a:ext cx="4826100" cy="1905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5E5E5E"/>
              </a:buClr>
              <a:buSzPts val="750"/>
              <a:buFont typeface="Montserrat"/>
              <a:buNone/>
            </a:pPr>
            <a:endParaRPr/>
          </a:p>
        </p:txBody>
      </p:sp>
      <p:pic>
        <p:nvPicPr>
          <p:cNvPr id="480" name="Google Shape;480;g5f10baeaed_2_70"/>
          <p:cNvPicPr preferRelativeResize="0"/>
          <p:nvPr/>
        </p:nvPicPr>
        <p:blipFill rotWithShape="1">
          <a:blip r:embed="rId4">
            <a:alphaModFix/>
          </a:blip>
          <a:srcRect/>
          <a:stretch/>
        </p:blipFill>
        <p:spPr>
          <a:xfrm>
            <a:off x="9017000" y="3346100"/>
            <a:ext cx="6350100" cy="63501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5e8c5c7248_0_12"/>
          <p:cNvSpPr txBox="1"/>
          <p:nvPr/>
        </p:nvSpPr>
        <p:spPr>
          <a:xfrm>
            <a:off x="8098800" y="5358000"/>
            <a:ext cx="8186400" cy="30000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it-IT" sz="11200" b="1">
                <a:solidFill>
                  <a:srgbClr val="212121"/>
                </a:solidFill>
                <a:latin typeface="Montserrat"/>
                <a:ea typeface="Montserrat"/>
                <a:cs typeface="Montserrat"/>
                <a:sym typeface="Montserrat"/>
              </a:rPr>
              <a:t>Thank you.</a:t>
            </a:r>
            <a:endParaRPr sz="11200" b="1">
              <a:solidFill>
                <a:srgbClr val="212121"/>
              </a:solidFill>
              <a:latin typeface="Montserrat"/>
              <a:ea typeface="Montserrat"/>
              <a:cs typeface="Montserrat"/>
              <a:sym typeface="Montserrat"/>
            </a:endParaRPr>
          </a:p>
          <a:p>
            <a:pPr marL="0" lvl="0" indent="0" algn="l" rtl="0">
              <a:lnSpc>
                <a:spcPct val="80000"/>
              </a:lnSpc>
              <a:spcBef>
                <a:spcPts val="0"/>
              </a:spcBef>
              <a:spcAft>
                <a:spcPts val="0"/>
              </a:spcAft>
              <a:buNone/>
            </a:pPr>
            <a:endParaRPr sz="11200" b="1">
              <a:solidFill>
                <a:srgbClr val="21212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grpSp>
        <p:nvGrpSpPr>
          <p:cNvPr id="332" name="Google Shape;332;p25"/>
          <p:cNvGrpSpPr/>
          <p:nvPr/>
        </p:nvGrpSpPr>
        <p:grpSpPr>
          <a:xfrm>
            <a:off x="-6325248" y="2026814"/>
            <a:ext cx="16621008" cy="9649025"/>
            <a:chOff x="0" y="0"/>
            <a:chExt cx="16621006" cy="9649023"/>
          </a:xfrm>
        </p:grpSpPr>
        <p:sp>
          <p:nvSpPr>
            <p:cNvPr id="333" name="Google Shape;333;p25"/>
            <p:cNvSpPr/>
            <p:nvPr/>
          </p:nvSpPr>
          <p:spPr>
            <a:xfrm>
              <a:off x="1514061" y="46585"/>
              <a:ext cx="13527660" cy="9162506"/>
            </a:xfrm>
            <a:custGeom>
              <a:avLst/>
              <a:gdLst/>
              <a:ahLst/>
              <a:cxnLst/>
              <a:rect l="l" t="t" r="r" b="b"/>
              <a:pathLst>
                <a:path w="120000" h="120000" extrusionOk="0">
                  <a:moveTo>
                    <a:pt x="0" y="117094"/>
                  </a:moveTo>
                  <a:lnTo>
                    <a:pt x="0" y="4827"/>
                  </a:lnTo>
                  <a:cubicBezTo>
                    <a:pt x="0" y="2155"/>
                    <a:pt x="1461" y="0"/>
                    <a:pt x="3272" y="0"/>
                  </a:cubicBezTo>
                  <a:lnTo>
                    <a:pt x="116738" y="0"/>
                  </a:lnTo>
                  <a:cubicBezTo>
                    <a:pt x="118527" y="0"/>
                    <a:pt x="120000" y="2155"/>
                    <a:pt x="120000" y="4827"/>
                  </a:cubicBezTo>
                  <a:lnTo>
                    <a:pt x="120000" y="117094"/>
                  </a:lnTo>
                  <a:cubicBezTo>
                    <a:pt x="120000" y="118683"/>
                    <a:pt x="119116" y="120000"/>
                    <a:pt x="118038" y="120000"/>
                  </a:cubicBezTo>
                  <a:lnTo>
                    <a:pt x="1966" y="120000"/>
                  </a:lnTo>
                  <a:cubicBezTo>
                    <a:pt x="872" y="120000"/>
                    <a:pt x="0" y="118727"/>
                    <a:pt x="0" y="117094"/>
                  </a:cubicBezTo>
                </a:path>
              </a:pathLst>
            </a:custGeom>
            <a:solidFill>
              <a:srgbClr val="333333"/>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334" name="Google Shape;334;p25"/>
            <p:cNvSpPr/>
            <p:nvPr/>
          </p:nvSpPr>
          <p:spPr>
            <a:xfrm>
              <a:off x="1486108" y="0"/>
              <a:ext cx="13583563" cy="9241702"/>
            </a:xfrm>
            <a:custGeom>
              <a:avLst/>
              <a:gdLst/>
              <a:ahLst/>
              <a:cxnLst/>
              <a:rect l="l" t="t" r="r" b="b"/>
              <a:pathLst>
                <a:path w="120000" h="120000" extrusionOk="0">
                  <a:moveTo>
                    <a:pt x="117844" y="120000"/>
                  </a:moveTo>
                  <a:lnTo>
                    <a:pt x="2155" y="120000"/>
                  </a:lnTo>
                  <a:cubicBezTo>
                    <a:pt x="1072" y="120000"/>
                    <a:pt x="0" y="118422"/>
                    <a:pt x="0" y="116833"/>
                  </a:cubicBezTo>
                  <a:lnTo>
                    <a:pt x="0" y="4844"/>
                  </a:lnTo>
                  <a:cubicBezTo>
                    <a:pt x="0" y="2166"/>
                    <a:pt x="1661" y="0"/>
                    <a:pt x="3483" y="0"/>
                  </a:cubicBezTo>
                  <a:lnTo>
                    <a:pt x="116511" y="0"/>
                  </a:lnTo>
                  <a:cubicBezTo>
                    <a:pt x="118327" y="0"/>
                    <a:pt x="120000" y="2166"/>
                    <a:pt x="120000" y="4844"/>
                  </a:cubicBezTo>
                  <a:lnTo>
                    <a:pt x="120000" y="116833"/>
                  </a:lnTo>
                  <a:cubicBezTo>
                    <a:pt x="120000" y="118422"/>
                    <a:pt x="118938" y="120000"/>
                    <a:pt x="117844" y="120000"/>
                  </a:cubicBezTo>
                  <a:close/>
                  <a:moveTo>
                    <a:pt x="2250" y="119572"/>
                  </a:moveTo>
                  <a:lnTo>
                    <a:pt x="117738" y="119572"/>
                  </a:lnTo>
                  <a:cubicBezTo>
                    <a:pt x="118822" y="119572"/>
                    <a:pt x="119700" y="118272"/>
                    <a:pt x="119700" y="116694"/>
                  </a:cubicBezTo>
                  <a:lnTo>
                    <a:pt x="119700" y="5416"/>
                  </a:lnTo>
                  <a:cubicBezTo>
                    <a:pt x="119700" y="2827"/>
                    <a:pt x="118272" y="727"/>
                    <a:pt x="116511" y="727"/>
                  </a:cubicBezTo>
                  <a:lnTo>
                    <a:pt x="3483" y="727"/>
                  </a:lnTo>
                  <a:cubicBezTo>
                    <a:pt x="1727" y="727"/>
                    <a:pt x="300" y="2827"/>
                    <a:pt x="300" y="5416"/>
                  </a:cubicBezTo>
                  <a:lnTo>
                    <a:pt x="300" y="116694"/>
                  </a:lnTo>
                  <a:cubicBezTo>
                    <a:pt x="300" y="118272"/>
                    <a:pt x="1177" y="119572"/>
                    <a:pt x="2250" y="119572"/>
                  </a:cubicBezTo>
                  <a:close/>
                </a:path>
              </a:pathLst>
            </a:custGeom>
            <a:solidFill>
              <a:srgbClr val="B4B3B4"/>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335" name="Google Shape;335;p25"/>
            <p:cNvSpPr/>
            <p:nvPr/>
          </p:nvSpPr>
          <p:spPr>
            <a:xfrm>
              <a:off x="1555988" y="93172"/>
              <a:ext cx="13441712" cy="8896963"/>
            </a:xfrm>
            <a:custGeom>
              <a:avLst/>
              <a:gdLst/>
              <a:ahLst/>
              <a:cxnLst/>
              <a:rect l="l" t="t" r="r" b="b"/>
              <a:pathLst>
                <a:path w="120000" h="120000" extrusionOk="0">
                  <a:moveTo>
                    <a:pt x="117132" y="0"/>
                  </a:moveTo>
                  <a:lnTo>
                    <a:pt x="2883" y="0"/>
                  </a:lnTo>
                  <a:cubicBezTo>
                    <a:pt x="1311" y="0"/>
                    <a:pt x="0" y="1950"/>
                    <a:pt x="0" y="4372"/>
                  </a:cubicBezTo>
                  <a:lnTo>
                    <a:pt x="0" y="117005"/>
                  </a:lnTo>
                  <a:cubicBezTo>
                    <a:pt x="0" y="118661"/>
                    <a:pt x="894" y="120000"/>
                    <a:pt x="1978" y="120000"/>
                  </a:cubicBezTo>
                  <a:lnTo>
                    <a:pt x="118027" y="120000"/>
                  </a:lnTo>
                  <a:cubicBezTo>
                    <a:pt x="119110" y="120000"/>
                    <a:pt x="119999" y="118661"/>
                    <a:pt x="119999" y="117005"/>
                  </a:cubicBezTo>
                  <a:lnTo>
                    <a:pt x="119999" y="4344"/>
                  </a:lnTo>
                  <a:cubicBezTo>
                    <a:pt x="120016" y="1950"/>
                    <a:pt x="118716" y="0"/>
                    <a:pt x="117132" y="0"/>
                  </a:cubicBezTo>
                </a:path>
              </a:pathLst>
            </a:custGeom>
            <a:solidFill>
              <a:srgbClr val="181A19"/>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336" name="Google Shape;336;p25"/>
            <p:cNvSpPr/>
            <p:nvPr/>
          </p:nvSpPr>
          <p:spPr>
            <a:xfrm>
              <a:off x="1984584" y="675504"/>
              <a:ext cx="12581954" cy="7927966"/>
            </a:xfrm>
            <a:custGeom>
              <a:avLst/>
              <a:gdLst/>
              <a:ahLst/>
              <a:cxnLst/>
              <a:rect l="l" t="t" r="r" b="b"/>
              <a:pathLst>
                <a:path w="120000" h="120000" extrusionOk="0">
                  <a:moveTo>
                    <a:pt x="60011" y="120000"/>
                  </a:moveTo>
                  <a:lnTo>
                    <a:pt x="0" y="120000"/>
                  </a:lnTo>
                  <a:lnTo>
                    <a:pt x="0" y="0"/>
                  </a:lnTo>
                  <a:lnTo>
                    <a:pt x="120000" y="0"/>
                  </a:lnTo>
                  <a:lnTo>
                    <a:pt x="120000" y="120000"/>
                  </a:lnTo>
                  <a:lnTo>
                    <a:pt x="60011" y="120000"/>
                  </a:lnTo>
                </a:path>
              </a:pathLst>
            </a:custGeom>
            <a:solidFill>
              <a:srgbClr val="3D3D3F"/>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337" name="Google Shape;337;p25"/>
            <p:cNvSpPr/>
            <p:nvPr/>
          </p:nvSpPr>
          <p:spPr>
            <a:xfrm>
              <a:off x="8227172" y="419277"/>
              <a:ext cx="106088" cy="106099"/>
            </a:xfrm>
            <a:custGeom>
              <a:avLst/>
              <a:gdLst/>
              <a:ahLst/>
              <a:cxnLst/>
              <a:rect l="l" t="t" r="r" b="b"/>
              <a:pathLst>
                <a:path w="120000" h="120000" extrusionOk="0">
                  <a:moveTo>
                    <a:pt x="120000" y="59405"/>
                  </a:moveTo>
                  <a:cubicBezTo>
                    <a:pt x="120000" y="70100"/>
                    <a:pt x="117600" y="79605"/>
                    <a:pt x="111600" y="89111"/>
                  </a:cubicBezTo>
                  <a:cubicBezTo>
                    <a:pt x="106800" y="98611"/>
                    <a:pt x="100800" y="105744"/>
                    <a:pt x="91200" y="111683"/>
                  </a:cubicBezTo>
                  <a:cubicBezTo>
                    <a:pt x="80400" y="116433"/>
                    <a:pt x="72000" y="120000"/>
                    <a:pt x="61200" y="120000"/>
                  </a:cubicBezTo>
                  <a:cubicBezTo>
                    <a:pt x="50400" y="120000"/>
                    <a:pt x="40800" y="116433"/>
                    <a:pt x="31200" y="111683"/>
                  </a:cubicBezTo>
                  <a:cubicBezTo>
                    <a:pt x="20400" y="105744"/>
                    <a:pt x="13200" y="98611"/>
                    <a:pt x="8400" y="89111"/>
                  </a:cubicBezTo>
                  <a:cubicBezTo>
                    <a:pt x="2400" y="79605"/>
                    <a:pt x="0" y="70100"/>
                    <a:pt x="0" y="59405"/>
                  </a:cubicBezTo>
                  <a:cubicBezTo>
                    <a:pt x="0" y="48711"/>
                    <a:pt x="2400" y="39205"/>
                    <a:pt x="8400" y="29705"/>
                  </a:cubicBezTo>
                  <a:cubicBezTo>
                    <a:pt x="13200" y="20200"/>
                    <a:pt x="20400" y="13066"/>
                    <a:pt x="31200" y="8316"/>
                  </a:cubicBezTo>
                  <a:cubicBezTo>
                    <a:pt x="40800" y="2377"/>
                    <a:pt x="50400" y="0"/>
                    <a:pt x="61200" y="0"/>
                  </a:cubicBezTo>
                  <a:cubicBezTo>
                    <a:pt x="72000" y="0"/>
                    <a:pt x="80400" y="2377"/>
                    <a:pt x="91200" y="8316"/>
                  </a:cubicBezTo>
                  <a:cubicBezTo>
                    <a:pt x="100800" y="13066"/>
                    <a:pt x="106800" y="20200"/>
                    <a:pt x="111600" y="29705"/>
                  </a:cubicBezTo>
                  <a:cubicBezTo>
                    <a:pt x="117600" y="39205"/>
                    <a:pt x="120000" y="48711"/>
                    <a:pt x="120000" y="59405"/>
                  </a:cubicBezTo>
                </a:path>
              </a:pathLst>
            </a:custGeom>
            <a:solidFill>
              <a:srgbClr val="4C4D4B"/>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338" name="Google Shape;338;p25"/>
            <p:cNvSpPr/>
            <p:nvPr/>
          </p:nvSpPr>
          <p:spPr>
            <a:xfrm>
              <a:off x="8227172" y="421285"/>
              <a:ext cx="82795" cy="80773"/>
            </a:xfrm>
            <a:custGeom>
              <a:avLst/>
              <a:gdLst/>
              <a:ahLst/>
              <a:cxnLst/>
              <a:rect l="l" t="t" r="r" b="b"/>
              <a:pathLst>
                <a:path w="120000" h="120000" extrusionOk="0">
                  <a:moveTo>
                    <a:pt x="0" y="70487"/>
                  </a:moveTo>
                  <a:cubicBezTo>
                    <a:pt x="0" y="76876"/>
                    <a:pt x="0" y="83264"/>
                    <a:pt x="4616" y="94446"/>
                  </a:cubicBezTo>
                  <a:cubicBezTo>
                    <a:pt x="16922" y="110417"/>
                    <a:pt x="36922" y="120000"/>
                    <a:pt x="55383" y="120000"/>
                  </a:cubicBezTo>
                  <a:cubicBezTo>
                    <a:pt x="90766" y="120000"/>
                    <a:pt x="120000" y="91252"/>
                    <a:pt x="120000" y="57711"/>
                  </a:cubicBezTo>
                  <a:cubicBezTo>
                    <a:pt x="120000" y="33752"/>
                    <a:pt x="107694" y="9793"/>
                    <a:pt x="87694" y="210"/>
                  </a:cubicBezTo>
                  <a:cubicBezTo>
                    <a:pt x="84616" y="210"/>
                    <a:pt x="78461" y="210"/>
                    <a:pt x="75383" y="210"/>
                  </a:cubicBezTo>
                  <a:cubicBezTo>
                    <a:pt x="32305" y="-2983"/>
                    <a:pt x="0" y="30557"/>
                    <a:pt x="0" y="70487"/>
                  </a:cubicBezTo>
                </a:path>
              </a:pathLst>
            </a:custGeom>
            <a:solidFill>
              <a:srgbClr val="0E0D0C"/>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339" name="Google Shape;339;p25"/>
            <p:cNvSpPr/>
            <p:nvPr/>
          </p:nvSpPr>
          <p:spPr>
            <a:xfrm>
              <a:off x="792" y="9426467"/>
              <a:ext cx="16619685" cy="222556"/>
            </a:xfrm>
            <a:custGeom>
              <a:avLst/>
              <a:gdLst/>
              <a:ahLst/>
              <a:cxnLst/>
              <a:rect l="l" t="t" r="r" b="b"/>
              <a:pathLst>
                <a:path w="120000" h="120000" extrusionOk="0">
                  <a:moveTo>
                    <a:pt x="113077" y="120000"/>
                  </a:moveTo>
                  <a:cubicBezTo>
                    <a:pt x="76612" y="120000"/>
                    <a:pt x="43342" y="120000"/>
                    <a:pt x="6883" y="120000"/>
                  </a:cubicBezTo>
                  <a:cubicBezTo>
                    <a:pt x="4528" y="96000"/>
                    <a:pt x="1072" y="30283"/>
                    <a:pt x="16" y="4000"/>
                  </a:cubicBezTo>
                  <a:cubicBezTo>
                    <a:pt x="-5" y="4000"/>
                    <a:pt x="-5" y="0"/>
                    <a:pt x="16" y="0"/>
                  </a:cubicBezTo>
                  <a:cubicBezTo>
                    <a:pt x="40003" y="0"/>
                    <a:pt x="79996" y="0"/>
                    <a:pt x="119988" y="0"/>
                  </a:cubicBezTo>
                  <a:cubicBezTo>
                    <a:pt x="120005" y="0"/>
                    <a:pt x="120005" y="2283"/>
                    <a:pt x="119988" y="4000"/>
                  </a:cubicBezTo>
                  <a:cubicBezTo>
                    <a:pt x="119511" y="22855"/>
                    <a:pt x="116071" y="110283"/>
                    <a:pt x="113077" y="120000"/>
                  </a:cubicBezTo>
                </a:path>
              </a:pathLst>
            </a:custGeom>
            <a:solidFill>
              <a:srgbClr val="AFBAC0"/>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340" name="Google Shape;340;p25"/>
            <p:cNvSpPr/>
            <p:nvPr/>
          </p:nvSpPr>
          <p:spPr>
            <a:xfrm>
              <a:off x="0" y="9168221"/>
              <a:ext cx="16621006" cy="264493"/>
            </a:xfrm>
            <a:custGeom>
              <a:avLst/>
              <a:gdLst/>
              <a:ahLst/>
              <a:cxnLst/>
              <a:rect l="l" t="t" r="r" b="b"/>
              <a:pathLst>
                <a:path w="120000" h="120000" extrusionOk="0">
                  <a:moveTo>
                    <a:pt x="119983" y="120000"/>
                  </a:moveTo>
                  <a:lnTo>
                    <a:pt x="22" y="120000"/>
                  </a:lnTo>
                  <a:cubicBezTo>
                    <a:pt x="0" y="120000"/>
                    <a:pt x="0" y="120000"/>
                    <a:pt x="0" y="119050"/>
                  </a:cubicBezTo>
                  <a:lnTo>
                    <a:pt x="0" y="20000"/>
                  </a:lnTo>
                  <a:cubicBezTo>
                    <a:pt x="0" y="9050"/>
                    <a:pt x="144" y="0"/>
                    <a:pt x="322" y="0"/>
                  </a:cubicBezTo>
                  <a:lnTo>
                    <a:pt x="119677" y="0"/>
                  </a:lnTo>
                  <a:cubicBezTo>
                    <a:pt x="119855" y="0"/>
                    <a:pt x="120000" y="9050"/>
                    <a:pt x="120000" y="20000"/>
                  </a:cubicBezTo>
                  <a:cubicBezTo>
                    <a:pt x="120000" y="20000"/>
                    <a:pt x="120000" y="120000"/>
                    <a:pt x="119983" y="120000"/>
                  </a:cubicBezTo>
                </a:path>
              </a:pathLst>
            </a:custGeom>
            <a:solidFill>
              <a:srgbClr val="E7E7E7"/>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341" name="Google Shape;341;p25"/>
            <p:cNvSpPr/>
            <p:nvPr/>
          </p:nvSpPr>
          <p:spPr>
            <a:xfrm>
              <a:off x="7178978" y="9168221"/>
              <a:ext cx="2258389" cy="134037"/>
            </a:xfrm>
            <a:custGeom>
              <a:avLst/>
              <a:gdLst/>
              <a:ahLst/>
              <a:cxnLst/>
              <a:rect l="l" t="t" r="r" b="b"/>
              <a:pathLst>
                <a:path w="120000" h="120000" extrusionOk="0">
                  <a:moveTo>
                    <a:pt x="0" y="0"/>
                  </a:moveTo>
                  <a:lnTo>
                    <a:pt x="0" y="60000"/>
                  </a:lnTo>
                  <a:cubicBezTo>
                    <a:pt x="0" y="94283"/>
                    <a:pt x="2133" y="120000"/>
                    <a:pt x="4600" y="120000"/>
                  </a:cubicBezTo>
                  <a:lnTo>
                    <a:pt x="115400" y="120000"/>
                  </a:lnTo>
                  <a:cubicBezTo>
                    <a:pt x="117977" y="120000"/>
                    <a:pt x="120000" y="94283"/>
                    <a:pt x="120000" y="60000"/>
                  </a:cubicBezTo>
                  <a:lnTo>
                    <a:pt x="120000" y="0"/>
                  </a:lnTo>
                  <a:lnTo>
                    <a:pt x="0" y="0"/>
                  </a:lnTo>
                </a:path>
              </a:pathLst>
            </a:custGeom>
            <a:solidFill>
              <a:srgbClr val="AFBAC0"/>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grpSp>
      <p:sp>
        <p:nvSpPr>
          <p:cNvPr id="342" name="Google Shape;342;p25"/>
          <p:cNvSpPr txBox="1"/>
          <p:nvPr/>
        </p:nvSpPr>
        <p:spPr>
          <a:xfrm>
            <a:off x="12159970" y="2213442"/>
            <a:ext cx="10161300" cy="3683700"/>
          </a:xfrm>
          <a:prstGeom prst="rect">
            <a:avLst/>
          </a:prstGeom>
          <a:noFill/>
          <a:ln>
            <a:noFill/>
          </a:ln>
        </p:spPr>
        <p:txBody>
          <a:bodyPr spcFirstLastPara="1" wrap="square" lIns="0" tIns="0" rIns="0" bIns="0" anchor="t" anchorCtr="0">
            <a:noAutofit/>
          </a:bodyPr>
          <a:lstStyle/>
          <a:p>
            <a:pPr marL="457200" lvl="0" indent="0" algn="l" rtl="0">
              <a:lnSpc>
                <a:spcPct val="80000"/>
              </a:lnSpc>
              <a:spcBef>
                <a:spcPts val="0"/>
              </a:spcBef>
              <a:spcAft>
                <a:spcPts val="0"/>
              </a:spcAft>
              <a:buNone/>
            </a:pPr>
            <a:r>
              <a:rPr lang="it-IT" sz="11200" b="1">
                <a:solidFill>
                  <a:srgbClr val="212121"/>
                </a:solidFill>
                <a:latin typeface="Montserrat"/>
                <a:ea typeface="Montserrat"/>
                <a:cs typeface="Montserrat"/>
                <a:sym typeface="Montserrat"/>
              </a:rPr>
              <a:t>Amazon review rating prediction for {cameras}</a:t>
            </a:r>
            <a:endParaRPr sz="11200" b="1">
              <a:solidFill>
                <a:srgbClr val="212121"/>
              </a:solidFill>
              <a:latin typeface="Montserrat"/>
              <a:ea typeface="Montserrat"/>
              <a:cs typeface="Montserrat"/>
              <a:sym typeface="Montserrat"/>
            </a:endParaRPr>
          </a:p>
          <a:p>
            <a:pPr marL="0" marR="0" lvl="0" indent="0" algn="l" rtl="0">
              <a:lnSpc>
                <a:spcPct val="80000"/>
              </a:lnSpc>
              <a:spcBef>
                <a:spcPts val="0"/>
              </a:spcBef>
              <a:spcAft>
                <a:spcPts val="0"/>
              </a:spcAft>
              <a:buClr>
                <a:srgbClr val="212121"/>
              </a:buClr>
              <a:buSzPts val="2800"/>
              <a:buFont typeface="Montserrat"/>
              <a:buNone/>
            </a:pPr>
            <a:endParaRPr sz="11200" b="1">
              <a:solidFill>
                <a:srgbClr val="212121"/>
              </a:solidFill>
              <a:latin typeface="Montserrat"/>
              <a:ea typeface="Montserrat"/>
              <a:cs typeface="Montserrat"/>
              <a:sym typeface="Montserrat"/>
            </a:endParaRPr>
          </a:p>
        </p:txBody>
      </p:sp>
      <p:pic>
        <p:nvPicPr>
          <p:cNvPr id="343" name="Google Shape;343;p25"/>
          <p:cNvPicPr preferRelativeResize="0"/>
          <p:nvPr/>
        </p:nvPicPr>
        <p:blipFill rotWithShape="1">
          <a:blip r:embed="rId3">
            <a:alphaModFix/>
          </a:blip>
          <a:srcRect t="2741" b="2741"/>
          <a:stretch/>
        </p:blipFill>
        <p:spPr>
          <a:xfrm>
            <a:off x="-4303050" y="2715700"/>
            <a:ext cx="12576681" cy="7924897"/>
          </a:xfrm>
          <a:prstGeom prst="rect">
            <a:avLst/>
          </a:prstGeom>
          <a:noFill/>
          <a:ln>
            <a:noFill/>
          </a:ln>
        </p:spPr>
      </p:pic>
      <p:sp>
        <p:nvSpPr>
          <p:cNvPr id="344" name="Google Shape;344;p25"/>
          <p:cNvSpPr/>
          <p:nvPr/>
        </p:nvSpPr>
        <p:spPr>
          <a:xfrm>
            <a:off x="2219975" y="9417025"/>
            <a:ext cx="1038300" cy="987000"/>
          </a:xfrm>
          <a:prstGeom prst="star5">
            <a:avLst>
              <a:gd name="adj" fmla="val 19098"/>
              <a:gd name="hf" fmla="val 105146"/>
              <a:gd name="vf" fmla="val 11055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3258275" y="9417025"/>
            <a:ext cx="1038300" cy="987000"/>
          </a:xfrm>
          <a:prstGeom prst="star5">
            <a:avLst>
              <a:gd name="adj" fmla="val 19098"/>
              <a:gd name="hf" fmla="val 105146"/>
              <a:gd name="vf" fmla="val 11055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4296575" y="9417025"/>
            <a:ext cx="1038300" cy="987000"/>
          </a:xfrm>
          <a:prstGeom prst="star5">
            <a:avLst>
              <a:gd name="adj" fmla="val 19098"/>
              <a:gd name="hf" fmla="val 105146"/>
              <a:gd name="vf" fmla="val 11055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5577475" y="9417025"/>
            <a:ext cx="1038300" cy="987000"/>
          </a:xfrm>
          <a:prstGeom prst="star5">
            <a:avLst>
              <a:gd name="adj" fmla="val 19098"/>
              <a:gd name="hf" fmla="val 105146"/>
              <a:gd name="vf" fmla="val 11055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6858375" y="9417025"/>
            <a:ext cx="1038300" cy="987000"/>
          </a:xfrm>
          <a:prstGeom prst="star5">
            <a:avLst>
              <a:gd name="adj" fmla="val 19098"/>
              <a:gd name="hf" fmla="val 105146"/>
              <a:gd name="vf" fmla="val 11055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p:nvPr/>
        </p:nvSpPr>
        <p:spPr>
          <a:xfrm>
            <a:off x="2035075" y="1708347"/>
            <a:ext cx="9142215" cy="5149653"/>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Problem </a:t>
            </a:r>
            <a:endParaRPr sz="11200" b="1">
              <a:solidFill>
                <a:srgbClr val="212121"/>
              </a:solidFill>
              <a:latin typeface="Montserrat"/>
              <a:ea typeface="Montserrat"/>
              <a:cs typeface="Montserrat"/>
              <a:sym typeface="Montserrat"/>
            </a:endParaRPr>
          </a:p>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Statement</a:t>
            </a:r>
            <a:endParaRPr sz="11200" b="1">
              <a:solidFill>
                <a:srgbClr val="212121"/>
              </a:solidFill>
              <a:latin typeface="Montserrat"/>
              <a:ea typeface="Montserrat"/>
              <a:cs typeface="Montserrat"/>
              <a:sym typeface="Montserrat"/>
            </a:endParaRPr>
          </a:p>
        </p:txBody>
      </p:sp>
      <p:sp>
        <p:nvSpPr>
          <p:cNvPr id="354" name="Google Shape;354;p43"/>
          <p:cNvSpPr/>
          <p:nvPr/>
        </p:nvSpPr>
        <p:spPr>
          <a:xfrm>
            <a:off x="12192000" y="2025848"/>
            <a:ext cx="10164864" cy="4697512"/>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590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In a saturated product market that moves  fast. How can sellers  determine features or products that customers really want?</a:t>
            </a:r>
            <a:endParaRPr sz="3000">
              <a:solidFill>
                <a:srgbClr val="5E5E5E"/>
              </a:solidFill>
              <a:latin typeface="Montserrat"/>
              <a:ea typeface="Montserrat"/>
              <a:cs typeface="Montserrat"/>
              <a:sym typeface="Montserrat"/>
            </a:endParaRPr>
          </a:p>
        </p:txBody>
      </p:sp>
      <p:pic>
        <p:nvPicPr>
          <p:cNvPr id="355" name="Google Shape;355;p43"/>
          <p:cNvPicPr preferRelativeResize="0"/>
          <p:nvPr/>
        </p:nvPicPr>
        <p:blipFill rotWithShape="1">
          <a:blip r:embed="rId3">
            <a:alphaModFix/>
          </a:blip>
          <a:srcRect t="35883" b="35886"/>
          <a:stretch/>
        </p:blipFill>
        <p:spPr>
          <a:xfrm>
            <a:off x="0" y="9148375"/>
            <a:ext cx="24384000" cy="45676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
          <p:cNvSpPr txBox="1"/>
          <p:nvPr/>
        </p:nvSpPr>
        <p:spPr>
          <a:xfrm>
            <a:off x="2032000" y="1708348"/>
            <a:ext cx="10160196" cy="3125192"/>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Potential</a:t>
            </a:r>
            <a:endParaRPr sz="11200" b="1">
              <a:solidFill>
                <a:srgbClr val="212121"/>
              </a:solidFill>
              <a:latin typeface="Montserrat"/>
              <a:ea typeface="Montserrat"/>
              <a:cs typeface="Montserrat"/>
              <a:sym typeface="Montserrat"/>
            </a:endParaRPr>
          </a:p>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Audience</a:t>
            </a:r>
            <a:endParaRPr sz="11200" b="1">
              <a:solidFill>
                <a:srgbClr val="212121"/>
              </a:solidFill>
              <a:latin typeface="Montserrat"/>
              <a:ea typeface="Montserrat"/>
              <a:cs typeface="Montserrat"/>
              <a:sym typeface="Montserrat"/>
            </a:endParaRPr>
          </a:p>
        </p:txBody>
      </p:sp>
      <p:sp>
        <p:nvSpPr>
          <p:cNvPr id="361" name="Google Shape;361;p6"/>
          <p:cNvSpPr/>
          <p:nvPr/>
        </p:nvSpPr>
        <p:spPr>
          <a:xfrm>
            <a:off x="2032000" y="6858000"/>
            <a:ext cx="9145193" cy="4824511"/>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Product developers and marketeers.</a:t>
            </a: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Seeking opportunities in the market through unmet needs. </a:t>
            </a: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p:txBody>
      </p:sp>
      <p:sp>
        <p:nvSpPr>
          <p:cNvPr id="362" name="Google Shape;362;p6"/>
          <p:cNvSpPr/>
          <p:nvPr/>
        </p:nvSpPr>
        <p:spPr>
          <a:xfrm>
            <a:off x="13212367" y="6858000"/>
            <a:ext cx="4572000" cy="588069"/>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a:solidFill>
                  <a:srgbClr val="212121"/>
                </a:solidFill>
                <a:latin typeface="Montserrat"/>
                <a:ea typeface="Montserrat"/>
                <a:cs typeface="Montserrat"/>
                <a:sym typeface="Montserrat"/>
              </a:rPr>
              <a:t>John Doenut</a:t>
            </a:r>
            <a:endParaRPr/>
          </a:p>
        </p:txBody>
      </p:sp>
      <p:sp>
        <p:nvSpPr>
          <p:cNvPr id="363" name="Google Shape;363;p6"/>
          <p:cNvSpPr/>
          <p:nvPr/>
        </p:nvSpPr>
        <p:spPr>
          <a:xfrm>
            <a:off x="13212367" y="7451625"/>
            <a:ext cx="4572000" cy="533400"/>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Product Manager</a:t>
            </a:r>
            <a:endParaRPr/>
          </a:p>
        </p:txBody>
      </p:sp>
      <p:pic>
        <p:nvPicPr>
          <p:cNvPr id="364" name="Google Shape;364;p6"/>
          <p:cNvPicPr preferRelativeResize="0"/>
          <p:nvPr/>
        </p:nvPicPr>
        <p:blipFill rotWithShape="1">
          <a:blip r:embed="rId3">
            <a:alphaModFix/>
          </a:blip>
          <a:srcRect l="35306" r="19440"/>
          <a:stretch/>
        </p:blipFill>
        <p:spPr>
          <a:xfrm>
            <a:off x="17856000" y="2033500"/>
            <a:ext cx="6528002" cy="964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cxnSp>
        <p:nvCxnSpPr>
          <p:cNvPr id="369" name="Google Shape;369;p20"/>
          <p:cNvCxnSpPr/>
          <p:nvPr/>
        </p:nvCxnSpPr>
        <p:spPr>
          <a:xfrm rot="10800000">
            <a:off x="12192229" y="3270942"/>
            <a:ext cx="0" cy="10445056"/>
          </a:xfrm>
          <a:prstGeom prst="straightConnector1">
            <a:avLst/>
          </a:prstGeom>
          <a:noFill/>
          <a:ln w="25400" cap="flat" cmpd="sng">
            <a:solidFill>
              <a:srgbClr val="D6D6D6"/>
            </a:solidFill>
            <a:prstDash val="solid"/>
            <a:miter lim="8000"/>
            <a:headEnd type="none" w="sm" len="sm"/>
            <a:tailEnd type="none" w="sm" len="sm"/>
          </a:ln>
        </p:spPr>
      </p:cxnSp>
      <p:sp>
        <p:nvSpPr>
          <p:cNvPr id="370" name="Google Shape;370;p20"/>
          <p:cNvSpPr txBox="1"/>
          <p:nvPr/>
        </p:nvSpPr>
        <p:spPr>
          <a:xfrm>
            <a:off x="2032000" y="1708348"/>
            <a:ext cx="7468990" cy="3125192"/>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Goals</a:t>
            </a:r>
            <a:endParaRPr/>
          </a:p>
        </p:txBody>
      </p:sp>
      <p:sp>
        <p:nvSpPr>
          <p:cNvPr id="371" name="Google Shape;371;p20"/>
          <p:cNvSpPr/>
          <p:nvPr/>
        </p:nvSpPr>
        <p:spPr>
          <a:xfrm>
            <a:off x="13846770" y="3168848"/>
            <a:ext cx="6528993" cy="1152851"/>
          </a:xfrm>
          <a:prstGeom prst="rect">
            <a:avLst/>
          </a:prstGeom>
          <a:noFill/>
          <a:ln>
            <a:noFill/>
          </a:ln>
        </p:spPr>
        <p:txBody>
          <a:bodyPr spcFirstLastPara="1" wrap="square" lIns="48750" tIns="48750" rIns="48750" bIns="48750" anchor="t" anchorCtr="0">
            <a:noAutofit/>
          </a:bodyPr>
          <a:lstStyle/>
          <a:p>
            <a:pPr marL="0" marR="0" lvl="0" indent="0" algn="just"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Through dataset and web scraping. </a:t>
            </a:r>
            <a:r>
              <a:rPr lang="it-IT" sz="3000" b="0" i="0" u="none" strike="noStrike" cap="none">
                <a:solidFill>
                  <a:srgbClr val="5E5E5E"/>
                </a:solidFill>
                <a:latin typeface="Montserrat"/>
                <a:ea typeface="Montserrat"/>
                <a:cs typeface="Montserrat"/>
                <a:sym typeface="Montserrat"/>
              </a:rPr>
              <a:t> </a:t>
            </a:r>
            <a:endParaRPr sz="3000">
              <a:solidFill>
                <a:srgbClr val="5E5E5E"/>
              </a:solidFill>
              <a:latin typeface="Montserrat"/>
              <a:ea typeface="Montserrat"/>
              <a:cs typeface="Montserrat"/>
              <a:sym typeface="Montserrat"/>
            </a:endParaRPr>
          </a:p>
        </p:txBody>
      </p:sp>
      <p:sp>
        <p:nvSpPr>
          <p:cNvPr id="372" name="Google Shape;372;p20"/>
          <p:cNvSpPr/>
          <p:nvPr/>
        </p:nvSpPr>
        <p:spPr>
          <a:xfrm>
            <a:off x="13846775" y="2406850"/>
            <a:ext cx="7469100"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b="1">
                <a:solidFill>
                  <a:srgbClr val="212121"/>
                </a:solidFill>
                <a:latin typeface="Montserrat"/>
                <a:ea typeface="Montserrat"/>
                <a:cs typeface="Montserrat"/>
                <a:sym typeface="Montserrat"/>
              </a:rPr>
              <a:t>Collecting, and cleaning  reviews</a:t>
            </a:r>
            <a:endParaRPr b="1"/>
          </a:p>
        </p:txBody>
      </p:sp>
      <p:sp>
        <p:nvSpPr>
          <p:cNvPr id="373" name="Google Shape;373;p20"/>
          <p:cNvSpPr/>
          <p:nvPr/>
        </p:nvSpPr>
        <p:spPr>
          <a:xfrm>
            <a:off x="13838495" y="7099300"/>
            <a:ext cx="6528993" cy="1152851"/>
          </a:xfrm>
          <a:prstGeom prst="rect">
            <a:avLst/>
          </a:prstGeom>
          <a:noFill/>
          <a:ln>
            <a:noFill/>
          </a:ln>
        </p:spPr>
        <p:txBody>
          <a:bodyPr spcFirstLastPara="1" wrap="square" lIns="48750" tIns="48750" rIns="48750" bIns="48750" anchor="t" anchorCtr="0">
            <a:noAutofit/>
          </a:bodyPr>
          <a:lstStyle/>
          <a:p>
            <a:pPr marL="0" marR="0" lvl="0" indent="0" algn="just"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Determine the sentiment and key words that predict rating</a:t>
            </a:r>
            <a:endParaRPr/>
          </a:p>
        </p:txBody>
      </p:sp>
      <p:sp>
        <p:nvSpPr>
          <p:cNvPr id="374" name="Google Shape;374;p20"/>
          <p:cNvSpPr/>
          <p:nvPr/>
        </p:nvSpPr>
        <p:spPr>
          <a:xfrm>
            <a:off x="13838495" y="6337300"/>
            <a:ext cx="6528993"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b="1">
                <a:solidFill>
                  <a:srgbClr val="212121"/>
                </a:solidFill>
                <a:latin typeface="Montserrat"/>
                <a:ea typeface="Montserrat"/>
                <a:cs typeface="Montserrat"/>
                <a:sym typeface="Montserrat"/>
              </a:rPr>
              <a:t>Natural Language Processing</a:t>
            </a:r>
            <a:endParaRPr b="1"/>
          </a:p>
        </p:txBody>
      </p:sp>
      <p:sp>
        <p:nvSpPr>
          <p:cNvPr id="375" name="Google Shape;375;p20"/>
          <p:cNvSpPr/>
          <p:nvPr/>
        </p:nvSpPr>
        <p:spPr>
          <a:xfrm>
            <a:off x="13846770" y="10796360"/>
            <a:ext cx="6528993" cy="1152851"/>
          </a:xfrm>
          <a:prstGeom prst="rect">
            <a:avLst/>
          </a:prstGeom>
          <a:noFill/>
          <a:ln>
            <a:noFill/>
          </a:ln>
        </p:spPr>
        <p:txBody>
          <a:bodyPr spcFirstLastPara="1" wrap="square" lIns="48750" tIns="48750" rIns="48750" bIns="48750" anchor="t" anchorCtr="0">
            <a:noAutofit/>
          </a:bodyPr>
          <a:lstStyle/>
          <a:p>
            <a:pPr marL="0" marR="0" lvl="0" indent="0" algn="just"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Obtaining current review data to test my model. </a:t>
            </a:r>
            <a:endParaRPr/>
          </a:p>
        </p:txBody>
      </p:sp>
      <p:sp>
        <p:nvSpPr>
          <p:cNvPr id="376" name="Google Shape;376;p20"/>
          <p:cNvSpPr/>
          <p:nvPr/>
        </p:nvSpPr>
        <p:spPr>
          <a:xfrm>
            <a:off x="13846776" y="10034350"/>
            <a:ext cx="7311600"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b="1">
                <a:solidFill>
                  <a:srgbClr val="212121"/>
                </a:solidFill>
                <a:latin typeface="Montserrat"/>
                <a:ea typeface="Montserrat"/>
                <a:cs typeface="Montserrat"/>
                <a:sym typeface="Montserrat"/>
              </a:rPr>
              <a:t>Web scraping and testing my model</a:t>
            </a:r>
            <a:endParaRPr b="1"/>
          </a:p>
        </p:txBody>
      </p:sp>
      <p:sp>
        <p:nvSpPr>
          <p:cNvPr id="377" name="Google Shape;377;p20"/>
          <p:cNvSpPr/>
          <p:nvPr/>
        </p:nvSpPr>
        <p:spPr>
          <a:xfrm>
            <a:off x="2032000" y="5892962"/>
            <a:ext cx="9170230" cy="1782762"/>
          </a:xfrm>
          <a:prstGeom prst="rect">
            <a:avLst/>
          </a:prstGeom>
          <a:noFill/>
          <a:ln>
            <a:noFill/>
          </a:ln>
        </p:spPr>
        <p:txBody>
          <a:bodyPr spcFirstLastPara="1" wrap="square" lIns="50800" tIns="50800" rIns="50800" bIns="50800" anchor="t" anchorCtr="0">
            <a:noAutofit/>
          </a:bodyPr>
          <a:lstStyle/>
          <a:p>
            <a:pPr marL="0" marR="0" lvl="0" indent="0" algn="l" rtl="0">
              <a:lnSpc>
                <a:spcPct val="100000"/>
              </a:lnSpc>
              <a:spcBef>
                <a:spcPts val="0"/>
              </a:spcBef>
              <a:spcAft>
                <a:spcPts val="0"/>
              </a:spcAft>
              <a:buClr>
                <a:srgbClr val="212121"/>
              </a:buClr>
              <a:buSzPts val="1200"/>
              <a:buFont typeface="Montserrat"/>
              <a:buNone/>
            </a:pPr>
            <a:r>
              <a:rPr lang="it-IT" sz="4800">
                <a:solidFill>
                  <a:srgbClr val="212121"/>
                </a:solidFill>
                <a:latin typeface="Montserrat"/>
                <a:ea typeface="Montserrat"/>
                <a:cs typeface="Montserrat"/>
                <a:sym typeface="Montserrat"/>
              </a:rPr>
              <a:t>Gain insight into which </a:t>
            </a:r>
            <a:endParaRPr sz="4800">
              <a:solidFill>
                <a:srgbClr val="212121"/>
              </a:solidFill>
              <a:latin typeface="Montserrat"/>
              <a:ea typeface="Montserrat"/>
              <a:cs typeface="Montserrat"/>
              <a:sym typeface="Montserrat"/>
            </a:endParaRPr>
          </a:p>
          <a:p>
            <a:pPr marL="0" marR="0" lvl="0" indent="0" algn="l" rtl="0">
              <a:lnSpc>
                <a:spcPct val="100000"/>
              </a:lnSpc>
              <a:spcBef>
                <a:spcPts val="0"/>
              </a:spcBef>
              <a:spcAft>
                <a:spcPts val="0"/>
              </a:spcAft>
              <a:buClr>
                <a:srgbClr val="212121"/>
              </a:buClr>
              <a:buSzPts val="1200"/>
              <a:buFont typeface="Montserrat"/>
              <a:buNone/>
            </a:pPr>
            <a:r>
              <a:rPr lang="it-IT" sz="4800">
                <a:solidFill>
                  <a:srgbClr val="212121"/>
                </a:solidFill>
                <a:latin typeface="Montserrat"/>
                <a:ea typeface="Montserrat"/>
                <a:cs typeface="Montserrat"/>
                <a:sym typeface="Montserrat"/>
              </a:rPr>
              <a:t>features are divisive</a:t>
            </a:r>
            <a:endParaRPr sz="4800">
              <a:solidFill>
                <a:srgbClr val="212121"/>
              </a:solidFill>
              <a:latin typeface="Montserrat"/>
              <a:ea typeface="Montserrat"/>
              <a:cs typeface="Montserrat"/>
              <a:sym typeface="Montserrat"/>
            </a:endParaRPr>
          </a:p>
          <a:p>
            <a:pPr marL="0" marR="0" lvl="0" indent="0" algn="l" rtl="0">
              <a:lnSpc>
                <a:spcPct val="100000"/>
              </a:lnSpc>
              <a:spcBef>
                <a:spcPts val="0"/>
              </a:spcBef>
              <a:spcAft>
                <a:spcPts val="0"/>
              </a:spcAft>
              <a:buClr>
                <a:srgbClr val="212121"/>
              </a:buClr>
              <a:buSzPts val="1200"/>
              <a:buFont typeface="Montserrat"/>
              <a:buNone/>
            </a:pPr>
            <a:r>
              <a:rPr lang="it-IT" sz="4800">
                <a:solidFill>
                  <a:srgbClr val="212121"/>
                </a:solidFill>
                <a:latin typeface="Montserrat"/>
                <a:ea typeface="Montserrat"/>
                <a:cs typeface="Montserrat"/>
                <a:sym typeface="Montserrat"/>
              </a:rPr>
              <a:t>in customer opinion</a:t>
            </a:r>
            <a:r>
              <a:rPr lang="it-IT" sz="4800" b="0" i="0" u="none" strike="noStrike" cap="none">
                <a:solidFill>
                  <a:srgbClr val="212121"/>
                </a:solidFill>
                <a:latin typeface="Montserrat"/>
                <a:ea typeface="Montserrat"/>
                <a:cs typeface="Montserrat"/>
                <a:sym typeface="Montserrat"/>
              </a:rPr>
              <a:t>.</a:t>
            </a:r>
            <a:endParaRPr/>
          </a:p>
        </p:txBody>
      </p:sp>
      <p:pic>
        <p:nvPicPr>
          <p:cNvPr id="378" name="Google Shape;378;p20"/>
          <p:cNvPicPr preferRelativeResize="0"/>
          <p:nvPr/>
        </p:nvPicPr>
        <p:blipFill rotWithShape="1">
          <a:blip r:embed="rId3">
            <a:alphaModFix/>
          </a:blip>
          <a:srcRect/>
          <a:stretch/>
        </p:blipFill>
        <p:spPr>
          <a:xfrm>
            <a:off x="11315975" y="2038599"/>
            <a:ext cx="1752600" cy="1752600"/>
          </a:xfrm>
          <a:prstGeom prst="ellipse">
            <a:avLst/>
          </a:prstGeom>
          <a:noFill/>
          <a:ln>
            <a:noFill/>
          </a:ln>
        </p:spPr>
      </p:pic>
      <p:pic>
        <p:nvPicPr>
          <p:cNvPr id="379" name="Google Shape;379;p20"/>
          <p:cNvPicPr preferRelativeResize="0"/>
          <p:nvPr/>
        </p:nvPicPr>
        <p:blipFill rotWithShape="1">
          <a:blip r:embed="rId4">
            <a:alphaModFix/>
          </a:blip>
          <a:srcRect l="9183" r="9183"/>
          <a:stretch/>
        </p:blipFill>
        <p:spPr>
          <a:xfrm>
            <a:off x="11315975" y="5782474"/>
            <a:ext cx="1752600" cy="1752600"/>
          </a:xfrm>
          <a:prstGeom prst="ellipse">
            <a:avLst/>
          </a:prstGeom>
          <a:noFill/>
          <a:ln>
            <a:noFill/>
          </a:ln>
        </p:spPr>
      </p:pic>
      <p:pic>
        <p:nvPicPr>
          <p:cNvPr id="380" name="Google Shape;380;p20"/>
          <p:cNvPicPr preferRelativeResize="0"/>
          <p:nvPr/>
        </p:nvPicPr>
        <p:blipFill rotWithShape="1">
          <a:blip r:embed="rId5">
            <a:alphaModFix/>
          </a:blip>
          <a:srcRect/>
          <a:stretch/>
        </p:blipFill>
        <p:spPr>
          <a:xfrm>
            <a:off x="11309425" y="9526350"/>
            <a:ext cx="2093400" cy="20934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9"/>
          <p:cNvSpPr txBox="1"/>
          <p:nvPr/>
        </p:nvSpPr>
        <p:spPr>
          <a:xfrm>
            <a:off x="2032000" y="1708348"/>
            <a:ext cx="10160196" cy="2036465"/>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Success Metrics</a:t>
            </a:r>
            <a:endParaRPr/>
          </a:p>
        </p:txBody>
      </p:sp>
      <p:sp>
        <p:nvSpPr>
          <p:cNvPr id="386" name="Google Shape;386;p59"/>
          <p:cNvSpPr/>
          <p:nvPr/>
        </p:nvSpPr>
        <p:spPr>
          <a:xfrm>
            <a:off x="2032097" y="6858000"/>
            <a:ext cx="10164864" cy="4824512"/>
          </a:xfrm>
          <a:prstGeom prst="rect">
            <a:avLst/>
          </a:prstGeom>
          <a:noFill/>
          <a:ln>
            <a:noFill/>
          </a:ln>
        </p:spPr>
        <p:txBody>
          <a:bodyPr spcFirstLastPara="1" wrap="square" lIns="50800" tIns="50800" rIns="50800" bIns="50800" anchor="t" anchorCtr="0">
            <a:noAutofit/>
          </a:bodyPr>
          <a:lstStyle/>
          <a:p>
            <a:pPr marL="457200" marR="0" lvl="0" indent="-419100" algn="l" rtl="0">
              <a:lnSpc>
                <a:spcPct val="120000"/>
              </a:lnSpc>
              <a:spcBef>
                <a:spcPts val="0"/>
              </a:spcBef>
              <a:spcAft>
                <a:spcPts val="0"/>
              </a:spcAft>
              <a:buClr>
                <a:srgbClr val="5E5E5E"/>
              </a:buClr>
              <a:buSzPts val="3000"/>
              <a:buFont typeface="Montserrat"/>
              <a:buChar char="●"/>
            </a:pPr>
            <a:r>
              <a:rPr lang="it-IT" sz="3000">
                <a:solidFill>
                  <a:srgbClr val="5E5E5E"/>
                </a:solidFill>
                <a:latin typeface="Montserrat"/>
                <a:ea typeface="Montserrat"/>
                <a:cs typeface="Montserrat"/>
                <a:sym typeface="Montserrat"/>
              </a:rPr>
              <a:t>Based on different scenarios, using collected data to give a recommendation to potential audiences.</a:t>
            </a:r>
            <a:endParaRPr sz="3000">
              <a:solidFill>
                <a:srgbClr val="5E5E5E"/>
              </a:solidFill>
              <a:latin typeface="Montserrat"/>
              <a:ea typeface="Montserrat"/>
              <a:cs typeface="Montserrat"/>
              <a:sym typeface="Montserrat"/>
            </a:endParaRPr>
          </a:p>
          <a:p>
            <a:pPr marL="457200" marR="0" lvl="0" indent="0" algn="l" rtl="0">
              <a:lnSpc>
                <a:spcPct val="120000"/>
              </a:lnSpc>
              <a:spcBef>
                <a:spcPts val="0"/>
              </a:spcBef>
              <a:spcAft>
                <a:spcPts val="0"/>
              </a:spcAft>
              <a:buNone/>
            </a:pPr>
            <a:endParaRPr sz="3000">
              <a:solidFill>
                <a:srgbClr val="5E5E5E"/>
              </a:solidFill>
              <a:latin typeface="Montserrat"/>
              <a:ea typeface="Montserrat"/>
              <a:cs typeface="Montserrat"/>
              <a:sym typeface="Montserrat"/>
            </a:endParaRPr>
          </a:p>
          <a:p>
            <a:pPr marL="457200" marR="0" lvl="0" indent="-419100" algn="l" rtl="0">
              <a:lnSpc>
                <a:spcPct val="120000"/>
              </a:lnSpc>
              <a:spcBef>
                <a:spcPts val="0"/>
              </a:spcBef>
              <a:spcAft>
                <a:spcPts val="0"/>
              </a:spcAft>
              <a:buClr>
                <a:srgbClr val="5E5E5E"/>
              </a:buClr>
              <a:buSzPts val="3000"/>
              <a:buFont typeface="Montserrat"/>
              <a:buChar char="●"/>
            </a:pPr>
            <a:r>
              <a:rPr lang="it-IT" sz="3000">
                <a:solidFill>
                  <a:srgbClr val="5E5E5E"/>
                </a:solidFill>
                <a:latin typeface="Montserrat"/>
                <a:ea typeface="Montserrat"/>
                <a:cs typeface="Montserrat"/>
                <a:sym typeface="Montserrat"/>
              </a:rPr>
              <a:t>Model that performs above the baseline score on two test sets. One from a train test split, and the second from recent web scraped data.</a:t>
            </a: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None/>
            </a:pPr>
            <a:endParaRPr sz="3000">
              <a:solidFill>
                <a:srgbClr val="5E5E5E"/>
              </a:solidFill>
              <a:latin typeface="Montserrat"/>
              <a:ea typeface="Montserrat"/>
              <a:cs typeface="Montserrat"/>
              <a:sym typeface="Montserrat"/>
            </a:endParaRPr>
          </a:p>
        </p:txBody>
      </p:sp>
      <p:pic>
        <p:nvPicPr>
          <p:cNvPr id="387" name="Google Shape;387;p59"/>
          <p:cNvPicPr preferRelativeResize="0"/>
          <p:nvPr/>
        </p:nvPicPr>
        <p:blipFill rotWithShape="1">
          <a:blip r:embed="rId3">
            <a:alphaModFix/>
          </a:blip>
          <a:srcRect l="12496" r="12496"/>
          <a:stretch/>
        </p:blipFill>
        <p:spPr>
          <a:xfrm rot="-2700000">
            <a:off x="14326994" y="575595"/>
            <a:ext cx="13251464" cy="13250615"/>
          </a:xfrm>
          <a:prstGeom prst="roundRect">
            <a:avLst>
              <a:gd name="adj" fmla="val 30205"/>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9"/>
          <p:cNvSpPr txBox="1"/>
          <p:nvPr/>
        </p:nvSpPr>
        <p:spPr>
          <a:xfrm>
            <a:off x="2035075" y="1708350"/>
            <a:ext cx="7751700" cy="51498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212121"/>
              </a:buClr>
              <a:buSzPts val="2800"/>
              <a:buFont typeface="Montserrat"/>
              <a:buNone/>
            </a:pPr>
            <a:r>
              <a:rPr lang="it-IT" sz="11200" b="1">
                <a:solidFill>
                  <a:srgbClr val="212121"/>
                </a:solidFill>
                <a:latin typeface="Montserrat"/>
                <a:ea typeface="Montserrat"/>
                <a:cs typeface="Montserrat"/>
                <a:sym typeface="Montserrat"/>
              </a:rPr>
              <a:t>Dataset</a:t>
            </a:r>
            <a:endParaRPr/>
          </a:p>
        </p:txBody>
      </p:sp>
      <p:sp>
        <p:nvSpPr>
          <p:cNvPr id="393" name="Google Shape;393;p29"/>
          <p:cNvSpPr/>
          <p:nvPr/>
        </p:nvSpPr>
        <p:spPr>
          <a:xfrm>
            <a:off x="9786656" y="10687140"/>
            <a:ext cx="4826001" cy="588069"/>
          </a:xfrm>
          <a:prstGeom prst="rect">
            <a:avLst/>
          </a:prstGeom>
          <a:noFill/>
          <a:ln>
            <a:noFill/>
          </a:ln>
        </p:spPr>
        <p:txBody>
          <a:bodyPr spcFirstLastPara="1" wrap="square" lIns="50800" tIns="50800" rIns="50800" bIns="50800" anchor="t" anchorCtr="0">
            <a:noAutofit/>
          </a:bodyPr>
          <a:lstStyle/>
          <a:p>
            <a:pPr marL="0" marR="0" lvl="0" indent="0" algn="ctr" rtl="0">
              <a:lnSpc>
                <a:spcPct val="120000"/>
              </a:lnSpc>
              <a:spcBef>
                <a:spcPts val="0"/>
              </a:spcBef>
              <a:spcAft>
                <a:spcPts val="0"/>
              </a:spcAft>
              <a:buClr>
                <a:srgbClr val="212121"/>
              </a:buClr>
              <a:buSzPts val="800"/>
              <a:buFont typeface="Montserrat"/>
              <a:buNone/>
            </a:pPr>
            <a:endParaRPr/>
          </a:p>
        </p:txBody>
      </p:sp>
      <p:sp>
        <p:nvSpPr>
          <p:cNvPr id="394" name="Google Shape;394;p29"/>
          <p:cNvSpPr/>
          <p:nvPr/>
        </p:nvSpPr>
        <p:spPr>
          <a:xfrm>
            <a:off x="9786656" y="11280767"/>
            <a:ext cx="4826001" cy="533400"/>
          </a:xfrm>
          <a:prstGeom prst="rect">
            <a:avLst/>
          </a:prstGeom>
          <a:noFill/>
          <a:ln>
            <a:noFill/>
          </a:ln>
        </p:spPr>
        <p:txBody>
          <a:bodyPr spcFirstLastPara="1" wrap="square" lIns="50800" tIns="50800" rIns="50800" bIns="50800" anchor="t" anchorCtr="0">
            <a:noAutofit/>
          </a:bodyPr>
          <a:lstStyle/>
          <a:p>
            <a:pPr marL="0" marR="0" lvl="0" indent="0" algn="ctr" rtl="0">
              <a:lnSpc>
                <a:spcPct val="120000"/>
              </a:lnSpc>
              <a:spcBef>
                <a:spcPts val="0"/>
              </a:spcBef>
              <a:spcAft>
                <a:spcPts val="0"/>
              </a:spcAft>
              <a:buClr>
                <a:srgbClr val="5E5E5E"/>
              </a:buClr>
              <a:buSzPts val="750"/>
              <a:buFont typeface="Montserrat"/>
              <a:buNone/>
            </a:pPr>
            <a:endParaRPr/>
          </a:p>
        </p:txBody>
      </p:sp>
      <p:sp>
        <p:nvSpPr>
          <p:cNvPr id="395" name="Google Shape;395;p29"/>
          <p:cNvSpPr/>
          <p:nvPr/>
        </p:nvSpPr>
        <p:spPr>
          <a:xfrm>
            <a:off x="1841950" y="4108850"/>
            <a:ext cx="5087700" cy="4824600"/>
          </a:xfrm>
          <a:prstGeom prst="rect">
            <a:avLst/>
          </a:prstGeom>
          <a:noFill/>
          <a:ln>
            <a:noFill/>
          </a:ln>
        </p:spPr>
        <p:txBody>
          <a:bodyPr spcFirstLastPara="1" wrap="square" lIns="50800" tIns="50800" rIns="50800" bIns="50800" anchor="t" anchorCtr="0">
            <a:noAutofit/>
          </a:bodyPr>
          <a:lstStyle/>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A collection of reviews written in the </a:t>
            </a:r>
            <a:r>
              <a:rPr lang="it-IT" sz="3000">
                <a:solidFill>
                  <a:srgbClr val="5E5E5E"/>
                </a:solidFill>
                <a:uFill>
                  <a:noFill/>
                </a:uFill>
                <a:latin typeface="Montserrat"/>
                <a:ea typeface="Montserrat"/>
                <a:cs typeface="Montserrat"/>
                <a:sym typeface="Montserrat"/>
                <a:hlinkClick r:id="rId3"/>
              </a:rPr>
              <a:t>Amazon.com</a:t>
            </a:r>
            <a:r>
              <a:rPr lang="it-IT" sz="3000">
                <a:solidFill>
                  <a:srgbClr val="5E5E5E"/>
                </a:solidFill>
                <a:latin typeface="Montserrat"/>
                <a:ea typeface="Montserrat"/>
                <a:cs typeface="Montserrat"/>
                <a:sym typeface="Montserrat"/>
              </a:rPr>
              <a:t> marketplace and associated metadata from 1995 until 2015. </a:t>
            </a: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(130M+ customer reviews)</a:t>
            </a:r>
            <a:endParaRPr sz="3000">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br>
              <a:rPr lang="it-IT" sz="3000">
                <a:solidFill>
                  <a:srgbClr val="5E5E5E"/>
                </a:solidFill>
                <a:latin typeface="Montserrat"/>
                <a:ea typeface="Montserrat"/>
                <a:cs typeface="Montserrat"/>
                <a:sym typeface="Montserrat"/>
              </a:rPr>
            </a:br>
            <a:r>
              <a:rPr lang="it-IT" sz="3000" b="1">
                <a:solidFill>
                  <a:srgbClr val="5E5E5E"/>
                </a:solidFill>
                <a:latin typeface="Montserrat"/>
                <a:ea typeface="Montserrat"/>
                <a:cs typeface="Montserrat"/>
                <a:sym typeface="Montserrat"/>
              </a:rPr>
              <a:t>SQL Query</a:t>
            </a:r>
            <a:endParaRPr sz="3000" b="1">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r>
              <a:rPr lang="it-IT" sz="3000" b="1">
                <a:solidFill>
                  <a:srgbClr val="5E5E5E"/>
                </a:solidFill>
                <a:latin typeface="Montserrat"/>
                <a:ea typeface="Montserrat"/>
                <a:cs typeface="Montserrat"/>
                <a:sym typeface="Montserrat"/>
              </a:rPr>
              <a:t>Tab Separated .TSV</a:t>
            </a:r>
            <a:endParaRPr sz="3000" b="1">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r>
              <a:rPr lang="it-IT" sz="3000" b="1">
                <a:solidFill>
                  <a:srgbClr val="5E5E5E"/>
                </a:solidFill>
                <a:latin typeface="Montserrat"/>
                <a:ea typeface="Montserrat"/>
                <a:cs typeface="Montserrat"/>
                <a:sym typeface="Montserrat"/>
              </a:rPr>
              <a:t>Web Scraping </a:t>
            </a:r>
            <a:endParaRPr sz="3000" b="1">
              <a:solidFill>
                <a:srgbClr val="5E5E5E"/>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3000">
              <a:solidFill>
                <a:schemeClr val="accent4"/>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r>
              <a:rPr lang="it-IT" sz="3000">
                <a:solidFill>
                  <a:schemeClr val="accent4"/>
                </a:solidFill>
                <a:uFill>
                  <a:noFill/>
                </a:uFill>
                <a:latin typeface="Montserrat"/>
                <a:ea typeface="Montserrat"/>
                <a:cs typeface="Montserrat"/>
                <a:sym typeface="Montserrat"/>
                <a:hlinkClick r:id="rId4"/>
              </a:rPr>
              <a:t>https://registry.opendata.aws/amazon-reviews/</a:t>
            </a:r>
            <a:endParaRPr sz="3000">
              <a:solidFill>
                <a:schemeClr val="accent4"/>
              </a:solidFill>
              <a:latin typeface="Montserrat"/>
              <a:ea typeface="Montserrat"/>
              <a:cs typeface="Montserrat"/>
              <a:sym typeface="Montserrat"/>
            </a:endParaRPr>
          </a:p>
        </p:txBody>
      </p:sp>
      <p:sp>
        <p:nvSpPr>
          <p:cNvPr id="396" name="Google Shape;396;p29"/>
          <p:cNvSpPr/>
          <p:nvPr/>
        </p:nvSpPr>
        <p:spPr>
          <a:xfrm>
            <a:off x="17718200" y="1830422"/>
            <a:ext cx="4626054" cy="762001"/>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a:solidFill>
                  <a:srgbClr val="212121"/>
                </a:solidFill>
                <a:latin typeface="Montserrat"/>
                <a:ea typeface="Montserrat"/>
                <a:cs typeface="Montserrat"/>
                <a:sym typeface="Montserrat"/>
              </a:rPr>
              <a:t>SQL Query</a:t>
            </a:r>
            <a:endParaRPr/>
          </a:p>
        </p:txBody>
      </p:sp>
      <p:sp>
        <p:nvSpPr>
          <p:cNvPr id="397" name="Google Shape;397;p29"/>
          <p:cNvSpPr/>
          <p:nvPr/>
        </p:nvSpPr>
        <p:spPr>
          <a:xfrm>
            <a:off x="17716038" y="5614210"/>
            <a:ext cx="4828200" cy="76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a:solidFill>
                  <a:srgbClr val="212121"/>
                </a:solidFill>
                <a:latin typeface="Montserrat"/>
                <a:ea typeface="Montserrat"/>
                <a:cs typeface="Montserrat"/>
                <a:sym typeface="Montserrat"/>
              </a:rPr>
              <a:t>Tab Separated .TSV </a:t>
            </a:r>
            <a:endParaRPr/>
          </a:p>
        </p:txBody>
      </p:sp>
      <p:sp>
        <p:nvSpPr>
          <p:cNvPr id="398" name="Google Shape;398;p29"/>
          <p:cNvSpPr/>
          <p:nvPr/>
        </p:nvSpPr>
        <p:spPr>
          <a:xfrm>
            <a:off x="17718200" y="2592422"/>
            <a:ext cx="4826001" cy="1905001"/>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uFill>
                  <a:noFill/>
                </a:uFill>
                <a:latin typeface="Montserrat"/>
                <a:ea typeface="Montserrat"/>
                <a:cs typeface="Montserrat"/>
                <a:sym typeface="Montserrat"/>
                <a:hlinkClick r:id="rId4"/>
              </a:rPr>
              <a:t>https://registry.opendata.aws/amazon-reviews</a:t>
            </a:r>
            <a:r>
              <a:rPr lang="it-IT" sz="3000">
                <a:solidFill>
                  <a:srgbClr val="5E5E5E"/>
                </a:solidFill>
                <a:latin typeface="Montserrat"/>
                <a:ea typeface="Montserrat"/>
                <a:cs typeface="Montserrat"/>
                <a:sym typeface="Montserrat"/>
              </a:rPr>
              <a:t> </a:t>
            </a:r>
            <a:endParaRPr sz="3000">
              <a:solidFill>
                <a:srgbClr val="5E5E5E"/>
              </a:solidFill>
              <a:latin typeface="Montserrat"/>
              <a:ea typeface="Montserrat"/>
              <a:cs typeface="Montserrat"/>
              <a:sym typeface="Montserrat"/>
            </a:endParaRPr>
          </a:p>
        </p:txBody>
      </p:sp>
      <p:sp>
        <p:nvSpPr>
          <p:cNvPr id="399" name="Google Shape;399;p29"/>
          <p:cNvSpPr/>
          <p:nvPr/>
        </p:nvSpPr>
        <p:spPr>
          <a:xfrm>
            <a:off x="17716038" y="6376210"/>
            <a:ext cx="4826001" cy="1905001"/>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5E5E5E"/>
              </a:buClr>
              <a:buSzPts val="750"/>
              <a:buFont typeface="Montserrat"/>
              <a:buNone/>
            </a:pPr>
            <a:r>
              <a:rPr lang="it-IT" sz="3000">
                <a:solidFill>
                  <a:srgbClr val="5E5E5E"/>
                </a:solidFill>
                <a:latin typeface="Montserrat"/>
                <a:ea typeface="Montserrat"/>
                <a:cs typeface="Montserrat"/>
                <a:sym typeface="Montserrat"/>
              </a:rPr>
              <a:t>Alternatively available in Parquet</a:t>
            </a:r>
            <a:endParaRPr/>
          </a:p>
        </p:txBody>
      </p:sp>
      <p:sp>
        <p:nvSpPr>
          <p:cNvPr id="400" name="Google Shape;400;p29"/>
          <p:cNvSpPr/>
          <p:nvPr/>
        </p:nvSpPr>
        <p:spPr>
          <a:xfrm>
            <a:off x="17716038" y="9397999"/>
            <a:ext cx="4828162" cy="762001"/>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212121"/>
              </a:buClr>
              <a:buSzPts val="750"/>
              <a:buFont typeface="Montserrat"/>
              <a:buNone/>
            </a:pPr>
            <a:r>
              <a:rPr lang="it-IT" sz="3000">
                <a:solidFill>
                  <a:srgbClr val="212121"/>
                </a:solidFill>
                <a:latin typeface="Montserrat"/>
                <a:ea typeface="Montserrat"/>
                <a:cs typeface="Montserrat"/>
                <a:sym typeface="Montserrat"/>
              </a:rPr>
              <a:t>Web Scraping</a:t>
            </a:r>
            <a:endParaRPr/>
          </a:p>
        </p:txBody>
      </p:sp>
      <p:sp>
        <p:nvSpPr>
          <p:cNvPr id="401" name="Google Shape;401;p29"/>
          <p:cNvSpPr/>
          <p:nvPr/>
        </p:nvSpPr>
        <p:spPr>
          <a:xfrm>
            <a:off x="17716038" y="10160000"/>
            <a:ext cx="4826001" cy="1904999"/>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5E5E5E"/>
              </a:buClr>
              <a:buSzPts val="750"/>
              <a:buFont typeface="Montserrat"/>
              <a:buNone/>
            </a:pPr>
            <a:r>
              <a:rPr lang="it-IT" sz="3000" b="0" i="0" u="none" strike="noStrike" cap="none">
                <a:solidFill>
                  <a:srgbClr val="5E5E5E"/>
                </a:solidFill>
                <a:latin typeface="Montserrat"/>
                <a:ea typeface="Montserrat"/>
                <a:cs typeface="Montserrat"/>
                <a:sym typeface="Montserrat"/>
              </a:rPr>
              <a:t>Fosduo dolores etoa jam rebum. Steto clita kuasd gubergren, nosotra seao. </a:t>
            </a:r>
            <a:endParaRPr/>
          </a:p>
        </p:txBody>
      </p:sp>
      <p:pic>
        <p:nvPicPr>
          <p:cNvPr id="402" name="Google Shape;402;p29"/>
          <p:cNvPicPr preferRelativeResize="0"/>
          <p:nvPr/>
        </p:nvPicPr>
        <p:blipFill rotWithShape="1">
          <a:blip r:embed="rId5">
            <a:alphaModFix/>
          </a:blip>
          <a:srcRect l="23732" r="23727"/>
          <a:stretch/>
        </p:blipFill>
        <p:spPr>
          <a:xfrm>
            <a:off x="9017000" y="3346100"/>
            <a:ext cx="6350100" cy="6350100"/>
          </a:xfrm>
          <a:prstGeom prst="ellipse">
            <a:avLst/>
          </a:prstGeom>
          <a:noFill/>
          <a:ln>
            <a:noFill/>
          </a:ln>
        </p:spPr>
      </p:pic>
      <p:pic>
        <p:nvPicPr>
          <p:cNvPr id="403" name="Google Shape;403;p29"/>
          <p:cNvPicPr preferRelativeResize="0"/>
          <p:nvPr/>
        </p:nvPicPr>
        <p:blipFill>
          <a:blip r:embed="rId6">
            <a:alphaModFix/>
          </a:blip>
          <a:stretch>
            <a:fillRect/>
          </a:stretch>
        </p:blipFill>
        <p:spPr>
          <a:xfrm>
            <a:off x="17142050" y="1440275"/>
            <a:ext cx="9119050" cy="114295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p:nvPr/>
        </p:nvSpPr>
        <p:spPr>
          <a:xfrm>
            <a:off x="1770748" y="2560550"/>
            <a:ext cx="10553400" cy="1140300"/>
          </a:xfrm>
          <a:prstGeom prst="rect">
            <a:avLst/>
          </a:prstGeom>
          <a:noFill/>
          <a:ln>
            <a:noFill/>
          </a:ln>
        </p:spPr>
        <p:txBody>
          <a:bodyPr spcFirstLastPara="1" wrap="square" lIns="48750" tIns="48750" rIns="48750" bIns="48750" anchor="t" anchorCtr="0">
            <a:noAutofit/>
          </a:bodyPr>
          <a:lstStyle/>
          <a:p>
            <a:pPr marL="0" lvl="0" indent="0" algn="l" rtl="0">
              <a:lnSpc>
                <a:spcPct val="115000"/>
              </a:lnSpc>
              <a:spcBef>
                <a:spcPts val="0"/>
              </a:spcBef>
              <a:spcAft>
                <a:spcPts val="0"/>
              </a:spcAft>
              <a:buNone/>
            </a:pPr>
            <a:r>
              <a:rPr lang="it-IT" sz="2400" b="1">
                <a:solidFill>
                  <a:srgbClr val="606C71"/>
                </a:solidFill>
                <a:latin typeface="Montserrat"/>
                <a:ea typeface="Montserrat"/>
                <a:cs typeface="Montserrat"/>
                <a:sym typeface="Montserrat"/>
              </a:rPr>
              <a:t>Python</a:t>
            </a:r>
            <a:endParaRPr sz="2400" b="1">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r>
              <a:rPr lang="it-IT" sz="2400">
                <a:solidFill>
                  <a:srgbClr val="606C71"/>
                </a:solidFill>
                <a:latin typeface="Montserrat"/>
                <a:ea typeface="Montserrat"/>
                <a:cs typeface="Montserrat"/>
                <a:sym typeface="Montserrat"/>
              </a:rPr>
              <a:t>This project using Python-3.6 environment</a:t>
            </a:r>
            <a:endParaRPr sz="2400">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400">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r>
              <a:rPr lang="it-IT" sz="2400" b="1">
                <a:solidFill>
                  <a:srgbClr val="606C71"/>
                </a:solidFill>
                <a:latin typeface="Montserrat"/>
                <a:ea typeface="Montserrat"/>
                <a:cs typeface="Montserrat"/>
                <a:sym typeface="Montserrat"/>
              </a:rPr>
              <a:t>Numpy</a:t>
            </a:r>
            <a:endParaRPr sz="2400" b="1">
              <a:solidFill>
                <a:srgbClr val="606C71"/>
              </a:solidFill>
              <a:latin typeface="Montserrat"/>
              <a:ea typeface="Montserrat"/>
              <a:cs typeface="Montserrat"/>
              <a:sym typeface="Montserrat"/>
            </a:endParaRPr>
          </a:p>
          <a:p>
            <a:pPr marL="0" lvl="0" indent="0" algn="ctr" rtl="0">
              <a:lnSpc>
                <a:spcPct val="115000"/>
              </a:lnSpc>
              <a:spcBef>
                <a:spcPts val="0"/>
              </a:spcBef>
              <a:spcAft>
                <a:spcPts val="0"/>
              </a:spcAft>
              <a:buNone/>
            </a:pPr>
            <a:r>
              <a:rPr lang="it-IT" sz="2400">
                <a:solidFill>
                  <a:srgbClr val="606C71"/>
                </a:solidFill>
                <a:latin typeface="Montserrat"/>
                <a:ea typeface="Montserrat"/>
                <a:cs typeface="Montserrat"/>
                <a:sym typeface="Montserrat"/>
              </a:rPr>
              <a:t>The fundamental package for scientific computing with Python</a:t>
            </a:r>
            <a:endParaRPr sz="2400">
              <a:solidFill>
                <a:srgbClr val="606C71"/>
              </a:solidFill>
              <a:latin typeface="Montserrat"/>
              <a:ea typeface="Montserrat"/>
              <a:cs typeface="Montserrat"/>
              <a:sym typeface="Montserrat"/>
            </a:endParaRPr>
          </a:p>
          <a:p>
            <a:pPr marL="0" lvl="0" indent="0" algn="ctr" rtl="0">
              <a:lnSpc>
                <a:spcPct val="115000"/>
              </a:lnSpc>
              <a:spcBef>
                <a:spcPts val="0"/>
              </a:spcBef>
              <a:spcAft>
                <a:spcPts val="0"/>
              </a:spcAft>
              <a:buNone/>
            </a:pPr>
            <a:endParaRPr sz="2400">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r>
              <a:rPr lang="it-IT" sz="2400" b="1">
                <a:solidFill>
                  <a:srgbClr val="606C71"/>
                </a:solidFill>
                <a:latin typeface="Montserrat"/>
                <a:ea typeface="Montserrat"/>
                <a:cs typeface="Montserrat"/>
                <a:sym typeface="Montserrat"/>
              </a:rPr>
              <a:t>Pandas</a:t>
            </a:r>
            <a:endParaRPr sz="2400" b="1">
              <a:solidFill>
                <a:srgbClr val="606C71"/>
              </a:solidFill>
              <a:latin typeface="Montserrat"/>
              <a:ea typeface="Montserrat"/>
              <a:cs typeface="Montserrat"/>
              <a:sym typeface="Montserrat"/>
            </a:endParaRPr>
          </a:p>
          <a:p>
            <a:pPr marL="0" lvl="0" indent="0" algn="ctr" rtl="0">
              <a:lnSpc>
                <a:spcPct val="115000"/>
              </a:lnSpc>
              <a:spcBef>
                <a:spcPts val="0"/>
              </a:spcBef>
              <a:spcAft>
                <a:spcPts val="0"/>
              </a:spcAft>
              <a:buNone/>
            </a:pPr>
            <a:r>
              <a:rPr lang="it-IT" sz="2400">
                <a:solidFill>
                  <a:srgbClr val="606C71"/>
                </a:solidFill>
                <a:latin typeface="Montserrat"/>
                <a:ea typeface="Montserrat"/>
                <a:cs typeface="Montserrat"/>
                <a:sym typeface="Montserrat"/>
              </a:rPr>
              <a:t>Easy-to-use data structures and data analysis tools for Python </a:t>
            </a:r>
            <a:endParaRPr sz="2400">
              <a:solidFill>
                <a:srgbClr val="606C71"/>
              </a:solidFill>
              <a:latin typeface="Montserrat"/>
              <a:ea typeface="Montserrat"/>
              <a:cs typeface="Montserrat"/>
              <a:sym typeface="Montserrat"/>
            </a:endParaRPr>
          </a:p>
          <a:p>
            <a:pPr marL="0" lvl="0" indent="0" algn="ctr" rtl="0">
              <a:lnSpc>
                <a:spcPct val="115000"/>
              </a:lnSpc>
              <a:spcBef>
                <a:spcPts val="0"/>
              </a:spcBef>
              <a:spcAft>
                <a:spcPts val="0"/>
              </a:spcAft>
              <a:buNone/>
            </a:pPr>
            <a:r>
              <a:rPr lang="it-IT" sz="2400">
                <a:solidFill>
                  <a:srgbClr val="606C71"/>
                </a:solidFill>
                <a:latin typeface="Montserrat"/>
                <a:ea typeface="Montserrat"/>
                <a:cs typeface="Montserrat"/>
                <a:sym typeface="Montserrat"/>
              </a:rPr>
              <a:t> </a:t>
            </a:r>
            <a:endParaRPr sz="2400">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r>
              <a:rPr lang="it-IT" sz="2400" b="1">
                <a:solidFill>
                  <a:srgbClr val="606C71"/>
                </a:solidFill>
                <a:latin typeface="Montserrat"/>
                <a:ea typeface="Montserrat"/>
                <a:cs typeface="Montserrat"/>
                <a:sym typeface="Montserrat"/>
              </a:rPr>
              <a:t>Beastiful Soup</a:t>
            </a:r>
            <a:endParaRPr sz="2400" b="1">
              <a:solidFill>
                <a:srgbClr val="606C71"/>
              </a:solidFill>
              <a:latin typeface="Montserrat"/>
              <a:ea typeface="Montserrat"/>
              <a:cs typeface="Montserrat"/>
              <a:sym typeface="Montserrat"/>
            </a:endParaRPr>
          </a:p>
          <a:p>
            <a:pPr marL="0" lvl="0" indent="0" algn="ctr" rtl="0">
              <a:lnSpc>
                <a:spcPct val="115000"/>
              </a:lnSpc>
              <a:spcBef>
                <a:spcPts val="0"/>
              </a:spcBef>
              <a:spcAft>
                <a:spcPts val="0"/>
              </a:spcAft>
              <a:buNone/>
            </a:pPr>
            <a:r>
              <a:rPr lang="it-IT" sz="2400">
                <a:solidFill>
                  <a:srgbClr val="606C71"/>
                </a:solidFill>
                <a:latin typeface="Montserrat"/>
                <a:ea typeface="Montserrat"/>
                <a:cs typeface="Montserrat"/>
                <a:sym typeface="Montserrat"/>
              </a:rPr>
              <a:t>Convert web page to xml so that all infomation on that page can be accessed and scraped easily  </a:t>
            </a:r>
            <a:endParaRPr sz="2400">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r>
              <a:rPr lang="it-IT" sz="2400" b="1">
                <a:solidFill>
                  <a:srgbClr val="606C71"/>
                </a:solidFill>
                <a:latin typeface="Montserrat"/>
                <a:ea typeface="Montserrat"/>
                <a:cs typeface="Montserrat"/>
                <a:sym typeface="Montserrat"/>
              </a:rPr>
              <a:t>Selenium</a:t>
            </a:r>
            <a:endParaRPr sz="2400" b="1">
              <a:solidFill>
                <a:srgbClr val="606C71"/>
              </a:solidFill>
              <a:latin typeface="Montserrat"/>
              <a:ea typeface="Montserrat"/>
              <a:cs typeface="Montserrat"/>
              <a:sym typeface="Montserrat"/>
            </a:endParaRPr>
          </a:p>
          <a:p>
            <a:pPr marL="0" lvl="0" indent="0" algn="ctr" rtl="0">
              <a:lnSpc>
                <a:spcPct val="115000"/>
              </a:lnSpc>
              <a:spcBef>
                <a:spcPts val="0"/>
              </a:spcBef>
              <a:spcAft>
                <a:spcPts val="0"/>
              </a:spcAft>
              <a:buNone/>
            </a:pPr>
            <a:r>
              <a:rPr lang="it-IT" sz="2400">
                <a:solidFill>
                  <a:srgbClr val="606C71"/>
                </a:solidFill>
                <a:latin typeface="Montserrat"/>
                <a:ea typeface="Montserrat"/>
                <a:cs typeface="Montserrat"/>
                <a:sym typeface="Montserrat"/>
              </a:rPr>
              <a:t>Function as automates browsers in order to scrape infomation held by JavaScript </a:t>
            </a:r>
            <a:endParaRPr sz="2400">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r>
              <a:rPr lang="it-IT" sz="2400" b="1">
                <a:solidFill>
                  <a:srgbClr val="606C71"/>
                </a:solidFill>
                <a:latin typeface="Montserrat"/>
                <a:ea typeface="Montserrat"/>
                <a:cs typeface="Montserrat"/>
                <a:sym typeface="Montserrat"/>
              </a:rPr>
              <a:t>Seaborn</a:t>
            </a:r>
            <a:endParaRPr sz="2400" b="1">
              <a:solidFill>
                <a:srgbClr val="606C71"/>
              </a:solidFill>
              <a:latin typeface="Montserrat"/>
              <a:ea typeface="Montserrat"/>
              <a:cs typeface="Montserrat"/>
              <a:sym typeface="Montserrat"/>
            </a:endParaRPr>
          </a:p>
          <a:p>
            <a:pPr marL="0" lvl="0" indent="0" algn="ctr" rtl="0">
              <a:lnSpc>
                <a:spcPct val="115000"/>
              </a:lnSpc>
              <a:spcBef>
                <a:spcPts val="0"/>
              </a:spcBef>
              <a:spcAft>
                <a:spcPts val="0"/>
              </a:spcAft>
              <a:buNone/>
            </a:pPr>
            <a:r>
              <a:rPr lang="it-IT" sz="2400">
                <a:solidFill>
                  <a:srgbClr val="606C71"/>
                </a:solidFill>
                <a:latin typeface="Montserrat"/>
                <a:ea typeface="Montserrat"/>
                <a:cs typeface="Montserrat"/>
                <a:sym typeface="Montserrat"/>
              </a:rPr>
              <a:t>A Python visualization library provides a high-level interface for drawing attractive statistical graphics.   </a:t>
            </a:r>
            <a:endParaRPr sz="2400">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r>
              <a:rPr lang="it-IT" sz="2400" b="1">
                <a:solidFill>
                  <a:srgbClr val="606C71"/>
                </a:solidFill>
                <a:latin typeface="Montserrat"/>
                <a:ea typeface="Montserrat"/>
                <a:cs typeface="Montserrat"/>
                <a:sym typeface="Montserrat"/>
              </a:rPr>
              <a:t>Sci-kit Learn</a:t>
            </a:r>
            <a:endParaRPr sz="2400" b="1">
              <a:solidFill>
                <a:srgbClr val="606C71"/>
              </a:solidFill>
              <a:latin typeface="Montserrat"/>
              <a:ea typeface="Montserrat"/>
              <a:cs typeface="Montserrat"/>
              <a:sym typeface="Montserrat"/>
            </a:endParaRPr>
          </a:p>
          <a:p>
            <a:pPr marL="0" lvl="0" indent="0" algn="ctr" rtl="0">
              <a:lnSpc>
                <a:spcPct val="115000"/>
              </a:lnSpc>
              <a:spcBef>
                <a:spcPts val="0"/>
              </a:spcBef>
              <a:spcAft>
                <a:spcPts val="0"/>
              </a:spcAft>
              <a:buNone/>
            </a:pPr>
            <a:r>
              <a:rPr lang="it-IT" sz="2400">
                <a:solidFill>
                  <a:srgbClr val="606C71"/>
                </a:solidFill>
                <a:latin typeface="Montserrat"/>
                <a:ea typeface="Montserrat"/>
                <a:cs typeface="Montserrat"/>
                <a:sym typeface="Montserrat"/>
              </a:rPr>
              <a:t>Simple and efficient package for data mining and data analysis  </a:t>
            </a:r>
            <a:endParaRPr sz="2400">
              <a:solidFill>
                <a:srgbClr val="606C71"/>
              </a:solidFill>
              <a:latin typeface="Montserrat"/>
              <a:ea typeface="Montserrat"/>
              <a:cs typeface="Montserrat"/>
              <a:sym typeface="Montserrat"/>
            </a:endParaRPr>
          </a:p>
          <a:p>
            <a:pPr marL="0" lvl="0" indent="0" algn="ctr" rtl="0">
              <a:lnSpc>
                <a:spcPct val="115000"/>
              </a:lnSpc>
              <a:spcBef>
                <a:spcPts val="0"/>
              </a:spcBef>
              <a:spcAft>
                <a:spcPts val="0"/>
              </a:spcAft>
              <a:buNone/>
            </a:pPr>
            <a:r>
              <a:rPr lang="it-IT" sz="2400">
                <a:solidFill>
                  <a:srgbClr val="606C71"/>
                </a:solidFill>
                <a:latin typeface="Montserrat"/>
                <a:ea typeface="Montserrat"/>
                <a:cs typeface="Montserrat"/>
                <a:sym typeface="Montserrat"/>
              </a:rPr>
              <a:t>  </a:t>
            </a:r>
            <a:endParaRPr sz="2400">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r>
              <a:rPr lang="it-IT" sz="2400" b="1">
                <a:solidFill>
                  <a:srgbClr val="606C71"/>
                </a:solidFill>
                <a:latin typeface="Montserrat"/>
                <a:ea typeface="Montserrat"/>
                <a:cs typeface="Montserrat"/>
                <a:sym typeface="Montserrat"/>
              </a:rPr>
              <a:t>spaCy and textacy</a:t>
            </a:r>
            <a:endParaRPr sz="2400" b="1">
              <a:solidFill>
                <a:srgbClr val="606C71"/>
              </a:solidFill>
              <a:latin typeface="Montserrat"/>
              <a:ea typeface="Montserrat"/>
              <a:cs typeface="Montserrat"/>
              <a:sym typeface="Montserrat"/>
            </a:endParaRPr>
          </a:p>
          <a:p>
            <a:pPr marL="0" lvl="0" indent="0" algn="l" rtl="0">
              <a:lnSpc>
                <a:spcPct val="115000"/>
              </a:lnSpc>
              <a:spcBef>
                <a:spcPts val="0"/>
              </a:spcBef>
              <a:spcAft>
                <a:spcPts val="0"/>
              </a:spcAft>
              <a:buNone/>
            </a:pPr>
            <a:r>
              <a:rPr lang="it-IT" sz="2400">
                <a:solidFill>
                  <a:srgbClr val="606C71"/>
                </a:solidFill>
                <a:latin typeface="Montserrat"/>
                <a:ea typeface="Montserrat"/>
                <a:cs typeface="Montserrat"/>
                <a:sym typeface="Montserrat"/>
              </a:rPr>
              <a:t>Python library for performing a variety of Natural Language Processing (NLP tasks)   </a:t>
            </a:r>
            <a:endParaRPr sz="2400">
              <a:solidFill>
                <a:srgbClr val="606C71"/>
              </a:solidFill>
              <a:latin typeface="Montserrat"/>
              <a:ea typeface="Montserrat"/>
              <a:cs typeface="Montserrat"/>
              <a:sym typeface="Montserrat"/>
            </a:endParaRPr>
          </a:p>
          <a:p>
            <a:pPr marL="0" marR="0" lvl="0" indent="0" algn="l" rtl="0">
              <a:lnSpc>
                <a:spcPct val="120000"/>
              </a:lnSpc>
              <a:spcBef>
                <a:spcPts val="0"/>
              </a:spcBef>
              <a:spcAft>
                <a:spcPts val="0"/>
              </a:spcAft>
              <a:buClr>
                <a:srgbClr val="5E5E5E"/>
              </a:buClr>
              <a:buSzPts val="750"/>
              <a:buFont typeface="Montserrat"/>
              <a:buNone/>
            </a:pPr>
            <a:endParaRPr sz="2400">
              <a:solidFill>
                <a:srgbClr val="5E5E5E"/>
              </a:solidFill>
              <a:latin typeface="Montserrat"/>
              <a:ea typeface="Montserrat"/>
              <a:cs typeface="Montserrat"/>
              <a:sym typeface="Montserrat"/>
            </a:endParaRPr>
          </a:p>
        </p:txBody>
      </p:sp>
      <p:sp>
        <p:nvSpPr>
          <p:cNvPr id="409" name="Google Shape;409;p41"/>
          <p:cNvSpPr/>
          <p:nvPr/>
        </p:nvSpPr>
        <p:spPr>
          <a:xfrm>
            <a:off x="8264810" y="7781535"/>
            <a:ext cx="1653563" cy="2032000"/>
          </a:xfrm>
          <a:prstGeom prst="rect">
            <a:avLst/>
          </a:prstGeom>
          <a:noFill/>
          <a:ln>
            <a:noFill/>
          </a:ln>
        </p:spPr>
        <p:txBody>
          <a:bodyPr spcFirstLastPara="1" wrap="square" lIns="48750" tIns="48750" rIns="48750" bIns="48750" anchor="t" anchorCtr="0">
            <a:noAutofit/>
          </a:bodyPr>
          <a:lstStyle/>
          <a:p>
            <a:pPr marL="0" marR="0" lvl="0" indent="0" algn="l" rtl="0">
              <a:lnSpc>
                <a:spcPct val="120000"/>
              </a:lnSpc>
              <a:spcBef>
                <a:spcPts val="0"/>
              </a:spcBef>
              <a:spcAft>
                <a:spcPts val="0"/>
              </a:spcAft>
              <a:buClr>
                <a:srgbClr val="EBEBEB"/>
              </a:buClr>
              <a:buSzPts val="3000"/>
              <a:buFont typeface="Montserrat"/>
              <a:buNone/>
            </a:pPr>
            <a:endParaRPr/>
          </a:p>
        </p:txBody>
      </p:sp>
      <p:sp>
        <p:nvSpPr>
          <p:cNvPr id="410" name="Google Shape;410;p41"/>
          <p:cNvSpPr txBox="1"/>
          <p:nvPr/>
        </p:nvSpPr>
        <p:spPr>
          <a:xfrm>
            <a:off x="892125" y="528650"/>
            <a:ext cx="13480500" cy="2031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it-IT" sz="11200" b="1">
                <a:solidFill>
                  <a:srgbClr val="212121"/>
                </a:solidFill>
                <a:latin typeface="Montserrat"/>
                <a:ea typeface="Montserrat"/>
                <a:cs typeface="Montserrat"/>
                <a:sym typeface="Montserrat"/>
              </a:rPr>
              <a:t>Technology List</a:t>
            </a:r>
            <a:endParaRPr sz="11200" b="1">
              <a:solidFill>
                <a:srgbClr val="212121"/>
              </a:solidFill>
              <a:latin typeface="Montserrat"/>
              <a:ea typeface="Montserrat"/>
              <a:cs typeface="Montserrat"/>
              <a:sym typeface="Montserrat"/>
            </a:endParaRPr>
          </a:p>
        </p:txBody>
      </p:sp>
      <p:pic>
        <p:nvPicPr>
          <p:cNvPr id="411" name="Google Shape;411;p41"/>
          <p:cNvPicPr preferRelativeResize="0"/>
          <p:nvPr/>
        </p:nvPicPr>
        <p:blipFill>
          <a:blip r:embed="rId3">
            <a:alphaModFix/>
          </a:blip>
          <a:stretch>
            <a:fillRect/>
          </a:stretch>
        </p:blipFill>
        <p:spPr>
          <a:xfrm>
            <a:off x="15582700" y="4761275"/>
            <a:ext cx="7960010" cy="37115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g5f10baeaed_2_15"/>
          <p:cNvGrpSpPr/>
          <p:nvPr/>
        </p:nvGrpSpPr>
        <p:grpSpPr>
          <a:xfrm>
            <a:off x="-6325248" y="2026814"/>
            <a:ext cx="16620900" cy="9649067"/>
            <a:chOff x="0" y="0"/>
            <a:chExt cx="16620900" cy="9649067"/>
          </a:xfrm>
        </p:grpSpPr>
        <p:sp>
          <p:nvSpPr>
            <p:cNvPr id="417" name="Google Shape;417;g5f10baeaed_2_15"/>
            <p:cNvSpPr/>
            <p:nvPr/>
          </p:nvSpPr>
          <p:spPr>
            <a:xfrm>
              <a:off x="1514061" y="46585"/>
              <a:ext cx="13527600" cy="9162600"/>
            </a:xfrm>
            <a:custGeom>
              <a:avLst/>
              <a:gdLst/>
              <a:ahLst/>
              <a:cxnLst/>
              <a:rect l="l" t="t" r="r" b="b"/>
              <a:pathLst>
                <a:path w="120000" h="120000" extrusionOk="0">
                  <a:moveTo>
                    <a:pt x="0" y="117094"/>
                  </a:moveTo>
                  <a:lnTo>
                    <a:pt x="0" y="4827"/>
                  </a:lnTo>
                  <a:cubicBezTo>
                    <a:pt x="0" y="2155"/>
                    <a:pt x="1461" y="0"/>
                    <a:pt x="3272" y="0"/>
                  </a:cubicBezTo>
                  <a:lnTo>
                    <a:pt x="116738" y="0"/>
                  </a:lnTo>
                  <a:cubicBezTo>
                    <a:pt x="118527" y="0"/>
                    <a:pt x="120000" y="2155"/>
                    <a:pt x="120000" y="4827"/>
                  </a:cubicBezTo>
                  <a:lnTo>
                    <a:pt x="120000" y="117094"/>
                  </a:lnTo>
                  <a:cubicBezTo>
                    <a:pt x="120000" y="118683"/>
                    <a:pt x="119116" y="120000"/>
                    <a:pt x="118038" y="120000"/>
                  </a:cubicBezTo>
                  <a:lnTo>
                    <a:pt x="1966" y="120000"/>
                  </a:lnTo>
                  <a:cubicBezTo>
                    <a:pt x="872" y="120000"/>
                    <a:pt x="0" y="118727"/>
                    <a:pt x="0" y="117094"/>
                  </a:cubicBezTo>
                </a:path>
              </a:pathLst>
            </a:custGeom>
            <a:solidFill>
              <a:srgbClr val="333333"/>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418" name="Google Shape;418;g5f10baeaed_2_15"/>
            <p:cNvSpPr/>
            <p:nvPr/>
          </p:nvSpPr>
          <p:spPr>
            <a:xfrm>
              <a:off x="1486108" y="0"/>
              <a:ext cx="13583700" cy="9241800"/>
            </a:xfrm>
            <a:custGeom>
              <a:avLst/>
              <a:gdLst/>
              <a:ahLst/>
              <a:cxnLst/>
              <a:rect l="l" t="t" r="r" b="b"/>
              <a:pathLst>
                <a:path w="120000" h="120000" extrusionOk="0">
                  <a:moveTo>
                    <a:pt x="117844" y="120000"/>
                  </a:moveTo>
                  <a:lnTo>
                    <a:pt x="2155" y="120000"/>
                  </a:lnTo>
                  <a:cubicBezTo>
                    <a:pt x="1072" y="120000"/>
                    <a:pt x="0" y="118422"/>
                    <a:pt x="0" y="116833"/>
                  </a:cubicBezTo>
                  <a:lnTo>
                    <a:pt x="0" y="4844"/>
                  </a:lnTo>
                  <a:cubicBezTo>
                    <a:pt x="0" y="2166"/>
                    <a:pt x="1661" y="0"/>
                    <a:pt x="3483" y="0"/>
                  </a:cubicBezTo>
                  <a:lnTo>
                    <a:pt x="116511" y="0"/>
                  </a:lnTo>
                  <a:cubicBezTo>
                    <a:pt x="118327" y="0"/>
                    <a:pt x="120000" y="2166"/>
                    <a:pt x="120000" y="4844"/>
                  </a:cubicBezTo>
                  <a:lnTo>
                    <a:pt x="120000" y="116833"/>
                  </a:lnTo>
                  <a:cubicBezTo>
                    <a:pt x="120000" y="118422"/>
                    <a:pt x="118938" y="120000"/>
                    <a:pt x="117844" y="120000"/>
                  </a:cubicBezTo>
                  <a:close/>
                  <a:moveTo>
                    <a:pt x="2250" y="119572"/>
                  </a:moveTo>
                  <a:lnTo>
                    <a:pt x="117738" y="119572"/>
                  </a:lnTo>
                  <a:cubicBezTo>
                    <a:pt x="118822" y="119572"/>
                    <a:pt x="119700" y="118272"/>
                    <a:pt x="119700" y="116694"/>
                  </a:cubicBezTo>
                  <a:lnTo>
                    <a:pt x="119700" y="5416"/>
                  </a:lnTo>
                  <a:cubicBezTo>
                    <a:pt x="119700" y="2827"/>
                    <a:pt x="118272" y="727"/>
                    <a:pt x="116511" y="727"/>
                  </a:cubicBezTo>
                  <a:lnTo>
                    <a:pt x="3483" y="727"/>
                  </a:lnTo>
                  <a:cubicBezTo>
                    <a:pt x="1727" y="727"/>
                    <a:pt x="300" y="2827"/>
                    <a:pt x="300" y="5416"/>
                  </a:cubicBezTo>
                  <a:lnTo>
                    <a:pt x="300" y="116694"/>
                  </a:lnTo>
                  <a:cubicBezTo>
                    <a:pt x="300" y="118272"/>
                    <a:pt x="1177" y="119572"/>
                    <a:pt x="2250" y="119572"/>
                  </a:cubicBezTo>
                  <a:close/>
                </a:path>
              </a:pathLst>
            </a:custGeom>
            <a:solidFill>
              <a:srgbClr val="B4B3B4"/>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419" name="Google Shape;419;g5f10baeaed_2_15"/>
            <p:cNvSpPr/>
            <p:nvPr/>
          </p:nvSpPr>
          <p:spPr>
            <a:xfrm>
              <a:off x="1555988" y="93172"/>
              <a:ext cx="13441800" cy="8897100"/>
            </a:xfrm>
            <a:custGeom>
              <a:avLst/>
              <a:gdLst/>
              <a:ahLst/>
              <a:cxnLst/>
              <a:rect l="l" t="t" r="r" b="b"/>
              <a:pathLst>
                <a:path w="120000" h="120000" extrusionOk="0">
                  <a:moveTo>
                    <a:pt x="117132" y="0"/>
                  </a:moveTo>
                  <a:lnTo>
                    <a:pt x="2883" y="0"/>
                  </a:lnTo>
                  <a:cubicBezTo>
                    <a:pt x="1311" y="0"/>
                    <a:pt x="0" y="1950"/>
                    <a:pt x="0" y="4372"/>
                  </a:cubicBezTo>
                  <a:lnTo>
                    <a:pt x="0" y="117005"/>
                  </a:lnTo>
                  <a:cubicBezTo>
                    <a:pt x="0" y="118661"/>
                    <a:pt x="894" y="120000"/>
                    <a:pt x="1978" y="120000"/>
                  </a:cubicBezTo>
                  <a:lnTo>
                    <a:pt x="118027" y="120000"/>
                  </a:lnTo>
                  <a:cubicBezTo>
                    <a:pt x="119110" y="120000"/>
                    <a:pt x="119999" y="118661"/>
                    <a:pt x="119999" y="117005"/>
                  </a:cubicBezTo>
                  <a:lnTo>
                    <a:pt x="119999" y="4344"/>
                  </a:lnTo>
                  <a:cubicBezTo>
                    <a:pt x="120016" y="1950"/>
                    <a:pt x="118716" y="0"/>
                    <a:pt x="117132" y="0"/>
                  </a:cubicBezTo>
                </a:path>
              </a:pathLst>
            </a:custGeom>
            <a:solidFill>
              <a:srgbClr val="181A19"/>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420" name="Google Shape;420;g5f10baeaed_2_15"/>
            <p:cNvSpPr/>
            <p:nvPr/>
          </p:nvSpPr>
          <p:spPr>
            <a:xfrm>
              <a:off x="1984584" y="675504"/>
              <a:ext cx="12582000" cy="7928100"/>
            </a:xfrm>
            <a:custGeom>
              <a:avLst/>
              <a:gdLst/>
              <a:ahLst/>
              <a:cxnLst/>
              <a:rect l="l" t="t" r="r" b="b"/>
              <a:pathLst>
                <a:path w="120000" h="120000" extrusionOk="0">
                  <a:moveTo>
                    <a:pt x="60011" y="120000"/>
                  </a:moveTo>
                  <a:lnTo>
                    <a:pt x="0" y="120000"/>
                  </a:lnTo>
                  <a:lnTo>
                    <a:pt x="0" y="0"/>
                  </a:lnTo>
                  <a:lnTo>
                    <a:pt x="120000" y="0"/>
                  </a:lnTo>
                  <a:lnTo>
                    <a:pt x="120000" y="120000"/>
                  </a:lnTo>
                  <a:lnTo>
                    <a:pt x="60011" y="120000"/>
                  </a:lnTo>
                </a:path>
              </a:pathLst>
            </a:custGeom>
            <a:solidFill>
              <a:srgbClr val="3D3D3F"/>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421" name="Google Shape;421;g5f10baeaed_2_15"/>
            <p:cNvSpPr/>
            <p:nvPr/>
          </p:nvSpPr>
          <p:spPr>
            <a:xfrm>
              <a:off x="8227172" y="419277"/>
              <a:ext cx="106200" cy="106200"/>
            </a:xfrm>
            <a:custGeom>
              <a:avLst/>
              <a:gdLst/>
              <a:ahLst/>
              <a:cxnLst/>
              <a:rect l="l" t="t" r="r" b="b"/>
              <a:pathLst>
                <a:path w="120000" h="120000" extrusionOk="0">
                  <a:moveTo>
                    <a:pt x="120000" y="59405"/>
                  </a:moveTo>
                  <a:cubicBezTo>
                    <a:pt x="120000" y="70100"/>
                    <a:pt x="117600" y="79605"/>
                    <a:pt x="111600" y="89111"/>
                  </a:cubicBezTo>
                  <a:cubicBezTo>
                    <a:pt x="106800" y="98611"/>
                    <a:pt x="100800" y="105744"/>
                    <a:pt x="91200" y="111683"/>
                  </a:cubicBezTo>
                  <a:cubicBezTo>
                    <a:pt x="80400" y="116433"/>
                    <a:pt x="72000" y="120000"/>
                    <a:pt x="61200" y="120000"/>
                  </a:cubicBezTo>
                  <a:cubicBezTo>
                    <a:pt x="50400" y="120000"/>
                    <a:pt x="40800" y="116433"/>
                    <a:pt x="31200" y="111683"/>
                  </a:cubicBezTo>
                  <a:cubicBezTo>
                    <a:pt x="20400" y="105744"/>
                    <a:pt x="13200" y="98611"/>
                    <a:pt x="8400" y="89111"/>
                  </a:cubicBezTo>
                  <a:cubicBezTo>
                    <a:pt x="2400" y="79605"/>
                    <a:pt x="0" y="70100"/>
                    <a:pt x="0" y="59405"/>
                  </a:cubicBezTo>
                  <a:cubicBezTo>
                    <a:pt x="0" y="48711"/>
                    <a:pt x="2400" y="39205"/>
                    <a:pt x="8400" y="29705"/>
                  </a:cubicBezTo>
                  <a:cubicBezTo>
                    <a:pt x="13200" y="20200"/>
                    <a:pt x="20400" y="13066"/>
                    <a:pt x="31200" y="8316"/>
                  </a:cubicBezTo>
                  <a:cubicBezTo>
                    <a:pt x="40800" y="2377"/>
                    <a:pt x="50400" y="0"/>
                    <a:pt x="61200" y="0"/>
                  </a:cubicBezTo>
                  <a:cubicBezTo>
                    <a:pt x="72000" y="0"/>
                    <a:pt x="80400" y="2377"/>
                    <a:pt x="91200" y="8316"/>
                  </a:cubicBezTo>
                  <a:cubicBezTo>
                    <a:pt x="100800" y="13066"/>
                    <a:pt x="106800" y="20200"/>
                    <a:pt x="111600" y="29705"/>
                  </a:cubicBezTo>
                  <a:cubicBezTo>
                    <a:pt x="117600" y="39205"/>
                    <a:pt x="120000" y="48711"/>
                    <a:pt x="120000" y="59405"/>
                  </a:cubicBezTo>
                </a:path>
              </a:pathLst>
            </a:custGeom>
            <a:solidFill>
              <a:srgbClr val="4C4D4B"/>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422" name="Google Shape;422;g5f10baeaed_2_15"/>
            <p:cNvSpPr/>
            <p:nvPr/>
          </p:nvSpPr>
          <p:spPr>
            <a:xfrm>
              <a:off x="8227172" y="421285"/>
              <a:ext cx="82800" cy="80700"/>
            </a:xfrm>
            <a:custGeom>
              <a:avLst/>
              <a:gdLst/>
              <a:ahLst/>
              <a:cxnLst/>
              <a:rect l="l" t="t" r="r" b="b"/>
              <a:pathLst>
                <a:path w="120000" h="120000" extrusionOk="0">
                  <a:moveTo>
                    <a:pt x="0" y="70487"/>
                  </a:moveTo>
                  <a:cubicBezTo>
                    <a:pt x="0" y="76876"/>
                    <a:pt x="0" y="83264"/>
                    <a:pt x="4616" y="94446"/>
                  </a:cubicBezTo>
                  <a:cubicBezTo>
                    <a:pt x="16922" y="110417"/>
                    <a:pt x="36922" y="120000"/>
                    <a:pt x="55383" y="120000"/>
                  </a:cubicBezTo>
                  <a:cubicBezTo>
                    <a:pt x="90766" y="120000"/>
                    <a:pt x="120000" y="91252"/>
                    <a:pt x="120000" y="57711"/>
                  </a:cubicBezTo>
                  <a:cubicBezTo>
                    <a:pt x="120000" y="33752"/>
                    <a:pt x="107694" y="9793"/>
                    <a:pt x="87694" y="210"/>
                  </a:cubicBezTo>
                  <a:cubicBezTo>
                    <a:pt x="84616" y="210"/>
                    <a:pt x="78461" y="210"/>
                    <a:pt x="75383" y="210"/>
                  </a:cubicBezTo>
                  <a:cubicBezTo>
                    <a:pt x="32305" y="-2983"/>
                    <a:pt x="0" y="30557"/>
                    <a:pt x="0" y="70487"/>
                  </a:cubicBezTo>
                </a:path>
              </a:pathLst>
            </a:custGeom>
            <a:solidFill>
              <a:srgbClr val="0E0D0C"/>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423" name="Google Shape;423;g5f10baeaed_2_15"/>
            <p:cNvSpPr/>
            <p:nvPr/>
          </p:nvSpPr>
          <p:spPr>
            <a:xfrm>
              <a:off x="792" y="9426467"/>
              <a:ext cx="16619700" cy="222600"/>
            </a:xfrm>
            <a:custGeom>
              <a:avLst/>
              <a:gdLst/>
              <a:ahLst/>
              <a:cxnLst/>
              <a:rect l="l" t="t" r="r" b="b"/>
              <a:pathLst>
                <a:path w="120000" h="120000" extrusionOk="0">
                  <a:moveTo>
                    <a:pt x="113077" y="120000"/>
                  </a:moveTo>
                  <a:cubicBezTo>
                    <a:pt x="76612" y="120000"/>
                    <a:pt x="43342" y="120000"/>
                    <a:pt x="6883" y="120000"/>
                  </a:cubicBezTo>
                  <a:cubicBezTo>
                    <a:pt x="4528" y="96000"/>
                    <a:pt x="1072" y="30283"/>
                    <a:pt x="16" y="4000"/>
                  </a:cubicBezTo>
                  <a:cubicBezTo>
                    <a:pt x="-5" y="4000"/>
                    <a:pt x="-5" y="0"/>
                    <a:pt x="16" y="0"/>
                  </a:cubicBezTo>
                  <a:cubicBezTo>
                    <a:pt x="40003" y="0"/>
                    <a:pt x="79996" y="0"/>
                    <a:pt x="119988" y="0"/>
                  </a:cubicBezTo>
                  <a:cubicBezTo>
                    <a:pt x="120005" y="0"/>
                    <a:pt x="120005" y="2283"/>
                    <a:pt x="119988" y="4000"/>
                  </a:cubicBezTo>
                  <a:cubicBezTo>
                    <a:pt x="119511" y="22855"/>
                    <a:pt x="116071" y="110283"/>
                    <a:pt x="113077" y="120000"/>
                  </a:cubicBezTo>
                </a:path>
              </a:pathLst>
            </a:custGeom>
            <a:solidFill>
              <a:srgbClr val="AFBAC0"/>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424" name="Google Shape;424;g5f10baeaed_2_15"/>
            <p:cNvSpPr/>
            <p:nvPr/>
          </p:nvSpPr>
          <p:spPr>
            <a:xfrm>
              <a:off x="0" y="9168221"/>
              <a:ext cx="16620900" cy="264600"/>
            </a:xfrm>
            <a:custGeom>
              <a:avLst/>
              <a:gdLst/>
              <a:ahLst/>
              <a:cxnLst/>
              <a:rect l="l" t="t" r="r" b="b"/>
              <a:pathLst>
                <a:path w="120000" h="120000" extrusionOk="0">
                  <a:moveTo>
                    <a:pt x="119983" y="120000"/>
                  </a:moveTo>
                  <a:lnTo>
                    <a:pt x="22" y="120000"/>
                  </a:lnTo>
                  <a:cubicBezTo>
                    <a:pt x="0" y="120000"/>
                    <a:pt x="0" y="120000"/>
                    <a:pt x="0" y="119050"/>
                  </a:cubicBezTo>
                  <a:lnTo>
                    <a:pt x="0" y="20000"/>
                  </a:lnTo>
                  <a:cubicBezTo>
                    <a:pt x="0" y="9050"/>
                    <a:pt x="144" y="0"/>
                    <a:pt x="322" y="0"/>
                  </a:cubicBezTo>
                  <a:lnTo>
                    <a:pt x="119677" y="0"/>
                  </a:lnTo>
                  <a:cubicBezTo>
                    <a:pt x="119855" y="0"/>
                    <a:pt x="120000" y="9050"/>
                    <a:pt x="120000" y="20000"/>
                  </a:cubicBezTo>
                  <a:cubicBezTo>
                    <a:pt x="120000" y="20000"/>
                    <a:pt x="120000" y="120000"/>
                    <a:pt x="119983" y="120000"/>
                  </a:cubicBezTo>
                </a:path>
              </a:pathLst>
            </a:custGeom>
            <a:solidFill>
              <a:srgbClr val="E7E7E7"/>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sp>
          <p:nvSpPr>
            <p:cNvPr id="425" name="Google Shape;425;g5f10baeaed_2_15"/>
            <p:cNvSpPr/>
            <p:nvPr/>
          </p:nvSpPr>
          <p:spPr>
            <a:xfrm>
              <a:off x="7178978" y="9168221"/>
              <a:ext cx="2258400" cy="134100"/>
            </a:xfrm>
            <a:custGeom>
              <a:avLst/>
              <a:gdLst/>
              <a:ahLst/>
              <a:cxnLst/>
              <a:rect l="l" t="t" r="r" b="b"/>
              <a:pathLst>
                <a:path w="120000" h="120000" extrusionOk="0">
                  <a:moveTo>
                    <a:pt x="0" y="0"/>
                  </a:moveTo>
                  <a:lnTo>
                    <a:pt x="0" y="60000"/>
                  </a:lnTo>
                  <a:cubicBezTo>
                    <a:pt x="0" y="94283"/>
                    <a:pt x="2133" y="120000"/>
                    <a:pt x="4600" y="120000"/>
                  </a:cubicBezTo>
                  <a:lnTo>
                    <a:pt x="115400" y="120000"/>
                  </a:lnTo>
                  <a:cubicBezTo>
                    <a:pt x="117977" y="120000"/>
                    <a:pt x="120000" y="94283"/>
                    <a:pt x="120000" y="60000"/>
                  </a:cubicBezTo>
                  <a:lnTo>
                    <a:pt x="120000" y="0"/>
                  </a:lnTo>
                  <a:lnTo>
                    <a:pt x="0" y="0"/>
                  </a:lnTo>
                </a:path>
              </a:pathLst>
            </a:custGeom>
            <a:solidFill>
              <a:srgbClr val="AFBAC0"/>
            </a:solidFill>
            <a:ln>
              <a:noFill/>
            </a:ln>
          </p:spPr>
          <p:txBody>
            <a:bodyPr spcFirstLastPara="1" wrap="square" lIns="45700" tIns="45700" rIns="45700" bIns="45700" anchor="ctr" anchorCtr="0">
              <a:noAutofit/>
            </a:bodyPr>
            <a:lstStyle/>
            <a:p>
              <a:pPr marL="0" marR="0" lvl="0" indent="0" algn="l" rtl="0">
                <a:lnSpc>
                  <a:spcPct val="93000"/>
                </a:lnSpc>
                <a:spcBef>
                  <a:spcPts val="0"/>
                </a:spcBef>
                <a:spcAft>
                  <a:spcPts val="0"/>
                </a:spcAft>
                <a:buClr>
                  <a:srgbClr val="000000"/>
                </a:buClr>
                <a:buSzPts val="3000"/>
                <a:buFont typeface="Arial"/>
                <a:buNone/>
              </a:pPr>
              <a:endParaRPr sz="3000" b="0" i="0" u="none" strike="noStrike" cap="none">
                <a:solidFill>
                  <a:srgbClr val="009193"/>
                </a:solidFill>
                <a:latin typeface="Helvetica Neue"/>
                <a:ea typeface="Helvetica Neue"/>
                <a:cs typeface="Helvetica Neue"/>
                <a:sym typeface="Helvetica Neue"/>
              </a:endParaRPr>
            </a:p>
          </p:txBody>
        </p:sp>
      </p:grpSp>
      <p:pic>
        <p:nvPicPr>
          <p:cNvPr id="426" name="Google Shape;426;g5f10baeaed_2_15"/>
          <p:cNvPicPr preferRelativeResize="0"/>
          <p:nvPr/>
        </p:nvPicPr>
        <p:blipFill>
          <a:blip r:embed="rId3">
            <a:alphaModFix/>
          </a:blip>
          <a:stretch>
            <a:fillRect/>
          </a:stretch>
        </p:blipFill>
        <p:spPr>
          <a:xfrm>
            <a:off x="19156925" y="3536677"/>
            <a:ext cx="4562751" cy="3143225"/>
          </a:xfrm>
          <a:prstGeom prst="rect">
            <a:avLst/>
          </a:prstGeom>
          <a:noFill/>
          <a:ln>
            <a:noFill/>
          </a:ln>
        </p:spPr>
      </p:pic>
      <p:sp>
        <p:nvSpPr>
          <p:cNvPr id="427" name="Google Shape;427;g5f10baeaed_2_15"/>
          <p:cNvSpPr txBox="1"/>
          <p:nvPr/>
        </p:nvSpPr>
        <p:spPr>
          <a:xfrm>
            <a:off x="12159970" y="2213442"/>
            <a:ext cx="10161300" cy="3683700"/>
          </a:xfrm>
          <a:prstGeom prst="rect">
            <a:avLst/>
          </a:prstGeom>
          <a:noFill/>
          <a:ln>
            <a:noFill/>
          </a:ln>
        </p:spPr>
        <p:txBody>
          <a:bodyPr spcFirstLastPara="1" wrap="square" lIns="0" tIns="0" rIns="0" bIns="0" anchor="t" anchorCtr="0">
            <a:noAutofit/>
          </a:bodyPr>
          <a:lstStyle/>
          <a:p>
            <a:pPr marL="457200" lvl="0" indent="0" algn="l" rtl="0">
              <a:lnSpc>
                <a:spcPct val="80000"/>
              </a:lnSpc>
              <a:spcBef>
                <a:spcPts val="0"/>
              </a:spcBef>
              <a:spcAft>
                <a:spcPts val="0"/>
              </a:spcAft>
              <a:buNone/>
            </a:pPr>
            <a:r>
              <a:rPr lang="it-IT" sz="11200" b="1">
                <a:solidFill>
                  <a:srgbClr val="212121"/>
                </a:solidFill>
                <a:latin typeface="Montserrat"/>
                <a:ea typeface="Montserrat"/>
                <a:cs typeface="Montserrat"/>
                <a:sym typeface="Montserrat"/>
              </a:rPr>
              <a:t>Twitter bot detection classifier</a:t>
            </a:r>
            <a:endParaRPr sz="11200" b="1">
              <a:solidFill>
                <a:srgbClr val="212121"/>
              </a:solidFill>
              <a:latin typeface="Montserrat"/>
              <a:ea typeface="Montserrat"/>
              <a:cs typeface="Montserrat"/>
              <a:sym typeface="Montserrat"/>
            </a:endParaRPr>
          </a:p>
          <a:p>
            <a:pPr marL="0" lvl="0" indent="0" algn="l" rtl="0">
              <a:lnSpc>
                <a:spcPct val="80000"/>
              </a:lnSpc>
              <a:spcBef>
                <a:spcPts val="0"/>
              </a:spcBef>
              <a:spcAft>
                <a:spcPts val="0"/>
              </a:spcAft>
              <a:buNone/>
            </a:pPr>
            <a:endParaRPr sz="11200" b="1">
              <a:solidFill>
                <a:srgbClr val="212121"/>
              </a:solidFill>
              <a:latin typeface="Montserrat"/>
              <a:ea typeface="Montserrat"/>
              <a:cs typeface="Montserrat"/>
              <a:sym typeface="Montserrat"/>
            </a:endParaRPr>
          </a:p>
          <a:p>
            <a:pPr marL="0" marR="0" lvl="0" indent="0" algn="l" rtl="0">
              <a:lnSpc>
                <a:spcPct val="80000"/>
              </a:lnSpc>
              <a:spcBef>
                <a:spcPts val="0"/>
              </a:spcBef>
              <a:spcAft>
                <a:spcPts val="0"/>
              </a:spcAft>
              <a:buClr>
                <a:srgbClr val="212121"/>
              </a:buClr>
              <a:buSzPts val="2800"/>
              <a:buFont typeface="Montserrat"/>
              <a:buNone/>
            </a:pPr>
            <a:endParaRPr sz="11200" b="1">
              <a:solidFill>
                <a:srgbClr val="212121"/>
              </a:solidFill>
              <a:latin typeface="Montserrat"/>
              <a:ea typeface="Montserrat"/>
              <a:cs typeface="Montserrat"/>
              <a:sym typeface="Montserrat"/>
            </a:endParaRPr>
          </a:p>
        </p:txBody>
      </p:sp>
      <p:pic>
        <p:nvPicPr>
          <p:cNvPr id="428" name="Google Shape;428;g5f10baeaed_2_15"/>
          <p:cNvPicPr preferRelativeResize="0"/>
          <p:nvPr/>
        </p:nvPicPr>
        <p:blipFill rotWithShape="1">
          <a:blip r:embed="rId4">
            <a:alphaModFix/>
          </a:blip>
          <a:srcRect l="23656" r="23656"/>
          <a:stretch/>
        </p:blipFill>
        <p:spPr>
          <a:xfrm>
            <a:off x="-4303050" y="2715700"/>
            <a:ext cx="12576681" cy="7924897"/>
          </a:xfrm>
          <a:prstGeom prst="rect">
            <a:avLst/>
          </a:prstGeom>
          <a:noFill/>
          <a:ln>
            <a:noFill/>
          </a:ln>
        </p:spPr>
      </p:pic>
    </p:spTree>
  </p:cSld>
  <p:clrMapOvr>
    <a:masterClrMapping/>
  </p:clrMapOvr>
</p:sld>
</file>

<file path=ppt/theme/theme1.xml><?xml version="1.0" encoding="utf-8"?>
<a:theme xmlns:a="http://schemas.openxmlformats.org/drawingml/2006/main" name="White">
  <a:themeElements>
    <a:clrScheme name="White">
      <a:dk1>
        <a:srgbClr val="939393"/>
      </a:dk1>
      <a:lt1>
        <a:srgbClr val="009193"/>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841</Words>
  <Application>Microsoft Macintosh PowerPoint</Application>
  <PresentationFormat>Custom</PresentationFormat>
  <Paragraphs>138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Helvetica Neue</vt:lpstr>
      <vt:lpstr>Merriweather Sans</vt:lpstr>
      <vt:lpstr>Montserrat</vt:lpstr>
      <vt:lpstr>Roboto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cp:revision>
  <dcterms:modified xsi:type="dcterms:W3CDTF">2019-08-11T12:20:40Z</dcterms:modified>
</cp:coreProperties>
</file>