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handoutMasterIdLst>
    <p:handoutMasterId r:id="rId28"/>
  </p:handoutMasterIdLst>
  <p:sldIdLst>
    <p:sldId id="321" r:id="rId2"/>
    <p:sldId id="331" r:id="rId3"/>
    <p:sldId id="338" r:id="rId4"/>
    <p:sldId id="353" r:id="rId5"/>
    <p:sldId id="358" r:id="rId6"/>
    <p:sldId id="340" r:id="rId7"/>
    <p:sldId id="341" r:id="rId8"/>
    <p:sldId id="354" r:id="rId9"/>
    <p:sldId id="355" r:id="rId10"/>
    <p:sldId id="357" r:id="rId11"/>
    <p:sldId id="329" r:id="rId12"/>
    <p:sldId id="352" r:id="rId13"/>
    <p:sldId id="359" r:id="rId14"/>
    <p:sldId id="360" r:id="rId15"/>
    <p:sldId id="361" r:id="rId16"/>
    <p:sldId id="362" r:id="rId17"/>
    <p:sldId id="363" r:id="rId18"/>
    <p:sldId id="366" r:id="rId19"/>
    <p:sldId id="378" r:id="rId20"/>
    <p:sldId id="367" r:id="rId21"/>
    <p:sldId id="368" r:id="rId22"/>
    <p:sldId id="369" r:id="rId23"/>
    <p:sldId id="371" r:id="rId24"/>
    <p:sldId id="372" r:id="rId25"/>
    <p:sldId id="370" r:id="rId26"/>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4">
          <p15:clr>
            <a:srgbClr val="A4A3A4"/>
          </p15:clr>
        </p15:guide>
        <p15:guide id="2" orient="horz" pos="4139">
          <p15:clr>
            <a:srgbClr val="A4A3A4"/>
          </p15:clr>
        </p15:guide>
        <p15:guide id="3" orient="horz" pos="876">
          <p15:clr>
            <a:srgbClr val="A4A3A4"/>
          </p15:clr>
        </p15:guide>
        <p15:guide id="4" orient="horz" pos="647">
          <p15:clr>
            <a:srgbClr val="A4A3A4"/>
          </p15:clr>
        </p15:guide>
        <p15:guide id="5" pos="168">
          <p15:clr>
            <a:srgbClr val="A4A3A4"/>
          </p15:clr>
        </p15:guide>
        <p15:guide id="6" pos="5595">
          <p15:clr>
            <a:srgbClr val="A4A3A4"/>
          </p15:clr>
        </p15:guide>
        <p15:guide id="7" pos="1516">
          <p15:clr>
            <a:srgbClr val="A4A3A4"/>
          </p15:clr>
        </p15:guide>
        <p15:guide id="8" pos="1679">
          <p15:clr>
            <a:srgbClr val="A4A3A4"/>
          </p15:clr>
        </p15:guide>
        <p15:guide id="9" pos="3559">
          <p15:clr>
            <a:srgbClr val="A4A3A4"/>
          </p15:clr>
        </p15:guide>
        <p15:guide id="10" pos="3724">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E"/>
    <a:srgbClr val="FFCCCC"/>
    <a:srgbClr val="5D8C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45" autoAdjust="0"/>
    <p:restoredTop sz="89209" autoAdjust="0"/>
  </p:normalViewPr>
  <p:slideViewPr>
    <p:cSldViewPr snapToGrid="0">
      <p:cViewPr varScale="1">
        <p:scale>
          <a:sx n="86" d="100"/>
          <a:sy n="86" d="100"/>
        </p:scale>
        <p:origin x="972" y="96"/>
      </p:cViewPr>
      <p:guideLst>
        <p:guide orient="horz" pos="174"/>
        <p:guide orient="horz" pos="4139"/>
        <p:guide orient="horz" pos="876"/>
        <p:guide orient="horz" pos="647"/>
        <p:guide pos="168"/>
        <p:guide pos="5595"/>
        <p:guide pos="1516"/>
        <p:guide pos="1679"/>
        <p:guide pos="3559"/>
        <p:guide pos="37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520" y="-84"/>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82434B7F-E017-AD42-953F-30646BF97FB7}" type="datetime1">
              <a:rPr lang="fr-CH" smtClean="0"/>
              <a:t>12.01.2017</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A71C4418-6B6C-9547-B921-0A697325EF31}" type="slidenum">
              <a:rPr lang="en-US" smtClean="0"/>
              <a:pPr/>
              <a:t>‹#›</a:t>
            </a:fld>
            <a:endParaRPr lang="en-US"/>
          </a:p>
        </p:txBody>
      </p:sp>
    </p:spTree>
    <p:extLst>
      <p:ext uri="{BB962C8B-B14F-4D97-AF65-F5344CB8AC3E}">
        <p14:creationId xmlns:p14="http://schemas.microsoft.com/office/powerpoint/2010/main" val="4041227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2F979439-21CB-DB49-B0E5-018BBDBCC323}" type="datetime1">
              <a:rPr lang="fr-CH" smtClean="0"/>
              <a:t>12.01.2017</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D2520671-30A7-AF49-BFE7-47265BDD9E28}" type="slidenum">
              <a:rPr lang="en-US" smtClean="0"/>
              <a:pPr/>
              <a:t>‹#›</a:t>
            </a:fld>
            <a:endParaRPr lang="en-US"/>
          </a:p>
        </p:txBody>
      </p:sp>
    </p:spTree>
    <p:extLst>
      <p:ext uri="{BB962C8B-B14F-4D97-AF65-F5344CB8AC3E}">
        <p14:creationId xmlns:p14="http://schemas.microsoft.com/office/powerpoint/2010/main" val="3326485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a:t>
            </a:fld>
            <a:endParaRPr lang="en-US"/>
          </a:p>
        </p:txBody>
      </p:sp>
    </p:spTree>
    <p:extLst>
      <p:ext uri="{BB962C8B-B14F-4D97-AF65-F5344CB8AC3E}">
        <p14:creationId xmlns:p14="http://schemas.microsoft.com/office/powerpoint/2010/main" val="102115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13</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14</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15</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17</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18</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19</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21</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22</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23</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24</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3</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25</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4</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5</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6</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8</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9</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10</a:t>
            </a:fld>
            <a:endParaRPr lang="en-US"/>
          </a:p>
        </p:txBody>
      </p:sp>
    </p:spTree>
    <p:extLst>
      <p:ext uri="{BB962C8B-B14F-4D97-AF65-F5344CB8AC3E}">
        <p14:creationId xmlns:p14="http://schemas.microsoft.com/office/powerpoint/2010/main" val="215454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520671-30A7-AF49-BFE7-47265BDD9E28}" type="slidenum">
              <a:rPr lang="en-US" smtClean="0"/>
              <a:pPr/>
              <a:t>11</a:t>
            </a:fld>
            <a:endParaRPr lang="en-US"/>
          </a:p>
        </p:txBody>
      </p:sp>
    </p:spTree>
    <p:extLst>
      <p:ext uri="{BB962C8B-B14F-4D97-AF65-F5344CB8AC3E}">
        <p14:creationId xmlns:p14="http://schemas.microsoft.com/office/powerpoint/2010/main" val="21545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4000" y="2028825"/>
            <a:ext cx="7226300" cy="649720"/>
          </a:xfrm>
        </p:spPr>
        <p:txBody>
          <a:bodyPr/>
          <a:lstStyle>
            <a:lvl1pPr algn="l">
              <a:lnSpc>
                <a:spcPct val="100000"/>
              </a:lnSpc>
              <a:spcBef>
                <a:spcPts val="0"/>
              </a:spcBef>
              <a:spcAft>
                <a:spcPts val="0"/>
              </a:spcAft>
              <a:defRPr sz="3000" spc="-30" baseline="0">
                <a:solidFill>
                  <a:schemeClr val="tx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254000" y="2515134"/>
            <a:ext cx="7226300" cy="1752600"/>
          </a:xfrm>
        </p:spPr>
        <p:txBody>
          <a:bodyPr/>
          <a:lstStyle>
            <a:lvl1pPr marL="0" indent="0" algn="l">
              <a:lnSpc>
                <a:spcPct val="100000"/>
              </a:lnSpc>
              <a:spcBef>
                <a:spcPts val="0"/>
              </a:spcBef>
              <a:spcAft>
                <a:spcPts val="0"/>
              </a:spcAft>
              <a:buNone/>
              <a:defRPr sz="3000" spc="-3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cxnSp>
        <p:nvCxnSpPr>
          <p:cNvPr id="5" name="Straight Connector 4"/>
          <p:cNvCxnSpPr/>
          <p:nvPr userDrawn="1"/>
        </p:nvCxnSpPr>
        <p:spPr>
          <a:xfrm>
            <a:off x="252000" y="1850692"/>
            <a:ext cx="8630063"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
        <p:nvSpPr>
          <p:cNvPr id="6"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16477727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699" y="1333520"/>
            <a:ext cx="2157845" cy="5237143"/>
          </a:xfrm>
        </p:spPr>
        <p:txBody>
          <a:bodyPr/>
          <a:lstStyle/>
          <a:p>
            <a:r>
              <a:rPr lang="en-GB" dirty="0"/>
              <a:t>Click to edit Master title style</a:t>
            </a:r>
            <a:endParaRPr lang="en-US" dirty="0"/>
          </a:p>
        </p:txBody>
      </p:sp>
      <p:sp>
        <p:nvSpPr>
          <p:cNvPr id="3" name="Content Placeholder 2"/>
          <p:cNvSpPr>
            <a:spLocks noGrp="1"/>
          </p:cNvSpPr>
          <p:nvPr>
            <p:ph idx="1"/>
          </p:nvPr>
        </p:nvSpPr>
        <p:spPr>
          <a:xfrm>
            <a:off x="2664698" y="1363116"/>
            <a:ext cx="6228781" cy="5207547"/>
          </a:xfrm>
        </p:spPr>
        <p:txBody>
          <a:bodyPr/>
          <a:lstStyle>
            <a:lvl1pPr marL="0" indent="0">
              <a:buFontTx/>
              <a:buNone/>
              <a:defRPr/>
            </a:lvl1pPr>
            <a:lvl2pPr marL="266700" indent="-266700">
              <a:defRPr/>
            </a:lvl2pPr>
            <a:lvl3pPr marL="539750" indent="-273050">
              <a:defRPr/>
            </a:lvl3pPr>
            <a:lvl4pPr marL="812800" indent="-279400">
              <a:defRPr/>
            </a:lvl4pPr>
            <a:lvl5pPr marL="1079500" indent="-26670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2614941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699" y="1333520"/>
            <a:ext cx="2157845" cy="5237143"/>
          </a:xfrm>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2667792" y="1363940"/>
            <a:ext cx="3022600" cy="5206724"/>
          </a:xfrm>
        </p:spPr>
        <p:txBody>
          <a:bodyPr/>
          <a:lstStyle>
            <a:lvl1pPr marL="266700" indent="-266700">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854890" y="1363940"/>
            <a:ext cx="3038589" cy="5206724"/>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9" name="Straight Connector 8"/>
          <p:cNvCxnSpPr/>
          <p:nvPr userDrawn="1"/>
        </p:nvCxnSpPr>
        <p:spPr>
          <a:xfrm>
            <a:off x="5774136" y="1389362"/>
            <a:ext cx="0" cy="518400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
        <p:nvSpPr>
          <p:cNvPr id="6"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11633052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2" name="Title 1"/>
          <p:cNvSpPr>
            <a:spLocks noGrp="1"/>
          </p:cNvSpPr>
          <p:nvPr>
            <p:ph type="title"/>
          </p:nvPr>
        </p:nvSpPr>
        <p:spPr>
          <a:xfrm>
            <a:off x="266699" y="1333520"/>
            <a:ext cx="2157845" cy="5237143"/>
          </a:xfrm>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2662264" y="1361884"/>
            <a:ext cx="6215035" cy="1584516"/>
          </a:xfrm>
        </p:spPr>
        <p:txBody>
          <a:bodyPr anchor="t" anchorCtr="0"/>
          <a:lstStyle>
            <a:lvl1pPr marL="0" indent="0">
              <a:spcAft>
                <a:spcPts val="400"/>
              </a:spcAft>
              <a:buNone/>
              <a:defRPr sz="1600" b="0">
                <a:solidFill>
                  <a:srgbClr val="64656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2662992" y="3009900"/>
            <a:ext cx="3030538" cy="3573462"/>
          </a:xfrm>
        </p:spPr>
        <p:txBody>
          <a:bodyPr/>
          <a:lstStyle>
            <a:lvl1pPr>
              <a:spcBef>
                <a:spcPts val="0"/>
              </a:spcBef>
              <a:spcAft>
                <a:spcPts val="400"/>
              </a:spcAft>
              <a:defRPr sz="1600" b="0">
                <a:solidFill>
                  <a:schemeClr val="tx1"/>
                </a:solidFill>
              </a:defRPr>
            </a:lvl1pPr>
            <a:lvl2pPr>
              <a:spcBef>
                <a:spcPts val="200"/>
              </a:spcBef>
              <a:spcAft>
                <a:spcPts val="200"/>
              </a:spcAft>
              <a:defRPr sz="1600" b="0"/>
            </a:lvl2pPr>
            <a:lvl3pPr>
              <a:spcBef>
                <a:spcPts val="200"/>
              </a:spcBef>
              <a:spcAft>
                <a:spcPts val="200"/>
              </a:spcAft>
              <a:defRPr sz="1600" b="0"/>
            </a:lvl3pPr>
            <a:lvl4pPr>
              <a:spcBef>
                <a:spcPts val="200"/>
              </a:spcBef>
              <a:spcAft>
                <a:spcPts val="200"/>
              </a:spcAft>
              <a:defRPr sz="1600" b="0"/>
            </a:lvl4pPr>
            <a:lvl5pPr>
              <a:spcBef>
                <a:spcPts val="200"/>
              </a:spcBef>
              <a:spcAft>
                <a:spcPts val="200"/>
              </a:spcAft>
              <a:defRPr sz="1600" b="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p:cNvSpPr>
            <a:spLocks noGrp="1"/>
          </p:cNvSpPr>
          <p:nvPr>
            <p:ph sz="quarter" idx="4"/>
          </p:nvPr>
        </p:nvSpPr>
        <p:spPr>
          <a:xfrm>
            <a:off x="5854890" y="3009900"/>
            <a:ext cx="3026064" cy="3573462"/>
          </a:xfrm>
        </p:spPr>
        <p:txBody>
          <a:bodyPr/>
          <a:lstStyle>
            <a:lvl1pPr>
              <a:spcBef>
                <a:spcPts val="0"/>
              </a:spcBef>
              <a:spcAft>
                <a:spcPts val="400"/>
              </a:spcAft>
              <a:defRPr sz="1600" b="0">
                <a:solidFill>
                  <a:srgbClr val="000000"/>
                </a:solidFill>
              </a:defRPr>
            </a:lvl1pPr>
            <a:lvl2pPr>
              <a:spcBef>
                <a:spcPts val="200"/>
              </a:spcBef>
              <a:spcAft>
                <a:spcPts val="200"/>
              </a:spcAft>
              <a:defRPr sz="1600" b="0"/>
            </a:lvl2pPr>
            <a:lvl3pPr>
              <a:spcBef>
                <a:spcPts val="200"/>
              </a:spcBef>
              <a:spcAft>
                <a:spcPts val="200"/>
              </a:spcAft>
              <a:defRPr sz="1600" b="0"/>
            </a:lvl3pPr>
            <a:lvl4pPr>
              <a:spcBef>
                <a:spcPts val="200"/>
              </a:spcBef>
              <a:spcAft>
                <a:spcPts val="200"/>
              </a:spcAft>
              <a:defRPr sz="1600" b="0"/>
            </a:lvl4pPr>
            <a:lvl5pPr>
              <a:spcBef>
                <a:spcPts val="200"/>
              </a:spcBef>
              <a:spcAft>
                <a:spcPts val="200"/>
              </a:spcAft>
              <a:defRPr sz="1600" b="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1" name="Straight Connector 10"/>
          <p:cNvCxnSpPr/>
          <p:nvPr userDrawn="1"/>
        </p:nvCxnSpPr>
        <p:spPr>
          <a:xfrm>
            <a:off x="5774136" y="3043451"/>
            <a:ext cx="0" cy="3529911"/>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
        <p:nvSpPr>
          <p:cNvPr id="7" name="Slide Number Placeholder 7"/>
          <p:cNvSpPr>
            <a:spLocks noGrp="1"/>
          </p:cNvSpPr>
          <p:nvPr>
            <p:ph type="sldNum" sz="quarter" idx="10"/>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21171226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266699" y="1333520"/>
            <a:ext cx="2157845" cy="5237143"/>
          </a:xfrm>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2662264" y="1361884"/>
            <a:ext cx="6215035" cy="1203516"/>
          </a:xfrm>
        </p:spPr>
        <p:txBody>
          <a:bodyPr anchor="t" anchorCtr="0"/>
          <a:lstStyle>
            <a:lvl1pPr marL="0" indent="0">
              <a:spcAft>
                <a:spcPts val="400"/>
              </a:spcAft>
              <a:buNone/>
              <a:defRPr sz="1600" b="0">
                <a:solidFill>
                  <a:srgbClr val="64656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7" name="Chart Placeholder 7"/>
          <p:cNvSpPr>
            <a:spLocks noGrp="1"/>
          </p:cNvSpPr>
          <p:nvPr>
            <p:ph type="chart" sz="quarter" idx="10"/>
          </p:nvPr>
        </p:nvSpPr>
        <p:spPr>
          <a:xfrm>
            <a:off x="2654300" y="2616201"/>
            <a:ext cx="6239049" cy="3948112"/>
          </a:xfrm>
        </p:spPr>
        <p:txBody>
          <a:bodyPr/>
          <a:lstStyle>
            <a:lvl1pPr>
              <a:buFontTx/>
              <a:buNone/>
              <a:defRPr/>
            </a:lvl1pPr>
          </a:lstStyle>
          <a:p>
            <a:endParaRPr lang="en-US" dirty="0"/>
          </a:p>
        </p:txBody>
      </p:sp>
      <p:sp>
        <p:nvSpPr>
          <p:cNvPr id="5"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26994745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699" y="1333520"/>
            <a:ext cx="2157845" cy="5237143"/>
          </a:xfrm>
        </p:spPr>
        <p:txBody>
          <a:bodyPr/>
          <a:lstStyle/>
          <a:p>
            <a:r>
              <a:rPr lang="en-GB" dirty="0"/>
              <a:t>Click to edit Master title style</a:t>
            </a:r>
            <a:endParaRPr lang="en-US" dirty="0"/>
          </a:p>
        </p:txBody>
      </p:sp>
      <p:sp>
        <p:nvSpPr>
          <p:cNvPr id="3"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21846187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400" y="1341636"/>
            <a:ext cx="2140250" cy="5242675"/>
          </a:xfrm>
        </p:spPr>
        <p:txBody>
          <a:bodyPr anchor="t" anchorCtr="0"/>
          <a:lstStyle>
            <a:lvl1pPr algn="l">
              <a:defRPr sz="1900" b="0"/>
            </a:lvl1pPr>
          </a:lstStyle>
          <a:p>
            <a:r>
              <a:rPr lang="en-GB" dirty="0"/>
              <a:t>Click to edit Master title style</a:t>
            </a:r>
            <a:endParaRPr lang="en-US" dirty="0"/>
          </a:p>
        </p:txBody>
      </p:sp>
      <p:sp>
        <p:nvSpPr>
          <p:cNvPr id="3" name="Picture Placeholder 2"/>
          <p:cNvSpPr>
            <a:spLocks noGrp="1"/>
          </p:cNvSpPr>
          <p:nvPr>
            <p:ph type="pic" idx="1"/>
          </p:nvPr>
        </p:nvSpPr>
        <p:spPr>
          <a:xfrm>
            <a:off x="2665413" y="1384604"/>
            <a:ext cx="6216650" cy="51860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33226639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 full bleed">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14748794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20637" y="1774086"/>
            <a:ext cx="5404246" cy="1752600"/>
          </a:xfrm>
        </p:spPr>
        <p:txBody>
          <a:bodyPr/>
          <a:lstStyle>
            <a:lvl1pPr marL="0" indent="0" algn="l">
              <a:lnSpc>
                <a:spcPct val="100000"/>
              </a:lnSpc>
              <a:spcBef>
                <a:spcPts val="0"/>
              </a:spcBef>
              <a:spcAft>
                <a:spcPts val="0"/>
              </a:spcAft>
              <a:buNone/>
              <a:defRPr sz="3000" spc="-3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cxnSp>
        <p:nvCxnSpPr>
          <p:cNvPr id="30" name="Straight Connector 29"/>
          <p:cNvCxnSpPr/>
          <p:nvPr userDrawn="1"/>
        </p:nvCxnSpPr>
        <p:spPr>
          <a:xfrm>
            <a:off x="252000" y="1254893"/>
            <a:ext cx="8630063"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userDrawn="1"/>
        </p:nvCxnSpPr>
        <p:spPr>
          <a:xfrm>
            <a:off x="2542934" y="1383424"/>
            <a:ext cx="0" cy="518400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
        <p:nvSpPr>
          <p:cNvPr id="5" name="Text Placeholder 4"/>
          <p:cNvSpPr>
            <a:spLocks noGrp="1"/>
          </p:cNvSpPr>
          <p:nvPr>
            <p:ph type="body" sz="quarter" idx="10" hasCustomPrompt="1"/>
          </p:nvPr>
        </p:nvSpPr>
        <p:spPr>
          <a:xfrm>
            <a:off x="215899" y="997248"/>
            <a:ext cx="2298701" cy="2393652"/>
          </a:xfrm>
          <a:noFill/>
          <a:ln>
            <a:noFill/>
          </a:ln>
        </p:spPr>
        <p:txBody>
          <a:bodyPr wrap="square" lIns="0" tIns="0" rIns="0" bIns="0" anchor="t" anchorCtr="1">
            <a:noAutofit/>
          </a:bodyPr>
          <a:lstStyle>
            <a:lvl1pPr algn="ctr">
              <a:defRPr sz="12000">
                <a:ln>
                  <a:noFill/>
                </a:ln>
              </a:defRPr>
            </a:lvl1pPr>
            <a:lvl2pPr algn="ctr">
              <a:defRPr sz="3600"/>
            </a:lvl2pPr>
            <a:lvl3pPr algn="ctr">
              <a:defRPr sz="3600"/>
            </a:lvl3pPr>
            <a:lvl4pPr algn="ctr">
              <a:defRPr sz="3600"/>
            </a:lvl4pPr>
            <a:lvl5pPr algn="ctr">
              <a:defRPr sz="3600"/>
            </a:lvl5pPr>
          </a:lstStyle>
          <a:p>
            <a:pPr lvl="0"/>
            <a:r>
              <a:rPr lang="en-GB" dirty="0"/>
              <a:t>1</a:t>
            </a:r>
            <a:endParaRPr lang="en-US" dirty="0"/>
          </a:p>
        </p:txBody>
      </p:sp>
      <p:sp>
        <p:nvSpPr>
          <p:cNvPr id="8"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08399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699" y="1333520"/>
            <a:ext cx="2157845" cy="5237143"/>
          </a:xfrm>
          <a:prstGeom prst="rect">
            <a:avLst/>
          </a:prstGeom>
        </p:spPr>
        <p:txBody>
          <a:bodyPr vert="horz" lIns="0" tIns="0" rIns="0" bIns="0" rtlCol="0" anchor="t" anchorCtr="0">
            <a:noAutofit/>
          </a:bodyPr>
          <a:lstStyle/>
          <a:p>
            <a:r>
              <a:rPr lang="en-GB" dirty="0"/>
              <a:t>Click to edit Master title style</a:t>
            </a:r>
            <a:endParaRPr lang="en-US" dirty="0"/>
          </a:p>
        </p:txBody>
      </p:sp>
      <p:sp>
        <p:nvSpPr>
          <p:cNvPr id="3" name="Text Placeholder 2"/>
          <p:cNvSpPr>
            <a:spLocks noGrp="1"/>
          </p:cNvSpPr>
          <p:nvPr>
            <p:ph type="body" idx="1"/>
          </p:nvPr>
        </p:nvSpPr>
        <p:spPr>
          <a:xfrm>
            <a:off x="2664698" y="1363117"/>
            <a:ext cx="6206065" cy="4732884"/>
          </a:xfrm>
          <a:prstGeom prst="rect">
            <a:avLst/>
          </a:prstGeom>
        </p:spPr>
        <p:txBody>
          <a:bodyPr vert="horz" lIns="0" tIns="0" rIns="0" bIns="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grpSp>
        <p:nvGrpSpPr>
          <p:cNvPr id="42" name="Group 41"/>
          <p:cNvGrpSpPr/>
          <p:nvPr/>
        </p:nvGrpSpPr>
        <p:grpSpPr>
          <a:xfrm>
            <a:off x="252000" y="1254893"/>
            <a:ext cx="8630063" cy="5312531"/>
            <a:chOff x="252000" y="1254893"/>
            <a:chExt cx="8630063" cy="5312531"/>
          </a:xfrm>
        </p:grpSpPr>
        <p:cxnSp>
          <p:nvCxnSpPr>
            <p:cNvPr id="116" name="Straight Connector 115"/>
            <p:cNvCxnSpPr/>
            <p:nvPr userDrawn="1"/>
          </p:nvCxnSpPr>
          <p:spPr>
            <a:xfrm>
              <a:off x="252000" y="1254893"/>
              <a:ext cx="8630063"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17" name="Straight Connector 116"/>
            <p:cNvCxnSpPr/>
            <p:nvPr userDrawn="1"/>
          </p:nvCxnSpPr>
          <p:spPr>
            <a:xfrm>
              <a:off x="2542934" y="1383424"/>
              <a:ext cx="0" cy="518400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grpSp>
      <p:sp>
        <p:nvSpPr>
          <p:cNvPr id="8" name="Slide Number Placeholder 7"/>
          <p:cNvSpPr>
            <a:spLocks noGrp="1"/>
          </p:cNvSpPr>
          <p:nvPr>
            <p:ph type="sldNum" sz="quarter" idx="4"/>
          </p:nvPr>
        </p:nvSpPr>
        <p:spPr>
          <a:xfrm>
            <a:off x="6702097" y="63125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A210-00DE-2344-B649-E83304EAD656}" type="slidenum">
              <a:rPr lang="en-US" smtClean="0"/>
              <a:t>‹#›</a:t>
            </a:fld>
            <a:endParaRPr lang="en-US"/>
          </a:p>
        </p:txBody>
      </p:sp>
    </p:spTree>
    <p:extLst>
      <p:ext uri="{BB962C8B-B14F-4D97-AF65-F5344CB8AC3E}">
        <p14:creationId xmlns:p14="http://schemas.microsoft.com/office/powerpoint/2010/main" val="2213627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70" r:id="rId5"/>
    <p:sldLayoutId id="2147483662" r:id="rId6"/>
    <p:sldLayoutId id="2147483657" r:id="rId7"/>
    <p:sldLayoutId id="2147483664" r:id="rId8"/>
    <p:sldLayoutId id="2147483668" r:id="rId9"/>
  </p:sldLayoutIdLst>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hf hdr="0" ftr="0" dt="0"/>
  <p:txStyles>
    <p:title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p:titleStyle>
    <p:bodyStyle>
      <a:lvl1pPr marL="0" indent="0" algn="l" defTabSz="457200" rtl="0" eaLnBrk="1" latinLnBrk="0" hangingPunct="1">
        <a:lnSpc>
          <a:spcPct val="110000"/>
        </a:lnSpc>
        <a:spcBef>
          <a:spcPts val="0"/>
        </a:spcBef>
        <a:spcAft>
          <a:spcPts val="1000"/>
        </a:spcAft>
        <a:buFontTx/>
        <a:buNone/>
        <a:defRPr sz="1600" kern="800" spc="-20" baseline="0">
          <a:solidFill>
            <a:schemeClr val="tx2"/>
          </a:solidFill>
          <a:latin typeface="+mn-lt"/>
          <a:ea typeface="+mn-ea"/>
          <a:cs typeface="+mn-cs"/>
        </a:defRPr>
      </a:lvl1pPr>
      <a:lvl2pPr marL="266700" indent="-266700" algn="l" defTabSz="457200" rtl="0" eaLnBrk="1" latinLnBrk="0" hangingPunct="1">
        <a:lnSpc>
          <a:spcPct val="110000"/>
        </a:lnSpc>
        <a:spcBef>
          <a:spcPts val="0"/>
        </a:spcBef>
        <a:spcAft>
          <a:spcPts val="1000"/>
        </a:spcAft>
        <a:buFont typeface="Lucida Grande"/>
        <a:buChar char="—"/>
        <a:defRPr sz="1600" kern="800" spc="-20" baseline="0">
          <a:solidFill>
            <a:schemeClr val="tx2"/>
          </a:solidFill>
          <a:latin typeface="+mn-lt"/>
          <a:ea typeface="+mn-ea"/>
          <a:cs typeface="+mn-cs"/>
        </a:defRPr>
      </a:lvl2pPr>
      <a:lvl3pPr marL="533400" indent="-266700" algn="l" defTabSz="457200" rtl="0" eaLnBrk="1" latinLnBrk="0" hangingPunct="1">
        <a:lnSpc>
          <a:spcPct val="110000"/>
        </a:lnSpc>
        <a:spcBef>
          <a:spcPts val="0"/>
        </a:spcBef>
        <a:spcAft>
          <a:spcPts val="1000"/>
        </a:spcAft>
        <a:buFont typeface="Lucida Grande"/>
        <a:buChar char="—"/>
        <a:defRPr sz="1600" kern="800" spc="-20" baseline="0">
          <a:solidFill>
            <a:schemeClr val="tx2"/>
          </a:solidFill>
          <a:latin typeface="+mn-lt"/>
          <a:ea typeface="+mn-ea"/>
          <a:cs typeface="+mn-cs"/>
        </a:defRPr>
      </a:lvl3pPr>
      <a:lvl4pPr marL="812800" indent="-279400" algn="l" defTabSz="457200" rtl="0" eaLnBrk="1" latinLnBrk="0" hangingPunct="1">
        <a:lnSpc>
          <a:spcPct val="110000"/>
        </a:lnSpc>
        <a:spcBef>
          <a:spcPts val="0"/>
        </a:spcBef>
        <a:spcAft>
          <a:spcPts val="1000"/>
        </a:spcAft>
        <a:buFont typeface="Lucida Grande"/>
        <a:buChar char="—"/>
        <a:defRPr sz="1600" kern="800" spc="-20" baseline="0">
          <a:solidFill>
            <a:schemeClr val="tx2"/>
          </a:solidFill>
          <a:latin typeface="+mn-lt"/>
          <a:ea typeface="+mn-ea"/>
          <a:cs typeface="+mn-cs"/>
        </a:defRPr>
      </a:lvl4pPr>
      <a:lvl5pPr marL="1079500" indent="-266700" algn="l" defTabSz="457200" rtl="0" eaLnBrk="1" latinLnBrk="0" hangingPunct="1">
        <a:lnSpc>
          <a:spcPct val="110000"/>
        </a:lnSpc>
        <a:spcBef>
          <a:spcPts val="0"/>
        </a:spcBef>
        <a:spcAft>
          <a:spcPts val="1000"/>
        </a:spcAft>
        <a:buFont typeface="Lucida Grande"/>
        <a:buChar char="—"/>
        <a:defRPr sz="1600" kern="800" spc="-20" baseline="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tiff"/></Relationships>
</file>

<file path=ppt/slides/_rels/slide2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Social Media Data Analytics</a:t>
            </a:r>
          </a:p>
        </p:txBody>
      </p:sp>
      <p:sp>
        <p:nvSpPr>
          <p:cNvPr id="3" name="Slide Number Placeholder 2"/>
          <p:cNvSpPr>
            <a:spLocks noGrp="1"/>
          </p:cNvSpPr>
          <p:nvPr>
            <p:ph type="sldNum" sz="quarter" idx="4"/>
          </p:nvPr>
        </p:nvSpPr>
        <p:spPr/>
        <p:txBody>
          <a:bodyPr/>
          <a:lstStyle/>
          <a:p>
            <a:fld id="{8DD9A210-00DE-2344-B649-E83304EAD656}" type="slidenum">
              <a:rPr lang="en-US" smtClean="0">
                <a:latin typeface="+mj-lt"/>
              </a:rPr>
              <a:t>1</a:t>
            </a:fld>
            <a:endParaRPr lang="en-US">
              <a:latin typeface="+mj-lt"/>
            </a:endParaRPr>
          </a:p>
        </p:txBody>
      </p:sp>
    </p:spTree>
    <p:extLst>
      <p:ext uri="{BB962C8B-B14F-4D97-AF65-F5344CB8AC3E}">
        <p14:creationId xmlns:p14="http://schemas.microsoft.com/office/powerpoint/2010/main" val="38985842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2a: Hashtags – Technology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10</a:t>
            </a:fld>
            <a:endParaRPr lang="en-US" dirty="0"/>
          </a:p>
        </p:txBody>
      </p:sp>
      <p:pic>
        <p:nvPicPr>
          <p:cNvPr id="7" name="Picture 3" descr="C:\Users\MPER\AppData\Local\Temp\Part2a-Heatmap Tech  (2).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3791" y="2484059"/>
            <a:ext cx="4322633" cy="43226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483307508"/>
              </p:ext>
            </p:extLst>
          </p:nvPr>
        </p:nvGraphicFramePr>
        <p:xfrm>
          <a:off x="408144" y="815975"/>
          <a:ext cx="7440456" cy="1463040"/>
        </p:xfrm>
        <a:graphic>
          <a:graphicData uri="http://schemas.openxmlformats.org/drawingml/2006/table">
            <a:tbl>
              <a:tblPr firstRow="1" bandRow="1">
                <a:tableStyleId>{5940675A-B579-460E-94D1-54222C63F5DA}</a:tableStyleId>
              </a:tblPr>
              <a:tblGrid>
                <a:gridCol w="3336542">
                  <a:extLst>
                    <a:ext uri="{9D8B030D-6E8A-4147-A177-3AD203B41FA5}">
                      <a16:colId xmlns:a16="http://schemas.microsoft.com/office/drawing/2014/main" val="20000"/>
                    </a:ext>
                  </a:extLst>
                </a:gridCol>
                <a:gridCol w="4103914">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After pulling the Tweets</a:t>
                      </a:r>
                      <a:r>
                        <a:rPr lang="en-US" sz="1400" baseline="0" dirty="0"/>
                        <a:t> of the technology list (from Module 1), we </a:t>
                      </a:r>
                      <a:r>
                        <a:rPr lang="en-US" sz="1400" dirty="0"/>
                        <a:t>input</a:t>
                      </a:r>
                      <a:r>
                        <a:rPr lang="en-US" sz="1400" baseline="0" dirty="0"/>
                        <a:t> a date range (1.1.2014 – 31.1.2014 in this example) </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heatmap </a:t>
                      </a:r>
                      <a:r>
                        <a:rPr lang="en-US" sz="1400" baseline="0" dirty="0"/>
                        <a:t>reflecting top hashtags during this time. The heatmap shows activity about several conferences and events happening at this time – indicating the concentration of the same crowd in multiple events</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Rectangle 7"/>
          <p:cNvSpPr/>
          <p:nvPr/>
        </p:nvSpPr>
        <p:spPr>
          <a:xfrm>
            <a:off x="2876292" y="4901636"/>
            <a:ext cx="702930" cy="22732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2885000" y="4444174"/>
            <a:ext cx="1190611" cy="128016"/>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p:cNvSpPr/>
          <p:nvPr/>
        </p:nvSpPr>
        <p:spPr>
          <a:xfrm>
            <a:off x="1269562" y="4387044"/>
            <a:ext cx="237022" cy="214074"/>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p:cNvSpPr/>
          <p:nvPr/>
        </p:nvSpPr>
        <p:spPr>
          <a:xfrm>
            <a:off x="638188" y="4851660"/>
            <a:ext cx="596537" cy="329939"/>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Arrow Connector 12"/>
          <p:cNvCxnSpPr/>
          <p:nvPr/>
        </p:nvCxnSpPr>
        <p:spPr>
          <a:xfrm>
            <a:off x="1506584" y="4494081"/>
            <a:ext cx="3770810" cy="78109"/>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5277394" y="4337550"/>
            <a:ext cx="2978332"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Most popular hashtags reflect several conferences and events throughout the period</a:t>
            </a:r>
            <a:endParaRPr lang="en-GB" sz="1000" dirty="0">
              <a:solidFill>
                <a:schemeClr val="tx1"/>
              </a:solidFill>
            </a:endParaRPr>
          </a:p>
        </p:txBody>
      </p:sp>
      <p:cxnSp>
        <p:nvCxnSpPr>
          <p:cNvPr id="17" name="Straight Arrow Connector 16"/>
          <p:cNvCxnSpPr/>
          <p:nvPr/>
        </p:nvCxnSpPr>
        <p:spPr>
          <a:xfrm flipV="1">
            <a:off x="1234725" y="4645375"/>
            <a:ext cx="4042669" cy="37275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5" name="Rectangle 14"/>
          <p:cNvSpPr/>
          <p:nvPr/>
        </p:nvSpPr>
        <p:spPr>
          <a:xfrm>
            <a:off x="1727291" y="5591509"/>
            <a:ext cx="596537" cy="329939"/>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6" name="Straight Arrow Connector 15"/>
          <p:cNvCxnSpPr>
            <a:cxnSpLocks/>
          </p:cNvCxnSpPr>
          <p:nvPr/>
        </p:nvCxnSpPr>
        <p:spPr>
          <a:xfrm flipV="1">
            <a:off x="2323828" y="4732630"/>
            <a:ext cx="2939546" cy="1077155"/>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278750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2a: Hashtags – Tool Interface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latin typeface="+mj-lt"/>
              </a:rPr>
              <a:t>11</a:t>
            </a:fld>
            <a:endParaRPr lang="en-US" dirty="0">
              <a:latin typeface="+mj-lt"/>
            </a:endParaRPr>
          </a:p>
        </p:txBody>
      </p:sp>
      <p:pic>
        <p:nvPicPr>
          <p:cNvPr id="174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660" y="796550"/>
            <a:ext cx="5143773" cy="602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5671612" y="1780463"/>
            <a:ext cx="2403566"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types in the same directory and topic definition from Module 1</a:t>
            </a:r>
            <a:endParaRPr lang="en-GB" sz="1000" dirty="0">
              <a:solidFill>
                <a:schemeClr val="tx1"/>
              </a:solidFill>
            </a:endParaRPr>
          </a:p>
        </p:txBody>
      </p:sp>
      <p:sp>
        <p:nvSpPr>
          <p:cNvPr id="12" name="Rectangle 11"/>
          <p:cNvSpPr/>
          <p:nvPr/>
        </p:nvSpPr>
        <p:spPr>
          <a:xfrm>
            <a:off x="72660" y="1931108"/>
            <a:ext cx="2635705" cy="21031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Arrow Connector 12"/>
          <p:cNvCxnSpPr>
            <a:endCxn id="11" idx="1"/>
          </p:cNvCxnSpPr>
          <p:nvPr/>
        </p:nvCxnSpPr>
        <p:spPr>
          <a:xfrm>
            <a:off x="2778034" y="2044031"/>
            <a:ext cx="2893578"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5671612" y="2928251"/>
            <a:ext cx="2978332"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types in the date range they would like to explore – one for the </a:t>
            </a:r>
            <a:r>
              <a:rPr lang="en-US" sz="1000" dirty="0" err="1">
                <a:solidFill>
                  <a:schemeClr val="tx1"/>
                </a:solidFill>
              </a:rPr>
              <a:t>wordcloud</a:t>
            </a:r>
            <a:r>
              <a:rPr lang="en-US" sz="1000" dirty="0">
                <a:solidFill>
                  <a:schemeClr val="tx1"/>
                </a:solidFill>
              </a:rPr>
              <a:t> and one of the </a:t>
            </a:r>
            <a:r>
              <a:rPr lang="en-US" sz="1000" dirty="0" err="1">
                <a:solidFill>
                  <a:schemeClr val="tx1"/>
                </a:solidFill>
              </a:rPr>
              <a:t>heatmap</a:t>
            </a:r>
            <a:r>
              <a:rPr lang="en-US" sz="1000" dirty="0">
                <a:solidFill>
                  <a:schemeClr val="tx1"/>
                </a:solidFill>
              </a:rPr>
              <a:t> (they can be identical or different, depending on the user’s research objectives) </a:t>
            </a:r>
            <a:endParaRPr lang="en-GB" sz="1000" dirty="0">
              <a:solidFill>
                <a:schemeClr val="tx1"/>
              </a:solidFill>
            </a:endParaRPr>
          </a:p>
        </p:txBody>
      </p:sp>
      <p:sp>
        <p:nvSpPr>
          <p:cNvPr id="15" name="Rectangle 14"/>
          <p:cNvSpPr/>
          <p:nvPr/>
        </p:nvSpPr>
        <p:spPr>
          <a:xfrm>
            <a:off x="74834" y="2714878"/>
            <a:ext cx="2633531" cy="21031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Arrow Connector 16"/>
          <p:cNvCxnSpPr>
            <a:stCxn id="15" idx="3"/>
          </p:cNvCxnSpPr>
          <p:nvPr/>
        </p:nvCxnSpPr>
        <p:spPr>
          <a:xfrm>
            <a:off x="2708365" y="2820034"/>
            <a:ext cx="2993579" cy="282388"/>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8" name="Rectangle 17"/>
          <p:cNvSpPr/>
          <p:nvPr/>
        </p:nvSpPr>
        <p:spPr>
          <a:xfrm>
            <a:off x="74834" y="3498679"/>
            <a:ext cx="2633531" cy="21031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9" name="Straight Arrow Connector 18"/>
          <p:cNvCxnSpPr>
            <a:stCxn id="18" idx="3"/>
          </p:cNvCxnSpPr>
          <p:nvPr/>
        </p:nvCxnSpPr>
        <p:spPr>
          <a:xfrm flipV="1">
            <a:off x="2708365" y="3191820"/>
            <a:ext cx="2987044" cy="412015"/>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278473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637" y="1301425"/>
            <a:ext cx="5404246" cy="649720"/>
          </a:xfrm>
        </p:spPr>
        <p:txBody>
          <a:bodyPr/>
          <a:lstStyle/>
          <a:p>
            <a:r>
              <a:rPr lang="en-US" sz="3200" dirty="0"/>
              <a:t>Module 2b – Tags/Mentions</a:t>
            </a:r>
          </a:p>
        </p:txBody>
      </p:sp>
      <p:sp>
        <p:nvSpPr>
          <p:cNvPr id="10" name="Text Placeholder 9"/>
          <p:cNvSpPr>
            <a:spLocks noGrp="1"/>
          </p:cNvSpPr>
          <p:nvPr>
            <p:ph type="body" sz="quarter" idx="10"/>
          </p:nvPr>
        </p:nvSpPr>
        <p:spPr>
          <a:xfrm>
            <a:off x="241298" y="833451"/>
            <a:ext cx="2298701" cy="2393652"/>
          </a:xfrm>
        </p:spPr>
        <p:txBody>
          <a:bodyPr/>
          <a:lstStyle/>
          <a:p>
            <a:r>
              <a:rPr lang="en-US" dirty="0"/>
              <a:t>2b</a:t>
            </a:r>
          </a:p>
        </p:txBody>
      </p:sp>
      <p:sp>
        <p:nvSpPr>
          <p:cNvPr id="4" name="Slide Number Placeholder 3"/>
          <p:cNvSpPr>
            <a:spLocks noGrp="1"/>
          </p:cNvSpPr>
          <p:nvPr>
            <p:ph type="sldNum" sz="quarter" idx="4"/>
          </p:nvPr>
        </p:nvSpPr>
        <p:spPr/>
        <p:txBody>
          <a:bodyPr/>
          <a:lstStyle/>
          <a:p>
            <a:fld id="{8DD9A210-00DE-2344-B649-E83304EAD656}" type="slidenum">
              <a:rPr lang="en-US" smtClean="0"/>
              <a:t>12</a:t>
            </a:fld>
            <a:endParaRPr lang="en-US"/>
          </a:p>
        </p:txBody>
      </p:sp>
    </p:spTree>
    <p:extLst>
      <p:ext uri="{BB962C8B-B14F-4D97-AF65-F5344CB8AC3E}">
        <p14:creationId xmlns:p14="http://schemas.microsoft.com/office/powerpoint/2010/main" val="22748811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2b: Tags – Background </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13</a:t>
            </a:fld>
            <a:endParaRPr lang="en-US" dirty="0"/>
          </a:p>
        </p:txBody>
      </p:sp>
      <p:sp>
        <p:nvSpPr>
          <p:cNvPr id="16" name="Rectangle 15"/>
          <p:cNvSpPr/>
          <p:nvPr/>
        </p:nvSpPr>
        <p:spPr>
          <a:xfrm>
            <a:off x="289751" y="1842618"/>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does it do? </a:t>
            </a:r>
          </a:p>
        </p:txBody>
      </p:sp>
      <p:sp>
        <p:nvSpPr>
          <p:cNvPr id="11" name="Rectangle 10"/>
          <p:cNvSpPr/>
          <p:nvPr/>
        </p:nvSpPr>
        <p:spPr>
          <a:xfrm>
            <a:off x="289751" y="3021880"/>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is it useful for? </a:t>
            </a:r>
          </a:p>
        </p:txBody>
      </p:sp>
      <p:sp>
        <p:nvSpPr>
          <p:cNvPr id="12" name="Rectangle 11"/>
          <p:cNvSpPr/>
          <p:nvPr/>
        </p:nvSpPr>
        <p:spPr>
          <a:xfrm>
            <a:off x="2759141" y="3021880"/>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Useful for identifying popular individuals or accounts whose opinions are widely echoed and whom it could be valuable to follow</a:t>
            </a:r>
          </a:p>
        </p:txBody>
      </p:sp>
      <p:sp>
        <p:nvSpPr>
          <p:cNvPr id="13" name="Rectangle 12"/>
          <p:cNvSpPr/>
          <p:nvPr/>
        </p:nvSpPr>
        <p:spPr>
          <a:xfrm>
            <a:off x="2759141" y="1842618"/>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Based on Tweets of the list of 100 accounts from Module 1, creates a </a:t>
            </a:r>
            <a:r>
              <a:rPr lang="en-US" sz="1400" kern="800" spc="-20" dirty="0" err="1">
                <a:solidFill>
                  <a:schemeClr val="tx1"/>
                </a:solidFill>
              </a:rPr>
              <a:t>barchart</a:t>
            </a:r>
            <a:r>
              <a:rPr lang="en-US" sz="1400" kern="800" spc="-20" dirty="0">
                <a:solidFill>
                  <a:schemeClr val="tx1"/>
                </a:solidFill>
              </a:rPr>
              <a:t> of the most-frequently-tagged accounts (reflecting popularity within the network)</a:t>
            </a:r>
          </a:p>
        </p:txBody>
      </p:sp>
      <p:sp>
        <p:nvSpPr>
          <p:cNvPr id="14" name="Rectangle 13"/>
          <p:cNvSpPr/>
          <p:nvPr/>
        </p:nvSpPr>
        <p:spPr>
          <a:xfrm>
            <a:off x="289751" y="4356482"/>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How does it work</a:t>
            </a:r>
          </a:p>
        </p:txBody>
      </p:sp>
      <p:sp>
        <p:nvSpPr>
          <p:cNvPr id="17" name="Rectangle 16"/>
          <p:cNvSpPr/>
          <p:nvPr/>
        </p:nvSpPr>
        <p:spPr>
          <a:xfrm>
            <a:off x="2759141" y="4356482"/>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Twitter uses the @ symbol to mention, or tag, another user in a Tweet. The Tool parses the text of Tweets and separates tags. It then creates a frequency table of the most mentioned accounts across all statuses and uses it to build a bar chart of the most mentioned accounts. </a:t>
            </a:r>
          </a:p>
        </p:txBody>
      </p:sp>
      <p:cxnSp>
        <p:nvCxnSpPr>
          <p:cNvPr id="8" name="Straight Connector 7"/>
          <p:cNvCxnSpPr/>
          <p:nvPr/>
        </p:nvCxnSpPr>
        <p:spPr>
          <a:xfrm>
            <a:off x="356941"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a:off x="356941" y="3975136"/>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a:off x="272136"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12057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2b: Tags – Technology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14</a:t>
            </a:fld>
            <a:endParaRPr lang="en-US" dirty="0"/>
          </a:p>
        </p:txBody>
      </p:sp>
      <p:pic>
        <p:nvPicPr>
          <p:cNvPr id="8" name="Picture 218" descr="C:\Users\MPER\AppData\Local\Temp\Part2b-Top Mentioned Tech  (3).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058" y="2255517"/>
            <a:ext cx="4585065" cy="4585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89794609"/>
              </p:ext>
            </p:extLst>
          </p:nvPr>
        </p:nvGraphicFramePr>
        <p:xfrm>
          <a:off x="408144" y="815975"/>
          <a:ext cx="7440456" cy="2316480"/>
        </p:xfrm>
        <a:graphic>
          <a:graphicData uri="http://schemas.openxmlformats.org/drawingml/2006/table">
            <a:tbl>
              <a:tblPr firstRow="1" bandRow="1">
                <a:tableStyleId>{5940675A-B579-460E-94D1-54222C63F5DA}</a:tableStyleId>
              </a:tblPr>
              <a:tblGrid>
                <a:gridCol w="3632633">
                  <a:extLst>
                    <a:ext uri="{9D8B030D-6E8A-4147-A177-3AD203B41FA5}">
                      <a16:colId xmlns:a16="http://schemas.microsoft.com/office/drawing/2014/main" val="20000"/>
                    </a:ext>
                  </a:extLst>
                </a:gridCol>
                <a:gridCol w="3807823">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pPr marL="112713" indent="-112713">
                        <a:buFontTx/>
                        <a:buChar char="-"/>
                      </a:pPr>
                      <a:r>
                        <a:rPr lang="en-US" sz="1400" dirty="0"/>
                        <a:t>We select the number of top accounts</a:t>
                      </a:r>
                      <a:r>
                        <a:rPr lang="en-US" sz="1400" baseline="0" dirty="0"/>
                        <a:t> to display in the bar chart. The default is 20 but can be changed by the user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a:t>
                      </a:r>
                      <a:r>
                        <a:rPr lang="en-US" sz="1400" dirty="0" err="1"/>
                        <a:t>barchart</a:t>
                      </a:r>
                      <a:r>
                        <a:rPr lang="en-US" sz="1400" dirty="0"/>
                        <a:t> of the</a:t>
                      </a:r>
                      <a:r>
                        <a:rPr lang="en-US" sz="1400" baseline="0" dirty="0"/>
                        <a:t> top 20 most tagged accounts. An interesting insight from it:</a:t>
                      </a:r>
                    </a:p>
                    <a:p>
                      <a:pPr marL="112713" indent="-112713">
                        <a:buFontTx/>
                        <a:buChar char="-"/>
                      </a:pPr>
                      <a:r>
                        <a:rPr lang="en-US" sz="1400" baseline="0" dirty="0"/>
                        <a:t>The second results is Liz </a:t>
                      </a:r>
                      <a:r>
                        <a:rPr lang="en-US" sz="1400" baseline="0" dirty="0" err="1"/>
                        <a:t>Gannes</a:t>
                      </a:r>
                      <a:r>
                        <a:rPr lang="en-US" sz="1400" baseline="0" dirty="0"/>
                        <a:t>, a writer for </a:t>
                      </a:r>
                      <a:r>
                        <a:rPr lang="en-US" sz="1400" baseline="0" dirty="0" err="1"/>
                        <a:t>ReCode</a:t>
                      </a:r>
                      <a:r>
                        <a:rPr lang="en-US" sz="1400" baseline="0" dirty="0"/>
                        <a:t> who is not well-known otherwise. Given her popularity within the network, she could be an important source to consider following for news/industry updates</a:t>
                      </a:r>
                    </a:p>
                    <a:p>
                      <a:pPr marL="0" indent="0">
                        <a:buFontTx/>
                        <a:buNone/>
                      </a:pP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Rectangle 8"/>
          <p:cNvSpPr/>
          <p:nvPr/>
        </p:nvSpPr>
        <p:spPr>
          <a:xfrm>
            <a:off x="1145991" y="5797739"/>
            <a:ext cx="132400" cy="73368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flipV="1">
            <a:off x="1287100" y="4920343"/>
            <a:ext cx="3694203" cy="929332"/>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2" name="Rectangle 11"/>
          <p:cNvSpPr/>
          <p:nvPr/>
        </p:nvSpPr>
        <p:spPr>
          <a:xfrm>
            <a:off x="5088137" y="4560672"/>
            <a:ext cx="2403566"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Liz </a:t>
            </a:r>
            <a:r>
              <a:rPr lang="en-US" sz="1000" dirty="0" err="1">
                <a:solidFill>
                  <a:schemeClr val="tx1"/>
                </a:solidFill>
              </a:rPr>
              <a:t>Gannes</a:t>
            </a:r>
            <a:r>
              <a:rPr lang="en-US" sz="1000" dirty="0">
                <a:solidFill>
                  <a:schemeClr val="tx1"/>
                </a:solidFill>
              </a:rPr>
              <a:t> is the 2</a:t>
            </a:r>
            <a:r>
              <a:rPr lang="en-US" sz="1000" baseline="30000" dirty="0">
                <a:solidFill>
                  <a:schemeClr val="tx1"/>
                </a:solidFill>
              </a:rPr>
              <a:t>nd</a:t>
            </a:r>
            <a:r>
              <a:rPr lang="en-US" sz="1000" dirty="0">
                <a:solidFill>
                  <a:schemeClr val="tx1"/>
                </a:solidFill>
              </a:rPr>
              <a:t> most tagged account, behind only Marc Andreessen (</a:t>
            </a:r>
            <a:r>
              <a:rPr lang="en-US" sz="1000" dirty="0" err="1">
                <a:solidFill>
                  <a:schemeClr val="tx1"/>
                </a:solidFill>
              </a:rPr>
              <a:t>pmarca</a:t>
            </a:r>
            <a:r>
              <a:rPr lang="en-US" sz="1000" dirty="0">
                <a:solidFill>
                  <a:schemeClr val="tx1"/>
                </a:solidFill>
              </a:rPr>
              <a:t>) </a:t>
            </a:r>
            <a:endParaRPr lang="en-GB" sz="1000" dirty="0">
              <a:solidFill>
                <a:schemeClr val="tx1"/>
              </a:solidFill>
            </a:endParaRPr>
          </a:p>
        </p:txBody>
      </p:sp>
    </p:spTree>
    <p:extLst>
      <p:ext uri="{BB962C8B-B14F-4D97-AF65-F5344CB8AC3E}">
        <p14:creationId xmlns:p14="http://schemas.microsoft.com/office/powerpoint/2010/main" val="29834457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675" y="794828"/>
            <a:ext cx="5148072" cy="5969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2b: Tags – Tool Interface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latin typeface="+mj-lt"/>
              </a:rPr>
              <a:t>15</a:t>
            </a:fld>
            <a:endParaRPr lang="en-US" dirty="0">
              <a:latin typeface="+mj-lt"/>
            </a:endParaRPr>
          </a:p>
        </p:txBody>
      </p:sp>
      <p:sp>
        <p:nvSpPr>
          <p:cNvPr id="11" name="Rectangle 10"/>
          <p:cNvSpPr/>
          <p:nvPr/>
        </p:nvSpPr>
        <p:spPr>
          <a:xfrm>
            <a:off x="5468980" y="2407511"/>
            <a:ext cx="3074126"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types in the same directory and topic definition from Module 1</a:t>
            </a:r>
            <a:endParaRPr lang="en-GB" sz="1000" dirty="0">
              <a:solidFill>
                <a:schemeClr val="tx1"/>
              </a:solidFill>
            </a:endParaRPr>
          </a:p>
        </p:txBody>
      </p:sp>
      <p:sp>
        <p:nvSpPr>
          <p:cNvPr id="12" name="Rectangle 11"/>
          <p:cNvSpPr/>
          <p:nvPr/>
        </p:nvSpPr>
        <p:spPr>
          <a:xfrm>
            <a:off x="90384" y="2496251"/>
            <a:ext cx="2635705" cy="21031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Arrow Connector 12"/>
          <p:cNvCxnSpPr/>
          <p:nvPr/>
        </p:nvCxnSpPr>
        <p:spPr>
          <a:xfrm>
            <a:off x="2734798" y="2601407"/>
            <a:ext cx="2786436"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5482799" y="2989214"/>
            <a:ext cx="3269148"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inputs the number of top accounts to display in the </a:t>
            </a:r>
            <a:r>
              <a:rPr lang="en-US" sz="1000" dirty="0" err="1">
                <a:solidFill>
                  <a:schemeClr val="tx1"/>
                </a:solidFill>
              </a:rPr>
              <a:t>barchart</a:t>
            </a:r>
            <a:r>
              <a:rPr lang="en-US" sz="1000" dirty="0">
                <a:solidFill>
                  <a:schemeClr val="tx1"/>
                </a:solidFill>
              </a:rPr>
              <a:t>. The default is set to 20, which is a good number to obtain coverage without cluttering the chart, but can be changed by the user</a:t>
            </a:r>
            <a:endParaRPr lang="en-GB" sz="1000" dirty="0">
              <a:solidFill>
                <a:schemeClr val="tx1"/>
              </a:solidFill>
            </a:endParaRPr>
          </a:p>
        </p:txBody>
      </p:sp>
      <p:sp>
        <p:nvSpPr>
          <p:cNvPr id="15" name="Rectangle 14"/>
          <p:cNvSpPr/>
          <p:nvPr/>
        </p:nvSpPr>
        <p:spPr>
          <a:xfrm>
            <a:off x="92558" y="2999897"/>
            <a:ext cx="2633531" cy="105156"/>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a:off x="2734798" y="3052475"/>
            <a:ext cx="2786436"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681947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637" y="1301425"/>
            <a:ext cx="5404246" cy="649720"/>
          </a:xfrm>
        </p:spPr>
        <p:txBody>
          <a:bodyPr/>
          <a:lstStyle/>
          <a:p>
            <a:r>
              <a:rPr lang="en-US" sz="3200" dirty="0"/>
              <a:t>Module 2c – Links</a:t>
            </a:r>
          </a:p>
        </p:txBody>
      </p:sp>
      <p:sp>
        <p:nvSpPr>
          <p:cNvPr id="10" name="Text Placeholder 9"/>
          <p:cNvSpPr>
            <a:spLocks noGrp="1"/>
          </p:cNvSpPr>
          <p:nvPr>
            <p:ph type="body" sz="quarter" idx="10"/>
          </p:nvPr>
        </p:nvSpPr>
        <p:spPr>
          <a:xfrm>
            <a:off x="241298" y="833451"/>
            <a:ext cx="2298701" cy="2393652"/>
          </a:xfrm>
        </p:spPr>
        <p:txBody>
          <a:bodyPr/>
          <a:lstStyle/>
          <a:p>
            <a:r>
              <a:rPr lang="en-US" dirty="0"/>
              <a:t>2c</a:t>
            </a:r>
          </a:p>
        </p:txBody>
      </p:sp>
      <p:sp>
        <p:nvSpPr>
          <p:cNvPr id="4" name="Slide Number Placeholder 3"/>
          <p:cNvSpPr>
            <a:spLocks noGrp="1"/>
          </p:cNvSpPr>
          <p:nvPr>
            <p:ph type="sldNum" sz="quarter" idx="4"/>
          </p:nvPr>
        </p:nvSpPr>
        <p:spPr/>
        <p:txBody>
          <a:bodyPr/>
          <a:lstStyle/>
          <a:p>
            <a:fld id="{8DD9A210-00DE-2344-B649-E83304EAD656}" type="slidenum">
              <a:rPr lang="en-US" smtClean="0"/>
              <a:t>16</a:t>
            </a:fld>
            <a:endParaRPr lang="en-US"/>
          </a:p>
        </p:txBody>
      </p:sp>
    </p:spTree>
    <p:extLst>
      <p:ext uri="{BB962C8B-B14F-4D97-AF65-F5344CB8AC3E}">
        <p14:creationId xmlns:p14="http://schemas.microsoft.com/office/powerpoint/2010/main" val="4708932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2c: Links – Background </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17</a:t>
            </a:fld>
            <a:endParaRPr lang="en-US" dirty="0"/>
          </a:p>
        </p:txBody>
      </p:sp>
      <p:sp>
        <p:nvSpPr>
          <p:cNvPr id="16" name="Rectangle 15"/>
          <p:cNvSpPr/>
          <p:nvPr/>
        </p:nvSpPr>
        <p:spPr>
          <a:xfrm>
            <a:off x="289751" y="1842618"/>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does it do? </a:t>
            </a:r>
          </a:p>
        </p:txBody>
      </p:sp>
      <p:sp>
        <p:nvSpPr>
          <p:cNvPr id="11" name="Rectangle 10"/>
          <p:cNvSpPr/>
          <p:nvPr/>
        </p:nvSpPr>
        <p:spPr>
          <a:xfrm>
            <a:off x="289751" y="3021880"/>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is it useful for? </a:t>
            </a:r>
          </a:p>
        </p:txBody>
      </p:sp>
      <p:sp>
        <p:nvSpPr>
          <p:cNvPr id="12" name="Rectangle 11"/>
          <p:cNvSpPr/>
          <p:nvPr/>
        </p:nvSpPr>
        <p:spPr>
          <a:xfrm>
            <a:off x="2750432" y="3021880"/>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Useful for identifying important news sources within a topic area to help prioritize research or reading</a:t>
            </a:r>
          </a:p>
        </p:txBody>
      </p:sp>
      <p:sp>
        <p:nvSpPr>
          <p:cNvPr id="13" name="Rectangle 12"/>
          <p:cNvSpPr/>
          <p:nvPr/>
        </p:nvSpPr>
        <p:spPr>
          <a:xfrm>
            <a:off x="2750432" y="1842618"/>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Based on Tweets of the list of 100 accounts from Module 1, creates an Excel file with the most frequently shared URLs</a:t>
            </a:r>
          </a:p>
        </p:txBody>
      </p:sp>
      <p:sp>
        <p:nvSpPr>
          <p:cNvPr id="14" name="Rectangle 13"/>
          <p:cNvSpPr/>
          <p:nvPr/>
        </p:nvSpPr>
        <p:spPr>
          <a:xfrm>
            <a:off x="289751" y="4356482"/>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How does it work</a:t>
            </a:r>
          </a:p>
        </p:txBody>
      </p:sp>
      <p:sp>
        <p:nvSpPr>
          <p:cNvPr id="17" name="Rectangle 16"/>
          <p:cNvSpPr/>
          <p:nvPr/>
        </p:nvSpPr>
        <p:spPr>
          <a:xfrm>
            <a:off x="2750432" y="4356482"/>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The Tool separates text that resembles a URL (words starting with “http..”) and uses a special function to find the full website address from the Twitter shortcuts (which appear as https://t.co/I82Kx5UHuv). It then creates an Excel file with a frequency table of the most widely shared addresses </a:t>
            </a:r>
          </a:p>
        </p:txBody>
      </p:sp>
      <p:cxnSp>
        <p:nvCxnSpPr>
          <p:cNvPr id="8" name="Straight Connector 7"/>
          <p:cNvCxnSpPr/>
          <p:nvPr/>
        </p:nvCxnSpPr>
        <p:spPr>
          <a:xfrm>
            <a:off x="356941"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a:off x="356941" y="3975136"/>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a:off x="272136"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2902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574" y="2555735"/>
            <a:ext cx="5401703" cy="404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2c: Links – Economics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18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9022824"/>
              </p:ext>
            </p:extLst>
          </p:nvPr>
        </p:nvGraphicFramePr>
        <p:xfrm>
          <a:off x="408144" y="815975"/>
          <a:ext cx="7440456" cy="1889760"/>
        </p:xfrm>
        <a:graphic>
          <a:graphicData uri="http://schemas.openxmlformats.org/drawingml/2006/table">
            <a:tbl>
              <a:tblPr firstRow="1" bandRow="1">
                <a:tableStyleId>{5940675A-B579-460E-94D1-54222C63F5DA}</a:tableStyleId>
              </a:tblPr>
              <a:tblGrid>
                <a:gridCol w="3336542">
                  <a:extLst>
                    <a:ext uri="{9D8B030D-6E8A-4147-A177-3AD203B41FA5}">
                      <a16:colId xmlns:a16="http://schemas.microsoft.com/office/drawing/2014/main" val="20000"/>
                    </a:ext>
                  </a:extLst>
                </a:gridCol>
                <a:gridCol w="4103914">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After pulling the Tweets</a:t>
                      </a:r>
                      <a:r>
                        <a:rPr lang="en-US" sz="1400" baseline="0" dirty="0"/>
                        <a:t> of the list of economists (from Module 1), we </a:t>
                      </a:r>
                      <a:r>
                        <a:rPr lang="en-US" sz="1400" dirty="0"/>
                        <a:t>select a</a:t>
                      </a:r>
                      <a:r>
                        <a:rPr lang="en-US" sz="1400" baseline="0" dirty="0"/>
                        <a:t> subset of users 1-10*</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an</a:t>
                      </a:r>
                      <a:r>
                        <a:rPr lang="en-US" sz="1400" baseline="0" dirty="0"/>
                        <a:t> Excel with URLs shared by this subset of users, ordered by the most frequently shared ones. This helps in noticing articles that were very popular in the network (for instance Joseph Stiglitz’s recent publications). </a:t>
                      </a:r>
                    </a:p>
                    <a:p>
                      <a:pPr marL="112713" indent="-112713">
                        <a:buFontTx/>
                        <a:buChar char="-"/>
                      </a:pPr>
                      <a:endParaRPr lang="en-US" sz="1400" baseline="0" dirty="0"/>
                    </a:p>
                    <a:p>
                      <a:pPr marL="285750" indent="-285750">
                        <a:buFontTx/>
                        <a:buChar char="-"/>
                      </a:pP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Rectangle 8"/>
          <p:cNvSpPr/>
          <p:nvPr/>
        </p:nvSpPr>
        <p:spPr>
          <a:xfrm>
            <a:off x="186283" y="2668617"/>
            <a:ext cx="5401703" cy="182880"/>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5721503" y="5458887"/>
            <a:ext cx="2390505" cy="862148"/>
          </a:xfrm>
          <a:prstGeom prst="rect">
            <a:avLst/>
          </a:prstGeom>
          <a:no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 We select a subset and cannot get links for all 100 accounts because of processing times. Since there are hundreds of thousands of Tweets, and most tend to contain links, it would take 12+ hours to obtain the URLs for the full list. We therefore must restrict to the Tweets of a subset of </a:t>
            </a:r>
            <a:r>
              <a:rPr lang="en-US" sz="1000" dirty="0" err="1">
                <a:solidFill>
                  <a:schemeClr val="tx1"/>
                </a:solidFill>
              </a:rPr>
              <a:t>uesrs</a:t>
            </a:r>
            <a:r>
              <a:rPr lang="en-US" sz="1000" dirty="0">
                <a:solidFill>
                  <a:schemeClr val="tx1"/>
                </a:solidFill>
              </a:rPr>
              <a:t> so that the Tool runs more quickly.  </a:t>
            </a:r>
            <a:endParaRPr lang="en-GB" sz="1000" dirty="0">
              <a:solidFill>
                <a:schemeClr val="tx1"/>
              </a:solidFill>
            </a:endParaRPr>
          </a:p>
        </p:txBody>
      </p:sp>
      <p:sp>
        <p:nvSpPr>
          <p:cNvPr id="11" name="Rectangle 10"/>
          <p:cNvSpPr/>
          <p:nvPr/>
        </p:nvSpPr>
        <p:spPr>
          <a:xfrm>
            <a:off x="175131" y="2953454"/>
            <a:ext cx="5401703" cy="182880"/>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p:cNvSpPr/>
          <p:nvPr/>
        </p:nvSpPr>
        <p:spPr>
          <a:xfrm>
            <a:off x="6586012" y="2660243"/>
            <a:ext cx="2403566"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Joseph </a:t>
            </a:r>
            <a:r>
              <a:rPr lang="en-US" sz="1000" dirty="0" err="1">
                <a:solidFill>
                  <a:schemeClr val="tx1"/>
                </a:solidFill>
              </a:rPr>
              <a:t>Stiglitz</a:t>
            </a:r>
            <a:r>
              <a:rPr lang="en-US" sz="1000" dirty="0">
                <a:solidFill>
                  <a:schemeClr val="tx1"/>
                </a:solidFill>
              </a:rPr>
              <a:t> Project Syndicate commentary is popular among these users</a:t>
            </a:r>
            <a:endParaRPr lang="en-GB" sz="1000" dirty="0">
              <a:solidFill>
                <a:schemeClr val="tx1"/>
              </a:solidFill>
            </a:endParaRPr>
          </a:p>
        </p:txBody>
      </p:sp>
      <p:cxnSp>
        <p:nvCxnSpPr>
          <p:cNvPr id="13" name="Straight Arrow Connector 12"/>
          <p:cNvCxnSpPr/>
          <p:nvPr/>
        </p:nvCxnSpPr>
        <p:spPr>
          <a:xfrm>
            <a:off x="5587985" y="2803075"/>
            <a:ext cx="1015445" cy="1995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flipV="1">
            <a:off x="5579277" y="2952113"/>
            <a:ext cx="1014984" cy="43263"/>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22069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127" y="849085"/>
            <a:ext cx="6614738" cy="5755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2c: Links – Tool Interface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latin typeface="+mj-lt"/>
              </a:rPr>
              <a:t>19</a:t>
            </a:fld>
            <a:endParaRPr lang="en-US" dirty="0">
              <a:latin typeface="+mj-lt"/>
            </a:endParaRPr>
          </a:p>
        </p:txBody>
      </p:sp>
      <p:sp>
        <p:nvSpPr>
          <p:cNvPr id="11" name="Rectangle 10"/>
          <p:cNvSpPr/>
          <p:nvPr/>
        </p:nvSpPr>
        <p:spPr>
          <a:xfrm>
            <a:off x="5518141" y="2602715"/>
            <a:ext cx="3074126"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types in the same directory and topic definition from Module 1</a:t>
            </a:r>
            <a:endParaRPr lang="en-GB" sz="1000" dirty="0">
              <a:solidFill>
                <a:schemeClr val="tx1"/>
              </a:solidFill>
            </a:endParaRPr>
          </a:p>
        </p:txBody>
      </p:sp>
      <p:sp>
        <p:nvSpPr>
          <p:cNvPr id="12" name="Rectangle 11"/>
          <p:cNvSpPr/>
          <p:nvPr/>
        </p:nvSpPr>
        <p:spPr>
          <a:xfrm>
            <a:off x="103899" y="4517575"/>
            <a:ext cx="1771467" cy="304801"/>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Arrow Connector 12"/>
          <p:cNvCxnSpPr/>
          <p:nvPr/>
        </p:nvCxnSpPr>
        <p:spPr>
          <a:xfrm>
            <a:off x="2750908" y="2881444"/>
            <a:ext cx="2786436"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5562209" y="4406407"/>
            <a:ext cx="3269148"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inputs the number of accounts to include in the analysis; because of timing limitations, not all 100 accounts can be analyzed at the same time</a:t>
            </a:r>
            <a:endParaRPr lang="en-GB" sz="1000" dirty="0">
              <a:solidFill>
                <a:schemeClr val="tx1"/>
              </a:solidFill>
            </a:endParaRPr>
          </a:p>
        </p:txBody>
      </p:sp>
      <p:sp>
        <p:nvSpPr>
          <p:cNvPr id="15" name="Rectangle 14"/>
          <p:cNvSpPr/>
          <p:nvPr/>
        </p:nvSpPr>
        <p:spPr>
          <a:xfrm>
            <a:off x="79034" y="2715557"/>
            <a:ext cx="2633531" cy="327206"/>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a:off x="1968108" y="4669975"/>
            <a:ext cx="3550033"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636268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637" y="1301425"/>
            <a:ext cx="5404246" cy="649720"/>
          </a:xfrm>
        </p:spPr>
        <p:txBody>
          <a:bodyPr/>
          <a:lstStyle/>
          <a:p>
            <a:r>
              <a:rPr lang="en-US" sz="3200" dirty="0"/>
              <a:t>Module 1 – Networks</a:t>
            </a:r>
          </a:p>
        </p:txBody>
      </p:sp>
      <p:sp>
        <p:nvSpPr>
          <p:cNvPr id="10" name="Text Placeholder 9"/>
          <p:cNvSpPr>
            <a:spLocks noGrp="1"/>
          </p:cNvSpPr>
          <p:nvPr>
            <p:ph type="body" sz="quarter" idx="10"/>
          </p:nvPr>
        </p:nvSpPr>
        <p:spPr>
          <a:xfrm>
            <a:off x="241298" y="833451"/>
            <a:ext cx="2298701" cy="2393652"/>
          </a:xfrm>
        </p:spPr>
        <p:txBody>
          <a:bodyPr/>
          <a:lstStyle/>
          <a:p>
            <a:r>
              <a:rPr lang="en-US" dirty="0"/>
              <a:t>1</a:t>
            </a:r>
          </a:p>
        </p:txBody>
      </p:sp>
      <p:sp>
        <p:nvSpPr>
          <p:cNvPr id="4" name="Slide Number Placeholder 3"/>
          <p:cNvSpPr>
            <a:spLocks noGrp="1"/>
          </p:cNvSpPr>
          <p:nvPr>
            <p:ph type="sldNum" sz="quarter" idx="4"/>
          </p:nvPr>
        </p:nvSpPr>
        <p:spPr/>
        <p:txBody>
          <a:bodyPr/>
          <a:lstStyle/>
          <a:p>
            <a:fld id="{8DD9A210-00DE-2344-B649-E83304EAD656}" type="slidenum">
              <a:rPr lang="en-US" smtClean="0"/>
              <a:t>2</a:t>
            </a:fld>
            <a:endParaRPr lang="en-US"/>
          </a:p>
        </p:txBody>
      </p:sp>
    </p:spTree>
    <p:extLst>
      <p:ext uri="{BB962C8B-B14F-4D97-AF65-F5344CB8AC3E}">
        <p14:creationId xmlns:p14="http://schemas.microsoft.com/office/powerpoint/2010/main" val="20425517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637" y="1301425"/>
            <a:ext cx="5404246" cy="649720"/>
          </a:xfrm>
        </p:spPr>
        <p:txBody>
          <a:bodyPr/>
          <a:lstStyle/>
          <a:p>
            <a:r>
              <a:rPr lang="en-US" sz="3200" dirty="0"/>
              <a:t>Module 3 – Shortlists</a:t>
            </a:r>
          </a:p>
        </p:txBody>
      </p:sp>
      <p:sp>
        <p:nvSpPr>
          <p:cNvPr id="10" name="Text Placeholder 9"/>
          <p:cNvSpPr>
            <a:spLocks noGrp="1"/>
          </p:cNvSpPr>
          <p:nvPr>
            <p:ph type="body" sz="quarter" idx="10"/>
          </p:nvPr>
        </p:nvSpPr>
        <p:spPr>
          <a:xfrm>
            <a:off x="241298" y="833451"/>
            <a:ext cx="2298701" cy="2393652"/>
          </a:xfrm>
        </p:spPr>
        <p:txBody>
          <a:bodyPr/>
          <a:lstStyle/>
          <a:p>
            <a:r>
              <a:rPr lang="en-US" dirty="0"/>
              <a:t>3</a:t>
            </a:r>
          </a:p>
        </p:txBody>
      </p:sp>
      <p:sp>
        <p:nvSpPr>
          <p:cNvPr id="4" name="Slide Number Placeholder 3"/>
          <p:cNvSpPr>
            <a:spLocks noGrp="1"/>
          </p:cNvSpPr>
          <p:nvPr>
            <p:ph type="sldNum" sz="quarter" idx="4"/>
          </p:nvPr>
        </p:nvSpPr>
        <p:spPr/>
        <p:txBody>
          <a:bodyPr/>
          <a:lstStyle/>
          <a:p>
            <a:fld id="{8DD9A210-00DE-2344-B649-E83304EAD656}" type="slidenum">
              <a:rPr lang="en-US" smtClean="0"/>
              <a:t>20</a:t>
            </a:fld>
            <a:endParaRPr lang="en-US"/>
          </a:p>
        </p:txBody>
      </p:sp>
    </p:spTree>
    <p:extLst>
      <p:ext uri="{BB962C8B-B14F-4D97-AF65-F5344CB8AC3E}">
        <p14:creationId xmlns:p14="http://schemas.microsoft.com/office/powerpoint/2010/main" val="39987316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3: Shortlists – Background </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21</a:t>
            </a:fld>
            <a:endParaRPr lang="en-US" dirty="0"/>
          </a:p>
        </p:txBody>
      </p:sp>
      <p:sp>
        <p:nvSpPr>
          <p:cNvPr id="16" name="Rectangle 15"/>
          <p:cNvSpPr/>
          <p:nvPr/>
        </p:nvSpPr>
        <p:spPr>
          <a:xfrm>
            <a:off x="289751" y="1842618"/>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does it do? </a:t>
            </a:r>
          </a:p>
        </p:txBody>
      </p:sp>
      <p:sp>
        <p:nvSpPr>
          <p:cNvPr id="11" name="Rectangle 10"/>
          <p:cNvSpPr/>
          <p:nvPr/>
        </p:nvSpPr>
        <p:spPr>
          <a:xfrm>
            <a:off x="289751" y="3152515"/>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is it useful for? </a:t>
            </a:r>
          </a:p>
        </p:txBody>
      </p:sp>
      <p:sp>
        <p:nvSpPr>
          <p:cNvPr id="12" name="Rectangle 11"/>
          <p:cNvSpPr/>
          <p:nvPr/>
        </p:nvSpPr>
        <p:spPr>
          <a:xfrm>
            <a:off x="2759141" y="3152515"/>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Useful for identifying insights about a specific group of stakeholders</a:t>
            </a:r>
          </a:p>
        </p:txBody>
      </p:sp>
      <p:sp>
        <p:nvSpPr>
          <p:cNvPr id="13" name="Rectangle 12"/>
          <p:cNvSpPr/>
          <p:nvPr/>
        </p:nvSpPr>
        <p:spPr>
          <a:xfrm>
            <a:off x="2759141" y="1842618"/>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Create the same outputs (</a:t>
            </a:r>
            <a:r>
              <a:rPr lang="en-US" sz="1400" kern="800" spc="-20" dirty="0" err="1">
                <a:solidFill>
                  <a:schemeClr val="tx1"/>
                </a:solidFill>
              </a:rPr>
              <a:t>wordcloud</a:t>
            </a:r>
            <a:r>
              <a:rPr lang="en-US" sz="1400" kern="800" spc="-20" dirty="0">
                <a:solidFill>
                  <a:schemeClr val="tx1"/>
                </a:solidFill>
              </a:rPr>
              <a:t>, </a:t>
            </a:r>
            <a:r>
              <a:rPr lang="en-US" sz="1400" kern="800" spc="-20" dirty="0" err="1">
                <a:solidFill>
                  <a:schemeClr val="tx1"/>
                </a:solidFill>
              </a:rPr>
              <a:t>barchart</a:t>
            </a:r>
            <a:r>
              <a:rPr lang="en-US" sz="1400" kern="800" spc="-20" dirty="0">
                <a:solidFill>
                  <a:schemeClr val="tx1"/>
                </a:solidFill>
              </a:rPr>
              <a:t>, links Excel) using the Tweets of a shortlist of 1-20 accounts selected by the user (instead of the list of 100 accounts from Module 1)</a:t>
            </a:r>
          </a:p>
        </p:txBody>
      </p:sp>
      <p:sp>
        <p:nvSpPr>
          <p:cNvPr id="14" name="Rectangle 13"/>
          <p:cNvSpPr/>
          <p:nvPr/>
        </p:nvSpPr>
        <p:spPr>
          <a:xfrm>
            <a:off x="289751" y="4487117"/>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How does it work</a:t>
            </a:r>
          </a:p>
        </p:txBody>
      </p:sp>
      <p:sp>
        <p:nvSpPr>
          <p:cNvPr id="17" name="Rectangle 16"/>
          <p:cNvSpPr/>
          <p:nvPr/>
        </p:nvSpPr>
        <p:spPr>
          <a:xfrm>
            <a:off x="2759141" y="4487117"/>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Module 3 uses the same methods as in previous Modules but bases outputs on the Tweets of the shortlist provided by the user instead of on the Tweets of the list of 100 accounts from Module 1</a:t>
            </a:r>
          </a:p>
        </p:txBody>
      </p:sp>
      <p:cxnSp>
        <p:nvCxnSpPr>
          <p:cNvPr id="8" name="Straight Connector 7"/>
          <p:cNvCxnSpPr/>
          <p:nvPr/>
        </p:nvCxnSpPr>
        <p:spPr>
          <a:xfrm>
            <a:off x="356941" y="2843029"/>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a:off x="356941" y="4105771"/>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a:off x="272136" y="2843029"/>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823733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3: Links – Clean Energy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22</a:t>
            </a:fld>
            <a:endParaRPr lang="en-US" dirty="0"/>
          </a:p>
        </p:txBody>
      </p:sp>
      <p:pic>
        <p:nvPicPr>
          <p:cNvPr id="26626" name="Picture 2" descr="C:\Users\MPER\AppData\Local\Temp\Part 3-Wordcloud by Shortlist Clean Energy  (2).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55" y="2573492"/>
            <a:ext cx="4249687" cy="42496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988615379"/>
              </p:ext>
            </p:extLst>
          </p:nvPr>
        </p:nvGraphicFramePr>
        <p:xfrm>
          <a:off x="408144" y="815975"/>
          <a:ext cx="7534074" cy="2103120"/>
        </p:xfrm>
        <a:graphic>
          <a:graphicData uri="http://schemas.openxmlformats.org/drawingml/2006/table">
            <a:tbl>
              <a:tblPr firstRow="1" bandRow="1">
                <a:tableStyleId>{5940675A-B579-460E-94D1-54222C63F5DA}</a:tableStyleId>
              </a:tblPr>
              <a:tblGrid>
                <a:gridCol w="2461435">
                  <a:extLst>
                    <a:ext uri="{9D8B030D-6E8A-4147-A177-3AD203B41FA5}">
                      <a16:colId xmlns:a16="http://schemas.microsoft.com/office/drawing/2014/main" val="20000"/>
                    </a:ext>
                  </a:extLst>
                </a:gridCol>
                <a:gridCol w="5072639">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We input 5 initial users: </a:t>
                      </a:r>
                    </a:p>
                    <a:p>
                      <a:pPr marL="112713" indent="-112713">
                        <a:buFontTx/>
                        <a:buChar char="-"/>
                      </a:pPr>
                      <a:r>
                        <a:rPr lang="en-US" sz="1400" dirty="0"/>
                        <a:t>A wind</a:t>
                      </a:r>
                      <a:r>
                        <a:rPr lang="en-US" sz="1400" baseline="0" dirty="0"/>
                        <a:t> energy company</a:t>
                      </a:r>
                    </a:p>
                    <a:p>
                      <a:pPr marL="112713" indent="-112713">
                        <a:buFontTx/>
                        <a:buChar char="-"/>
                      </a:pPr>
                      <a:r>
                        <a:rPr lang="en-US" sz="1400" baseline="0" dirty="0"/>
                        <a:t>A solar energy company</a:t>
                      </a:r>
                    </a:p>
                    <a:p>
                      <a:pPr marL="112713" indent="-112713">
                        <a:buFontTx/>
                        <a:buChar char="-"/>
                      </a:pPr>
                      <a:r>
                        <a:rPr lang="en-US" sz="1400" baseline="0" dirty="0"/>
                        <a:t>A nuclear energy company</a:t>
                      </a:r>
                    </a:p>
                    <a:p>
                      <a:pPr marL="112713" indent="-112713">
                        <a:buFontTx/>
                        <a:buChar char="-"/>
                      </a:pPr>
                      <a:r>
                        <a:rPr lang="en-US" sz="1400" baseline="0" dirty="0"/>
                        <a:t>An </a:t>
                      </a:r>
                      <a:r>
                        <a:rPr lang="en-US" sz="1400" baseline="0" dirty="0" err="1"/>
                        <a:t>oil&amp;gas</a:t>
                      </a:r>
                      <a:r>
                        <a:rPr lang="en-US" sz="1400" baseline="0" dirty="0"/>
                        <a:t> CEO </a:t>
                      </a:r>
                    </a:p>
                    <a:p>
                      <a:pPr marL="112713" indent="-112713">
                        <a:buFontTx/>
                        <a:buChar char="-"/>
                      </a:pPr>
                      <a:r>
                        <a:rPr lang="en-US" sz="1400" baseline="0" dirty="0"/>
                        <a:t>A sustainability NGO </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a:t>
                      </a:r>
                      <a:r>
                        <a:rPr lang="en-US" sz="1400" dirty="0" err="1"/>
                        <a:t>wordcloud</a:t>
                      </a:r>
                      <a:r>
                        <a:rPr lang="en-US" sz="1400" baseline="0" dirty="0"/>
                        <a:t> showing the diversity of themes but can also notice common topics:</a:t>
                      </a:r>
                    </a:p>
                    <a:p>
                      <a:pPr marL="112713" indent="-112713">
                        <a:buFontTx/>
                        <a:buChar char="-"/>
                      </a:pPr>
                      <a:r>
                        <a:rPr lang="en-US" sz="1400" baseline="0" dirty="0"/>
                        <a:t>The Export-Import Bank</a:t>
                      </a:r>
                    </a:p>
                    <a:p>
                      <a:pPr marL="112713" indent="-112713">
                        <a:buFontTx/>
                        <a:buChar char="-"/>
                      </a:pPr>
                      <a:r>
                        <a:rPr lang="en-US" sz="1400" baseline="0" dirty="0"/>
                        <a:t>STEM </a:t>
                      </a:r>
                    </a:p>
                    <a:p>
                      <a:pPr marL="0" indent="0">
                        <a:buFontTx/>
                        <a:buNone/>
                      </a:pPr>
                      <a:endParaRPr lang="en-US" sz="1400" baseline="0" dirty="0"/>
                    </a:p>
                    <a:p>
                      <a:pPr marL="0" indent="0">
                        <a:buFontTx/>
                        <a:buNone/>
                      </a:pPr>
                      <a:r>
                        <a:rPr lang="en-US" sz="1400" baseline="0" dirty="0"/>
                        <a:t>We also get a </a:t>
                      </a:r>
                      <a:r>
                        <a:rPr lang="en-US" sz="1400" baseline="0" dirty="0" err="1"/>
                        <a:t>barchart</a:t>
                      </a:r>
                      <a:r>
                        <a:rPr lang="en-US" sz="1400" baseline="0" dirty="0"/>
                        <a:t> of frequently tagged accounts: </a:t>
                      </a:r>
                    </a:p>
                    <a:p>
                      <a:pPr marL="112713" indent="-112713">
                        <a:buFontTx/>
                        <a:buChar char="-"/>
                      </a:pPr>
                      <a:r>
                        <a:rPr lang="en-US" sz="1400" baseline="0" dirty="0"/>
                        <a:t>State of the Gulf (BP’s account for oil spill updates) is widely mentioned and is attracting significant attention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pic>
        <p:nvPicPr>
          <p:cNvPr id="26627" name="Picture 3" descr="C:\Users\MPER\AppData\Local\Temp\Part3-Top Mentioned by Shortlist Energy  (2).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454408" y="2947912"/>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352799" y="4314073"/>
            <a:ext cx="363991" cy="156421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p:cNvSpPr/>
          <p:nvPr/>
        </p:nvSpPr>
        <p:spPr>
          <a:xfrm>
            <a:off x="1458683" y="4897257"/>
            <a:ext cx="431075" cy="19892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5368836" y="5782491"/>
            <a:ext cx="181995" cy="740229"/>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25952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3: Links – Conservative vs. Liberal Economists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23</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03133999"/>
              </p:ext>
            </p:extLst>
          </p:nvPr>
        </p:nvGraphicFramePr>
        <p:xfrm>
          <a:off x="408144" y="815975"/>
          <a:ext cx="7440456" cy="1463040"/>
        </p:xfrm>
        <a:graphic>
          <a:graphicData uri="http://schemas.openxmlformats.org/drawingml/2006/table">
            <a:tbl>
              <a:tblPr firstRow="1" bandRow="1">
                <a:tableStyleId>{5940675A-B579-460E-94D1-54222C63F5DA}</a:tableStyleId>
              </a:tblPr>
              <a:tblGrid>
                <a:gridCol w="3336542">
                  <a:extLst>
                    <a:ext uri="{9D8B030D-6E8A-4147-A177-3AD203B41FA5}">
                      <a16:colId xmlns:a16="http://schemas.microsoft.com/office/drawing/2014/main" val="20000"/>
                    </a:ext>
                  </a:extLst>
                </a:gridCol>
                <a:gridCol w="4103914">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We input 5 initial users: </a:t>
                      </a:r>
                    </a:p>
                    <a:p>
                      <a:pPr marL="112713" indent="-112713">
                        <a:buFontTx/>
                        <a:buChar char="-"/>
                      </a:pPr>
                      <a:r>
                        <a:rPr lang="en-US" sz="1400" dirty="0"/>
                        <a:t>2 conservative economists </a:t>
                      </a:r>
                      <a:endParaRPr lang="en-US" sz="1400" baseline="0" dirty="0"/>
                    </a:p>
                    <a:p>
                      <a:pPr marL="112713" indent="-112713">
                        <a:buFontTx/>
                        <a:buChar char="-"/>
                      </a:pPr>
                      <a:r>
                        <a:rPr lang="en-US" sz="1400" baseline="0" dirty="0"/>
                        <a:t>2 liberal economists</a:t>
                      </a:r>
                    </a:p>
                    <a:p>
                      <a:pPr marL="112713" indent="-112713">
                        <a:buFontTx/>
                        <a:buChar char="-"/>
                      </a:pPr>
                      <a:r>
                        <a:rPr lang="en-US" sz="1400" baseline="0" dirty="0"/>
                        <a:t>1 centric economist</a:t>
                      </a:r>
                    </a:p>
                    <a:p>
                      <a:pPr marL="112713" indent="-112713">
                        <a:buFontTx/>
                        <a:buChar char="-"/>
                      </a:pP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a:t>
                      </a:r>
                      <a:r>
                        <a:rPr lang="en-US" sz="1400" dirty="0" err="1"/>
                        <a:t>wordcloud</a:t>
                      </a:r>
                      <a:r>
                        <a:rPr lang="en-US" sz="1400" baseline="0" dirty="0"/>
                        <a:t> showing many branded hashtags (those promoting a specific show/blog/ publication) but also thematic ones like inequality and </a:t>
                      </a:r>
                      <a:r>
                        <a:rPr lang="en-US" sz="1400" baseline="0" dirty="0" err="1"/>
                        <a:t>ObamaCare</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pic>
        <p:nvPicPr>
          <p:cNvPr id="27650" name="Picture 2" descr="C:\Users\MPER\AppData\Local\Temp\Part 3-Wordcloud by Shortlist Conservatives vs Liberals  (2).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2997" y="2662645"/>
            <a:ext cx="4116786" cy="411678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66804" y="3151213"/>
            <a:ext cx="928647" cy="22732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2987040" y="5593967"/>
            <a:ext cx="770696" cy="22732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4414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3: Links – Climate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24</a:t>
            </a:fld>
            <a:endParaRPr lang="en-US" dirty="0"/>
          </a:p>
        </p:txBody>
      </p:sp>
      <p:pic>
        <p:nvPicPr>
          <p:cNvPr id="28674" name="Picture 2" descr="C:\Users\MPER\AppData\Local\Temp\Part 3-Wordcloud by Shortlit Climate Change  (2).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2059578"/>
            <a:ext cx="4798422" cy="47984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745828460"/>
              </p:ext>
            </p:extLst>
          </p:nvPr>
        </p:nvGraphicFramePr>
        <p:xfrm>
          <a:off x="408144" y="815975"/>
          <a:ext cx="7440456" cy="1889760"/>
        </p:xfrm>
        <a:graphic>
          <a:graphicData uri="http://schemas.openxmlformats.org/drawingml/2006/table">
            <a:tbl>
              <a:tblPr firstRow="1" bandRow="1">
                <a:tableStyleId>{5940675A-B579-460E-94D1-54222C63F5DA}</a:tableStyleId>
              </a:tblPr>
              <a:tblGrid>
                <a:gridCol w="2735650">
                  <a:extLst>
                    <a:ext uri="{9D8B030D-6E8A-4147-A177-3AD203B41FA5}">
                      <a16:colId xmlns:a16="http://schemas.microsoft.com/office/drawing/2014/main" val="20000"/>
                    </a:ext>
                  </a:extLst>
                </a:gridCol>
                <a:gridCol w="4704806">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We input 5 initial users with links to climate topics: </a:t>
                      </a:r>
                    </a:p>
                    <a:p>
                      <a:pPr marL="112713" indent="-112713">
                        <a:buFontTx/>
                        <a:buChar char="-"/>
                      </a:pPr>
                      <a:r>
                        <a:rPr lang="en-US" sz="1400" dirty="0"/>
                        <a:t>The UNFCCC</a:t>
                      </a:r>
                      <a:endParaRPr lang="en-US" sz="1400" baseline="0" dirty="0"/>
                    </a:p>
                    <a:p>
                      <a:pPr marL="112713" indent="-112713">
                        <a:buFontTx/>
                        <a:buChar char="-"/>
                      </a:pPr>
                      <a:r>
                        <a:rPr lang="en-US" sz="1400" baseline="0" dirty="0"/>
                        <a:t>3 environmental NGOs </a:t>
                      </a:r>
                    </a:p>
                    <a:p>
                      <a:pPr marL="112713" indent="-112713">
                        <a:buFontTx/>
                        <a:buChar char="-"/>
                      </a:pPr>
                      <a:r>
                        <a:rPr lang="en-US" sz="1400" baseline="0" dirty="0"/>
                        <a:t>1 </a:t>
                      </a:r>
                      <a:r>
                        <a:rPr lang="en-US" sz="1400" baseline="0" dirty="0" err="1"/>
                        <a:t>oil&amp;gas</a:t>
                      </a:r>
                      <a:r>
                        <a:rPr lang="en-US" sz="1400" baseline="0" dirty="0"/>
                        <a:t> CEO  </a:t>
                      </a:r>
                    </a:p>
                    <a:p>
                      <a:pPr marL="112713" indent="-112713">
                        <a:buFontTx/>
                        <a:buChar char="-"/>
                      </a:pPr>
                      <a:endParaRPr lang="en-US" sz="1400" baseline="0" dirty="0"/>
                    </a:p>
                    <a:p>
                      <a:pPr marL="112713" indent="-112713">
                        <a:buFontTx/>
                        <a:buChar char="-"/>
                      </a:pPr>
                      <a:endParaRPr lang="en-US" sz="1400" baseline="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a:t>
                      </a:r>
                      <a:r>
                        <a:rPr lang="en-US" sz="1400" dirty="0" err="1"/>
                        <a:t>wordcloud</a:t>
                      </a:r>
                      <a:r>
                        <a:rPr lang="en-US" sz="1400" baseline="0" dirty="0"/>
                        <a:t> showing important environmental themes. In addition to general climate calls-for-action and mentions of negotiations, we see:</a:t>
                      </a:r>
                    </a:p>
                    <a:p>
                      <a:pPr marL="112713" indent="-112713">
                        <a:buFontTx/>
                        <a:buChar char="-"/>
                      </a:pPr>
                      <a:r>
                        <a:rPr lang="en-US" sz="1400" baseline="0" dirty="0"/>
                        <a:t>SB42 - a U.S. car/smog bill </a:t>
                      </a:r>
                    </a:p>
                    <a:p>
                      <a:pPr marL="112713" indent="-112713">
                        <a:buFontTx/>
                        <a:buChar char="-"/>
                      </a:pPr>
                      <a:r>
                        <a:rPr lang="en-US" sz="1400" baseline="0" dirty="0"/>
                        <a:t>Children’s health</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Rectangle 7"/>
          <p:cNvSpPr/>
          <p:nvPr/>
        </p:nvSpPr>
        <p:spPr>
          <a:xfrm>
            <a:off x="3100251" y="4801486"/>
            <a:ext cx="770696" cy="22732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779417" y="3003166"/>
            <a:ext cx="1188720" cy="22732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73829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2558" y="1123406"/>
            <a:ext cx="6803784" cy="541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3: Shortlists – Tool Interface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latin typeface="+mj-lt"/>
              </a:rPr>
              <a:t>25</a:t>
            </a:fld>
            <a:endParaRPr lang="en-US" dirty="0">
              <a:latin typeface="+mj-lt"/>
            </a:endParaRPr>
          </a:p>
        </p:txBody>
      </p:sp>
      <p:sp>
        <p:nvSpPr>
          <p:cNvPr id="11" name="Rectangle 10"/>
          <p:cNvSpPr/>
          <p:nvPr/>
        </p:nvSpPr>
        <p:spPr>
          <a:xfrm>
            <a:off x="5857686" y="3616267"/>
            <a:ext cx="2403566"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inputs the Twitter accounts to investigate</a:t>
            </a:r>
            <a:endParaRPr lang="en-GB" sz="1000" dirty="0">
              <a:solidFill>
                <a:schemeClr val="tx1"/>
              </a:solidFill>
            </a:endParaRPr>
          </a:p>
        </p:txBody>
      </p:sp>
      <p:sp>
        <p:nvSpPr>
          <p:cNvPr id="12" name="Rectangle 11"/>
          <p:cNvSpPr/>
          <p:nvPr/>
        </p:nvSpPr>
        <p:spPr>
          <a:xfrm>
            <a:off x="70792" y="3633685"/>
            <a:ext cx="1627379" cy="201817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Arrow Connector 12"/>
          <p:cNvCxnSpPr/>
          <p:nvPr/>
        </p:nvCxnSpPr>
        <p:spPr>
          <a:xfrm>
            <a:off x="1698171" y="3856795"/>
            <a:ext cx="4121494"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5857686" y="2788907"/>
            <a:ext cx="2978332"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inputs the directory in which to save the outputs and the topic to use in naming the output files</a:t>
            </a:r>
            <a:endParaRPr lang="en-GB" sz="1000" dirty="0">
              <a:solidFill>
                <a:schemeClr val="tx1"/>
              </a:solidFill>
            </a:endParaRPr>
          </a:p>
        </p:txBody>
      </p:sp>
      <p:sp>
        <p:nvSpPr>
          <p:cNvPr id="15" name="Rectangle 14"/>
          <p:cNvSpPr/>
          <p:nvPr/>
        </p:nvSpPr>
        <p:spPr>
          <a:xfrm>
            <a:off x="72966" y="3057601"/>
            <a:ext cx="2633531" cy="206188"/>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a:off x="2734798" y="3052475"/>
            <a:ext cx="3073820"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5857686" y="5584620"/>
            <a:ext cx="2978332"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can input a date range for the </a:t>
            </a:r>
            <a:r>
              <a:rPr lang="en-US" sz="1000" dirty="0" err="1">
                <a:solidFill>
                  <a:schemeClr val="tx1"/>
                </a:solidFill>
              </a:rPr>
              <a:t>wordcloud</a:t>
            </a:r>
            <a:r>
              <a:rPr lang="en-US" sz="1000" dirty="0">
                <a:solidFill>
                  <a:schemeClr val="tx1"/>
                </a:solidFill>
              </a:rPr>
              <a:t>, if wanted</a:t>
            </a:r>
            <a:endParaRPr lang="en-GB" sz="1000" dirty="0">
              <a:solidFill>
                <a:schemeClr val="tx1"/>
              </a:solidFill>
            </a:endParaRPr>
          </a:p>
        </p:txBody>
      </p:sp>
      <p:sp>
        <p:nvSpPr>
          <p:cNvPr id="18" name="Rectangle 17"/>
          <p:cNvSpPr/>
          <p:nvPr/>
        </p:nvSpPr>
        <p:spPr>
          <a:xfrm>
            <a:off x="61919" y="5853314"/>
            <a:ext cx="2633531" cy="206188"/>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9" name="Straight Arrow Connector 18"/>
          <p:cNvCxnSpPr/>
          <p:nvPr/>
        </p:nvCxnSpPr>
        <p:spPr>
          <a:xfrm>
            <a:off x="2723751" y="5848188"/>
            <a:ext cx="3073820"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90747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1: Networks – Background </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3</a:t>
            </a:fld>
            <a:endParaRPr lang="en-US" dirty="0"/>
          </a:p>
        </p:txBody>
      </p:sp>
      <p:sp>
        <p:nvSpPr>
          <p:cNvPr id="16" name="Rectangle 15"/>
          <p:cNvSpPr/>
          <p:nvPr/>
        </p:nvSpPr>
        <p:spPr>
          <a:xfrm>
            <a:off x="289751" y="1842618"/>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does it do? </a:t>
            </a:r>
          </a:p>
        </p:txBody>
      </p:sp>
      <p:sp>
        <p:nvSpPr>
          <p:cNvPr id="11" name="Rectangle 10"/>
          <p:cNvSpPr/>
          <p:nvPr/>
        </p:nvSpPr>
        <p:spPr>
          <a:xfrm>
            <a:off x="289751" y="3021880"/>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is it useful for? </a:t>
            </a:r>
          </a:p>
        </p:txBody>
      </p:sp>
      <p:sp>
        <p:nvSpPr>
          <p:cNvPr id="12" name="Rectangle 11"/>
          <p:cNvSpPr/>
          <p:nvPr/>
        </p:nvSpPr>
        <p:spPr>
          <a:xfrm>
            <a:off x="2767850" y="3021880"/>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Useful for identifying new academics, opinion-leaders or popular Twitter accounts to follow in order to keep up-to-date on a specific theme</a:t>
            </a:r>
          </a:p>
        </p:txBody>
      </p:sp>
      <p:sp>
        <p:nvSpPr>
          <p:cNvPr id="13" name="Rectangle 12"/>
          <p:cNvSpPr/>
          <p:nvPr/>
        </p:nvSpPr>
        <p:spPr>
          <a:xfrm>
            <a:off x="2767850" y="1842618"/>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Produces an Excel list of 100 most-frequently-followed Twitter accounts based on an initial group of 5 accounts selected by the user</a:t>
            </a:r>
          </a:p>
        </p:txBody>
      </p:sp>
      <p:sp>
        <p:nvSpPr>
          <p:cNvPr id="14" name="Rectangle 13"/>
          <p:cNvSpPr/>
          <p:nvPr/>
        </p:nvSpPr>
        <p:spPr>
          <a:xfrm>
            <a:off x="289751" y="4356482"/>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How does it work</a:t>
            </a:r>
          </a:p>
        </p:txBody>
      </p:sp>
      <p:sp>
        <p:nvSpPr>
          <p:cNvPr id="17" name="Rectangle 16"/>
          <p:cNvSpPr/>
          <p:nvPr/>
        </p:nvSpPr>
        <p:spPr>
          <a:xfrm>
            <a:off x="2767850" y="4356481"/>
            <a:ext cx="5588053" cy="144342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The user inputs 5 initial Twitter accounts (selected for their centrality in a field by the user’s familiarity with the topic). The Tool selects the 19 accounts jointly most followed by these users; then is selects the 19 jointly most followed by those users… And so on for 5 iterations. Why 19? Because 5 initial accounts + 5 iterations * 19 accounts per iteration = 100 total accounts</a:t>
            </a:r>
          </a:p>
          <a:p>
            <a:pPr lvl="0"/>
            <a:r>
              <a:rPr lang="en-US" sz="1400" kern="800" spc="-20" dirty="0">
                <a:solidFill>
                  <a:schemeClr val="tx1"/>
                </a:solidFill>
              </a:rPr>
              <a:t> </a:t>
            </a:r>
          </a:p>
        </p:txBody>
      </p:sp>
      <p:cxnSp>
        <p:nvCxnSpPr>
          <p:cNvPr id="8" name="Straight Connector 7"/>
          <p:cNvCxnSpPr/>
          <p:nvPr/>
        </p:nvCxnSpPr>
        <p:spPr>
          <a:xfrm>
            <a:off x="356941"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a:off x="356941" y="3975136"/>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a:off x="272136"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21953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1: Networks – Economics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4</a:t>
            </a:fld>
            <a:endParaRPr lang="en-US" dirty="0"/>
          </a:p>
        </p:txBody>
      </p:sp>
      <p:pic>
        <p:nvPicPr>
          <p:cNvPr id="14" name="Picture 35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3262" y="3037029"/>
            <a:ext cx="6180974" cy="3439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390680" y="3497020"/>
            <a:ext cx="6126480" cy="1104079"/>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373262" y="4969041"/>
            <a:ext cx="6126480" cy="25603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373262" y="5446792"/>
            <a:ext cx="6126480" cy="25603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9" name="Straight Arrow Connector 18"/>
          <p:cNvCxnSpPr/>
          <p:nvPr/>
        </p:nvCxnSpPr>
        <p:spPr>
          <a:xfrm>
            <a:off x="6499742" y="4039383"/>
            <a:ext cx="843539"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20" name="Rectangle 19"/>
          <p:cNvSpPr/>
          <p:nvPr/>
        </p:nvSpPr>
        <p:spPr>
          <a:xfrm>
            <a:off x="7335448" y="3775815"/>
            <a:ext cx="1248311"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initial list input by the user</a:t>
            </a:r>
            <a:endParaRPr lang="en-GB" sz="1000" dirty="0">
              <a:solidFill>
                <a:schemeClr val="tx1"/>
              </a:solidFill>
            </a:endParaRPr>
          </a:p>
        </p:txBody>
      </p:sp>
      <p:cxnSp>
        <p:nvCxnSpPr>
          <p:cNvPr id="21" name="Straight Arrow Connector 20"/>
          <p:cNvCxnSpPr/>
          <p:nvPr/>
        </p:nvCxnSpPr>
        <p:spPr>
          <a:xfrm>
            <a:off x="6499742" y="5097057"/>
            <a:ext cx="843539" cy="215172"/>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22" name="Rectangle 21"/>
          <p:cNvSpPr/>
          <p:nvPr/>
        </p:nvSpPr>
        <p:spPr>
          <a:xfrm>
            <a:off x="7335448" y="5120035"/>
            <a:ext cx="1399249" cy="684523"/>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Interesting insights – economists that we were not aware of before </a:t>
            </a:r>
            <a:endParaRPr lang="en-GB" sz="1000" dirty="0">
              <a:solidFill>
                <a:schemeClr val="tx1"/>
              </a:solidFill>
            </a:endParaRPr>
          </a:p>
        </p:txBody>
      </p:sp>
      <p:cxnSp>
        <p:nvCxnSpPr>
          <p:cNvPr id="23" name="Straight Arrow Connector 22"/>
          <p:cNvCxnSpPr/>
          <p:nvPr/>
        </p:nvCxnSpPr>
        <p:spPr>
          <a:xfrm flipV="1">
            <a:off x="6511478" y="5446792"/>
            <a:ext cx="831803" cy="128018"/>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359622049"/>
              </p:ext>
            </p:extLst>
          </p:nvPr>
        </p:nvGraphicFramePr>
        <p:xfrm>
          <a:off x="408144" y="815975"/>
          <a:ext cx="6916580" cy="1889760"/>
        </p:xfrm>
        <a:graphic>
          <a:graphicData uri="http://schemas.openxmlformats.org/drawingml/2006/table">
            <a:tbl>
              <a:tblPr firstRow="1" bandRow="1">
                <a:tableStyleId>{5940675A-B579-460E-94D1-54222C63F5DA}</a:tableStyleId>
              </a:tblPr>
              <a:tblGrid>
                <a:gridCol w="2726942">
                  <a:extLst>
                    <a:ext uri="{9D8B030D-6E8A-4147-A177-3AD203B41FA5}">
                      <a16:colId xmlns:a16="http://schemas.microsoft.com/office/drawing/2014/main" val="20000"/>
                    </a:ext>
                  </a:extLst>
                </a:gridCol>
                <a:gridCol w="4189638">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We input 5 top macro-economists: </a:t>
                      </a:r>
                    </a:p>
                    <a:p>
                      <a:pPr marL="119063" indent="-119063">
                        <a:buFontTx/>
                        <a:buChar char="-"/>
                      </a:pPr>
                      <a:r>
                        <a:rPr lang="en-US" sz="1400" dirty="0"/>
                        <a:t>Paul Krugman </a:t>
                      </a:r>
                    </a:p>
                    <a:p>
                      <a:pPr marL="119063" indent="-119063">
                        <a:buFontTx/>
                        <a:buChar char="-"/>
                      </a:pPr>
                      <a:r>
                        <a:rPr lang="en-US" sz="1400" dirty="0"/>
                        <a:t>Joseph </a:t>
                      </a:r>
                      <a:r>
                        <a:rPr lang="en-US" sz="1400" dirty="0" err="1"/>
                        <a:t>Stiglitz</a:t>
                      </a:r>
                      <a:r>
                        <a:rPr lang="en-US" sz="1400" dirty="0"/>
                        <a:t> </a:t>
                      </a:r>
                    </a:p>
                    <a:p>
                      <a:pPr marL="119063" indent="-119063">
                        <a:buFontTx/>
                        <a:buChar char="-"/>
                      </a:pPr>
                      <a:r>
                        <a:rPr lang="en-US" sz="1400" dirty="0"/>
                        <a:t>Robert </a:t>
                      </a:r>
                      <a:r>
                        <a:rPr lang="en-US" sz="1400" dirty="0" err="1"/>
                        <a:t>Shiller</a:t>
                      </a:r>
                      <a:r>
                        <a:rPr lang="en-US" sz="1400" dirty="0"/>
                        <a:t> </a:t>
                      </a:r>
                    </a:p>
                    <a:p>
                      <a:pPr marL="119063" indent="-119063">
                        <a:buFontTx/>
                        <a:buChar char="-"/>
                      </a:pPr>
                      <a:r>
                        <a:rPr lang="en-US" sz="1400" dirty="0"/>
                        <a:t>Larry Summers </a:t>
                      </a:r>
                    </a:p>
                    <a:p>
                      <a:pPr marL="119063" indent="-119063">
                        <a:buFontTx/>
                        <a:buChar char="-"/>
                      </a:pPr>
                      <a:r>
                        <a:rPr lang="en-US" sz="1400" dirty="0"/>
                        <a:t>Susan </a:t>
                      </a:r>
                      <a:r>
                        <a:rPr lang="en-US" sz="1400" dirty="0" err="1"/>
                        <a:t>Athey</a:t>
                      </a:r>
                      <a:r>
                        <a:rPr lang="en-US" sz="1400" dirty="0"/>
                        <a:t> </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list of 100 top economists (with some journalists</a:t>
                      </a:r>
                      <a:r>
                        <a:rPr lang="en-US" sz="1400" baseline="0" dirty="0"/>
                        <a:t> or</a:t>
                      </a:r>
                      <a:r>
                        <a:rPr lang="en-US" sz="1400" dirty="0"/>
                        <a:t> publications). We can use this to identify new individuals to engage. </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372875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4171" y="2529480"/>
            <a:ext cx="6261463" cy="4293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1: Networks – Technology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5</a:t>
            </a:fld>
            <a:endParaRPr lang="en-US" dirty="0"/>
          </a:p>
        </p:txBody>
      </p:sp>
      <p:sp>
        <p:nvSpPr>
          <p:cNvPr id="15" name="Rectangle 14"/>
          <p:cNvSpPr/>
          <p:nvPr/>
        </p:nvSpPr>
        <p:spPr>
          <a:xfrm>
            <a:off x="156753" y="2690560"/>
            <a:ext cx="1872344" cy="454653"/>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6052446" y="2529479"/>
            <a:ext cx="357052" cy="4319545"/>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9" name="Straight Arrow Connector 18"/>
          <p:cNvCxnSpPr/>
          <p:nvPr/>
        </p:nvCxnSpPr>
        <p:spPr>
          <a:xfrm>
            <a:off x="2081351" y="2917886"/>
            <a:ext cx="5212080"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20" name="Rectangle 19"/>
          <p:cNvSpPr/>
          <p:nvPr/>
        </p:nvSpPr>
        <p:spPr>
          <a:xfrm>
            <a:off x="7268694" y="2663027"/>
            <a:ext cx="1248311"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initial list input by the user</a:t>
            </a:r>
            <a:endParaRPr lang="en-GB" sz="1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41667402"/>
              </p:ext>
            </p:extLst>
          </p:nvPr>
        </p:nvGraphicFramePr>
        <p:xfrm>
          <a:off x="408144" y="815975"/>
          <a:ext cx="6916580" cy="1676400"/>
        </p:xfrm>
        <a:graphic>
          <a:graphicData uri="http://schemas.openxmlformats.org/drawingml/2006/table">
            <a:tbl>
              <a:tblPr firstRow="1" bandRow="1">
                <a:tableStyleId>{5940675A-B579-460E-94D1-54222C63F5DA}</a:tableStyleId>
              </a:tblPr>
              <a:tblGrid>
                <a:gridCol w="2944656">
                  <a:extLst>
                    <a:ext uri="{9D8B030D-6E8A-4147-A177-3AD203B41FA5}">
                      <a16:colId xmlns:a16="http://schemas.microsoft.com/office/drawing/2014/main" val="20000"/>
                    </a:ext>
                  </a:extLst>
                </a:gridCol>
                <a:gridCol w="3971924">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We input 5 top technologists: </a:t>
                      </a:r>
                    </a:p>
                    <a:p>
                      <a:pPr marL="119063" indent="-119063">
                        <a:buFontTx/>
                        <a:buChar char="-"/>
                      </a:pPr>
                      <a:r>
                        <a:rPr lang="en-US" sz="1400" dirty="0"/>
                        <a:t>Fred Wilson </a:t>
                      </a:r>
                    </a:p>
                    <a:p>
                      <a:pPr marL="119063" indent="-119063">
                        <a:buFontTx/>
                        <a:buChar char="-"/>
                      </a:pPr>
                      <a:r>
                        <a:rPr lang="en-US" sz="1400" dirty="0"/>
                        <a:t>Marissa Mayer </a:t>
                      </a:r>
                    </a:p>
                    <a:p>
                      <a:pPr marL="119063" indent="-119063">
                        <a:buFontTx/>
                        <a:buChar char="-"/>
                      </a:pPr>
                      <a:r>
                        <a:rPr lang="en-US" sz="1400" dirty="0"/>
                        <a:t>Eric Schmidt</a:t>
                      </a:r>
                      <a:r>
                        <a:rPr lang="en-US" sz="1400" baseline="0" dirty="0"/>
                        <a:t> </a:t>
                      </a:r>
                    </a:p>
                    <a:p>
                      <a:pPr marL="119063" indent="-119063">
                        <a:buFontTx/>
                        <a:buChar char="-"/>
                      </a:pPr>
                      <a:r>
                        <a:rPr lang="en-US" sz="1400" baseline="0" dirty="0"/>
                        <a:t>Joe Kraus </a:t>
                      </a:r>
                    </a:p>
                    <a:p>
                      <a:pPr marL="119063" indent="-119063">
                        <a:buFontTx/>
                        <a:buChar char="-"/>
                      </a:pPr>
                      <a:r>
                        <a:rPr lang="en-US" sz="1400" baseline="0" dirty="0"/>
                        <a:t>Sheryl Sandberg </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list of 100 top technology influencers.</a:t>
                      </a:r>
                      <a:r>
                        <a:rPr lang="en-US" sz="1400" baseline="0" dirty="0"/>
                        <a:t> We can review this list to uncover new influential accounts, people or organizations that could be relevant to technology coverage.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38529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1: Networks – Tool Interface in R </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6</a:t>
            </a:fld>
            <a:endParaRPr lang="en-US" dirty="0"/>
          </a:p>
        </p:txBody>
      </p:sp>
      <p:sp>
        <p:nvSpPr>
          <p:cNvPr id="19" name="Rectangle 18"/>
          <p:cNvSpPr/>
          <p:nvPr/>
        </p:nvSpPr>
        <p:spPr>
          <a:xfrm>
            <a:off x="5216434" y="2272637"/>
            <a:ext cx="2403566"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types in the list of 5 people</a:t>
            </a:r>
            <a:endParaRPr lang="en-GB" sz="1000" dirty="0">
              <a:solidFill>
                <a:schemeClr val="tx1"/>
              </a:solidFill>
            </a:endParaRPr>
          </a:p>
        </p:txBody>
      </p:sp>
      <p:pic>
        <p:nvPicPr>
          <p:cNvPr id="5485" name="Picture 36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085" y="1140158"/>
            <a:ext cx="4841966" cy="5664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113213" y="2270748"/>
            <a:ext cx="757386" cy="535578"/>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a:off x="896982" y="2549423"/>
            <a:ext cx="4297680"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36" name="Rectangle 35"/>
          <p:cNvSpPr/>
          <p:nvPr/>
        </p:nvSpPr>
        <p:spPr>
          <a:xfrm>
            <a:off x="5216434" y="3038056"/>
            <a:ext cx="2978332" cy="527136"/>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The user inputs a directory (where the Excel file will be saved) and a topic (that the Tool uses to name the Excel file produced) </a:t>
            </a:r>
            <a:endParaRPr lang="en-GB" sz="1000" dirty="0">
              <a:solidFill>
                <a:schemeClr val="tx1"/>
              </a:solidFill>
            </a:endParaRPr>
          </a:p>
        </p:txBody>
      </p:sp>
      <p:sp>
        <p:nvSpPr>
          <p:cNvPr id="37" name="Rectangle 36"/>
          <p:cNvSpPr/>
          <p:nvPr/>
        </p:nvSpPr>
        <p:spPr>
          <a:xfrm>
            <a:off x="113213" y="3200388"/>
            <a:ext cx="2551611" cy="228600"/>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8" name="Straight Arrow Connector 37"/>
          <p:cNvCxnSpPr/>
          <p:nvPr/>
        </p:nvCxnSpPr>
        <p:spPr>
          <a:xfrm>
            <a:off x="2682240" y="3301624"/>
            <a:ext cx="2514600"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
        <p:nvSpPr>
          <p:cNvPr id="28" name="Rectangle 27"/>
          <p:cNvSpPr/>
          <p:nvPr/>
        </p:nvSpPr>
        <p:spPr>
          <a:xfrm>
            <a:off x="5155384" y="4368587"/>
            <a:ext cx="2978810" cy="1169551"/>
          </a:xfrm>
          <a:prstGeom prst="rect">
            <a:avLst/>
          </a:prstGeom>
        </p:spPr>
        <p:txBody>
          <a:bodyPr wrap="square">
            <a:spAutoFit/>
          </a:bodyPr>
          <a:lstStyle/>
          <a:p>
            <a:pPr>
              <a:defRPr/>
            </a:pPr>
            <a:r>
              <a:rPr lang="en-US" sz="1000" dirty="0"/>
              <a:t>After producing a network for the first time, the user can go back and eliminate certain accounts – for instance institutional accounts of a news publication or company – and re-run Module 1. This can help “sanitize” the list and make sure it focuses on individuals instead of companies or organizations</a:t>
            </a:r>
          </a:p>
        </p:txBody>
      </p:sp>
      <p:sp>
        <p:nvSpPr>
          <p:cNvPr id="15" name="Rectangle 14"/>
          <p:cNvSpPr/>
          <p:nvPr/>
        </p:nvSpPr>
        <p:spPr>
          <a:xfrm>
            <a:off x="113213" y="4550214"/>
            <a:ext cx="1304108" cy="149135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6" name="Straight Arrow Connector 15"/>
          <p:cNvCxnSpPr/>
          <p:nvPr/>
        </p:nvCxnSpPr>
        <p:spPr>
          <a:xfrm>
            <a:off x="1421644" y="4799474"/>
            <a:ext cx="3718588" cy="0"/>
          </a:xfrm>
          <a:prstGeom prst="straightConnector1">
            <a:avLst/>
          </a:prstGeom>
          <a:ln w="254" cap="flat" cmpd="sng">
            <a:solidFill>
              <a:srgbClr val="646567"/>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397210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637" y="1301425"/>
            <a:ext cx="5404246" cy="649720"/>
          </a:xfrm>
        </p:spPr>
        <p:txBody>
          <a:bodyPr/>
          <a:lstStyle/>
          <a:p>
            <a:r>
              <a:rPr lang="en-US" sz="3200" dirty="0"/>
              <a:t>Module 2a – Hashtags</a:t>
            </a:r>
          </a:p>
        </p:txBody>
      </p:sp>
      <p:sp>
        <p:nvSpPr>
          <p:cNvPr id="10" name="Text Placeholder 9"/>
          <p:cNvSpPr>
            <a:spLocks noGrp="1"/>
          </p:cNvSpPr>
          <p:nvPr>
            <p:ph type="body" sz="quarter" idx="10"/>
          </p:nvPr>
        </p:nvSpPr>
        <p:spPr>
          <a:xfrm>
            <a:off x="241298" y="833451"/>
            <a:ext cx="2298701" cy="2393652"/>
          </a:xfrm>
        </p:spPr>
        <p:txBody>
          <a:bodyPr/>
          <a:lstStyle/>
          <a:p>
            <a:r>
              <a:rPr lang="en-US" dirty="0"/>
              <a:t>2a</a:t>
            </a:r>
          </a:p>
        </p:txBody>
      </p:sp>
      <p:sp>
        <p:nvSpPr>
          <p:cNvPr id="4" name="Slide Number Placeholder 3"/>
          <p:cNvSpPr>
            <a:spLocks noGrp="1"/>
          </p:cNvSpPr>
          <p:nvPr>
            <p:ph type="sldNum" sz="quarter" idx="4"/>
          </p:nvPr>
        </p:nvSpPr>
        <p:spPr/>
        <p:txBody>
          <a:bodyPr/>
          <a:lstStyle/>
          <a:p>
            <a:fld id="{8DD9A210-00DE-2344-B649-E83304EAD656}" type="slidenum">
              <a:rPr lang="en-US" smtClean="0"/>
              <a:t>7</a:t>
            </a:fld>
            <a:endParaRPr lang="en-US"/>
          </a:p>
        </p:txBody>
      </p:sp>
    </p:spTree>
    <p:extLst>
      <p:ext uri="{BB962C8B-B14F-4D97-AF65-F5344CB8AC3E}">
        <p14:creationId xmlns:p14="http://schemas.microsoft.com/office/powerpoint/2010/main" val="2816929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2a: Hashtags – Background </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8</a:t>
            </a:fld>
            <a:endParaRPr lang="en-US" dirty="0"/>
          </a:p>
        </p:txBody>
      </p:sp>
      <p:sp>
        <p:nvSpPr>
          <p:cNvPr id="16" name="Rectangle 15"/>
          <p:cNvSpPr/>
          <p:nvPr/>
        </p:nvSpPr>
        <p:spPr>
          <a:xfrm>
            <a:off x="289751" y="1842618"/>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does it do? </a:t>
            </a:r>
          </a:p>
        </p:txBody>
      </p:sp>
      <p:sp>
        <p:nvSpPr>
          <p:cNvPr id="11" name="Rectangle 10"/>
          <p:cNvSpPr/>
          <p:nvPr/>
        </p:nvSpPr>
        <p:spPr>
          <a:xfrm>
            <a:off x="289751" y="3021880"/>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What is it useful for? </a:t>
            </a:r>
          </a:p>
        </p:txBody>
      </p:sp>
      <p:sp>
        <p:nvSpPr>
          <p:cNvPr id="12" name="Rectangle 11"/>
          <p:cNvSpPr/>
          <p:nvPr/>
        </p:nvSpPr>
        <p:spPr>
          <a:xfrm>
            <a:off x="2767850" y="3021880"/>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Useful for identifying new or big ideas among a community of key influencers in a specific topic</a:t>
            </a:r>
          </a:p>
        </p:txBody>
      </p:sp>
      <p:sp>
        <p:nvSpPr>
          <p:cNvPr id="13" name="Rectangle 12"/>
          <p:cNvSpPr/>
          <p:nvPr/>
        </p:nvSpPr>
        <p:spPr>
          <a:xfrm>
            <a:off x="2767850" y="1842618"/>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Based on Tweets of the list of 100 accounts from Module 1, creates a </a:t>
            </a:r>
            <a:r>
              <a:rPr lang="en-US" sz="1400" kern="800" spc="-20" dirty="0" err="1">
                <a:solidFill>
                  <a:schemeClr val="tx1"/>
                </a:solidFill>
              </a:rPr>
              <a:t>heatmap</a:t>
            </a:r>
            <a:r>
              <a:rPr lang="en-US" sz="1400" kern="800" spc="-20" dirty="0">
                <a:solidFill>
                  <a:schemeClr val="tx1"/>
                </a:solidFill>
              </a:rPr>
              <a:t> and a </a:t>
            </a:r>
            <a:r>
              <a:rPr lang="en-US" sz="1400" kern="800" spc="-20" dirty="0" err="1">
                <a:solidFill>
                  <a:schemeClr val="tx1"/>
                </a:solidFill>
              </a:rPr>
              <a:t>wordcloud</a:t>
            </a:r>
            <a:r>
              <a:rPr lang="en-US" sz="1400" kern="800" spc="-20" dirty="0">
                <a:solidFill>
                  <a:schemeClr val="tx1"/>
                </a:solidFill>
              </a:rPr>
              <a:t> of top hashtags for specific timeframes specified by the user</a:t>
            </a:r>
          </a:p>
        </p:txBody>
      </p:sp>
      <p:sp>
        <p:nvSpPr>
          <p:cNvPr id="14" name="Rectangle 13"/>
          <p:cNvSpPr/>
          <p:nvPr/>
        </p:nvSpPr>
        <p:spPr>
          <a:xfrm>
            <a:off x="289751" y="4356482"/>
            <a:ext cx="2059609"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b="1" kern="800" spc="-20" dirty="0">
                <a:solidFill>
                  <a:schemeClr val="tx1"/>
                </a:solidFill>
              </a:rPr>
              <a:t>How does it work</a:t>
            </a:r>
          </a:p>
        </p:txBody>
      </p:sp>
      <p:sp>
        <p:nvSpPr>
          <p:cNvPr id="17" name="Rectangle 16"/>
          <p:cNvSpPr/>
          <p:nvPr/>
        </p:nvSpPr>
        <p:spPr>
          <a:xfrm>
            <a:off x="2767850" y="4356482"/>
            <a:ext cx="5588053" cy="8697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400" kern="800" spc="-20" dirty="0">
                <a:solidFill>
                  <a:schemeClr val="tx1"/>
                </a:solidFill>
              </a:rPr>
              <a:t>The Tool parses the Tweets’ text and separates hashtags. It then creates a frequency table and uses it to build the </a:t>
            </a:r>
            <a:r>
              <a:rPr lang="en-US" sz="1400" kern="800" spc="-20" dirty="0" err="1">
                <a:solidFill>
                  <a:schemeClr val="tx1"/>
                </a:solidFill>
              </a:rPr>
              <a:t>wordcloud</a:t>
            </a:r>
            <a:r>
              <a:rPr lang="en-US" sz="1400" kern="800" spc="-20" dirty="0">
                <a:solidFill>
                  <a:schemeClr val="tx1"/>
                </a:solidFill>
              </a:rPr>
              <a:t> and the </a:t>
            </a:r>
            <a:r>
              <a:rPr lang="en-US" sz="1400" kern="800" spc="-20" dirty="0" err="1">
                <a:solidFill>
                  <a:schemeClr val="tx1"/>
                </a:solidFill>
              </a:rPr>
              <a:t>heatmap</a:t>
            </a:r>
            <a:r>
              <a:rPr lang="en-US" sz="1400" kern="800" spc="-20" dirty="0">
                <a:solidFill>
                  <a:schemeClr val="tx1"/>
                </a:solidFill>
              </a:rPr>
              <a:t>, based on a date range provided by the user  </a:t>
            </a:r>
          </a:p>
        </p:txBody>
      </p:sp>
      <p:cxnSp>
        <p:nvCxnSpPr>
          <p:cNvPr id="8" name="Straight Connector 7"/>
          <p:cNvCxnSpPr/>
          <p:nvPr/>
        </p:nvCxnSpPr>
        <p:spPr>
          <a:xfrm>
            <a:off x="348232"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a:off x="348232" y="3975136"/>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a:off x="263427" y="2712394"/>
            <a:ext cx="8310201" cy="0"/>
          </a:xfrm>
          <a:prstGeom prst="line">
            <a:avLst/>
          </a:prstGeom>
          <a:ln w="254" cap="flat" cmpd="sng">
            <a:solidFill>
              <a:srgbClr val="646567"/>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362202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289751" y="242388"/>
            <a:ext cx="7724696" cy="451267"/>
          </a:xfrm>
          <a:prstGeom prst="rect">
            <a:avLst/>
          </a:prstGeom>
        </p:spPr>
        <p:txBody>
          <a:bodyPr/>
          <a:lstStyle>
            <a:lvl1pPr algn="l" defTabSz="457200" rtl="0" eaLnBrk="1" latinLnBrk="0" hangingPunct="1">
              <a:lnSpc>
                <a:spcPct val="105000"/>
              </a:lnSpc>
              <a:spcBef>
                <a:spcPct val="0"/>
              </a:spcBef>
              <a:buNone/>
              <a:defRPr sz="1900" kern="800" spc="-30" baseline="0">
                <a:solidFill>
                  <a:schemeClr val="tx1"/>
                </a:solidFill>
                <a:latin typeface="+mj-lt"/>
                <a:ea typeface="+mj-ea"/>
                <a:cs typeface="+mj-cs"/>
              </a:defRPr>
            </a:lvl1pPr>
          </a:lstStyle>
          <a:p>
            <a:pPr lvl="0">
              <a:lnSpc>
                <a:spcPct val="110000"/>
              </a:lnSpc>
            </a:pPr>
            <a:r>
              <a:rPr lang="en-US" sz="2000" spc="-20" dirty="0"/>
              <a:t>Module 2a: Hashtags – Economics Example</a:t>
            </a:r>
            <a:endParaRPr lang="en-US" sz="2000" spc="-20" dirty="0">
              <a:solidFill>
                <a:srgbClr val="646567"/>
              </a:solidFill>
            </a:endParaRPr>
          </a:p>
        </p:txBody>
      </p:sp>
      <p:sp>
        <p:nvSpPr>
          <p:cNvPr id="10" name="Slide Number Placeholder 2"/>
          <p:cNvSpPr>
            <a:spLocks noGrp="1"/>
          </p:cNvSpPr>
          <p:nvPr>
            <p:ph type="sldNum" sz="quarter" idx="4"/>
          </p:nvPr>
        </p:nvSpPr>
        <p:spPr>
          <a:xfrm>
            <a:off x="6647668" y="6236357"/>
            <a:ext cx="2133600" cy="365125"/>
          </a:xfrm>
        </p:spPr>
        <p:txBody>
          <a:bodyPr/>
          <a:lstStyle/>
          <a:p>
            <a:fld id="{8DD9A210-00DE-2344-B649-E83304EAD656}" type="slidenum">
              <a:rPr lang="en-US" smtClean="0"/>
              <a:t>9</a:t>
            </a:fld>
            <a:endParaRPr lang="en-US" dirty="0"/>
          </a:p>
        </p:txBody>
      </p:sp>
      <p:pic>
        <p:nvPicPr>
          <p:cNvPr id="16" name="Picture 2" descr="C:\Users\MPER\AppData\Local\Temp\Part2a-Wordcloud Macroeconomic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8" y="2161908"/>
            <a:ext cx="4637055" cy="46370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596647440"/>
              </p:ext>
            </p:extLst>
          </p:nvPr>
        </p:nvGraphicFramePr>
        <p:xfrm>
          <a:off x="408144" y="815975"/>
          <a:ext cx="7440456" cy="2103120"/>
        </p:xfrm>
        <a:graphic>
          <a:graphicData uri="http://schemas.openxmlformats.org/drawingml/2006/table">
            <a:tbl>
              <a:tblPr firstRow="1" bandRow="1">
                <a:tableStyleId>{5940675A-B579-460E-94D1-54222C63F5DA}</a:tableStyleId>
              </a:tblPr>
              <a:tblGrid>
                <a:gridCol w="3336542">
                  <a:extLst>
                    <a:ext uri="{9D8B030D-6E8A-4147-A177-3AD203B41FA5}">
                      <a16:colId xmlns:a16="http://schemas.microsoft.com/office/drawing/2014/main" val="20000"/>
                    </a:ext>
                  </a:extLst>
                </a:gridCol>
                <a:gridCol w="4103914">
                  <a:extLst>
                    <a:ext uri="{9D8B030D-6E8A-4147-A177-3AD203B41FA5}">
                      <a16:colId xmlns:a16="http://schemas.microsoft.com/office/drawing/2014/main" val="20001"/>
                    </a:ext>
                  </a:extLst>
                </a:gridCol>
              </a:tblGrid>
              <a:tr h="0">
                <a:tc>
                  <a:txBody>
                    <a:bodyPr/>
                    <a:lstStyle/>
                    <a:p>
                      <a:r>
                        <a:rPr lang="en-US" sz="1400" dirty="0">
                          <a:solidFill>
                            <a:schemeClr val="bg1"/>
                          </a:solidFill>
                        </a:rPr>
                        <a:t>Input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r>
                        <a:rPr lang="en-US" sz="1400" dirty="0">
                          <a:solidFill>
                            <a:schemeClr val="bg1"/>
                          </a:solidFill>
                        </a:rPr>
                        <a:t>Output</a:t>
                      </a:r>
                      <a:endParaRPr lang="en-GB"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t>After pulling the Tweets</a:t>
                      </a:r>
                      <a:r>
                        <a:rPr lang="en-US" sz="1400" baseline="0" dirty="0"/>
                        <a:t> of the macroeconomics list (from Module 1), we </a:t>
                      </a:r>
                      <a:r>
                        <a:rPr lang="en-US" sz="1400" dirty="0"/>
                        <a:t>input</a:t>
                      </a:r>
                      <a:r>
                        <a:rPr lang="en-US" sz="1400" baseline="0" dirty="0"/>
                        <a:t> a date range (1.2.2015 – 15.7.2015 in this example)</a:t>
                      </a:r>
                      <a:endParaRPr lang="en-GB"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We get a </a:t>
                      </a:r>
                      <a:r>
                        <a:rPr lang="en-US" sz="1400" dirty="0" err="1"/>
                        <a:t>wordcloud</a:t>
                      </a:r>
                      <a:r>
                        <a:rPr lang="en-US" sz="1400" baseline="0" dirty="0"/>
                        <a:t> reflecting top hashtags in this network. Some interesting insights:</a:t>
                      </a:r>
                    </a:p>
                    <a:p>
                      <a:pPr marL="112713" indent="-112713">
                        <a:buFontTx/>
                        <a:buChar char="-"/>
                      </a:pPr>
                      <a:r>
                        <a:rPr lang="en-US" sz="1400" baseline="0" dirty="0"/>
                        <a:t>Inequality is top of mind for this network </a:t>
                      </a:r>
                    </a:p>
                    <a:p>
                      <a:pPr marL="112713" marR="0" indent="-112713" algn="l" defTabSz="457200" rtl="0" eaLnBrk="1" fontAlgn="auto" latinLnBrk="0" hangingPunct="1">
                        <a:lnSpc>
                          <a:spcPct val="100000"/>
                        </a:lnSpc>
                        <a:spcBef>
                          <a:spcPts val="0"/>
                        </a:spcBef>
                        <a:spcAft>
                          <a:spcPts val="0"/>
                        </a:spcAft>
                        <a:buClrTx/>
                        <a:buSzTx/>
                        <a:buFontTx/>
                        <a:buChar char="-"/>
                        <a:tabLst/>
                        <a:defRPr/>
                      </a:pPr>
                      <a:r>
                        <a:rPr lang="en-US" sz="1400" baseline="0" dirty="0"/>
                        <a:t>Inclusive Prosperity is a popular term (seen here for first time) </a:t>
                      </a:r>
                    </a:p>
                    <a:p>
                      <a:pPr marL="112713" indent="-112713">
                        <a:buFontTx/>
                        <a:buChar char="-"/>
                      </a:pPr>
                      <a:r>
                        <a:rPr lang="en-US" sz="1400" baseline="0" dirty="0"/>
                        <a:t>Rewrite the Rules (a Joseph </a:t>
                      </a:r>
                      <a:r>
                        <a:rPr lang="en-US" sz="1400" baseline="0" dirty="0" err="1"/>
                        <a:t>Stiglitz</a:t>
                      </a:r>
                      <a:r>
                        <a:rPr lang="en-US" sz="1400" baseline="0" dirty="0"/>
                        <a:t> book) is extremely popular – potentially worth moving to top of reading list</a:t>
                      </a:r>
                      <a:endParaRPr lang="en-GB" sz="1400" baseline="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7" name="Rectangle 6"/>
          <p:cNvSpPr/>
          <p:nvPr/>
        </p:nvSpPr>
        <p:spPr>
          <a:xfrm>
            <a:off x="857782" y="6139157"/>
            <a:ext cx="2373086" cy="454653"/>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583462" y="5911830"/>
            <a:ext cx="2499360" cy="227327"/>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570391" y="2534200"/>
            <a:ext cx="261264" cy="2055222"/>
          </a:xfrm>
          <a:prstGeom prst="rect">
            <a:avLst/>
          </a:prstGeom>
          <a:no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11647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mv="urn:schemas-microsoft-com:mac:vml" xmlns="">
      <p:transition>
        <p:fade/>
      </p:transition>
    </mc:Fallback>
  </mc:AlternateContent>
</p:sld>
</file>

<file path=ppt/theme/theme1.xml><?xml version="1.0" encoding="utf-8"?>
<a:theme xmlns:a="http://schemas.openxmlformats.org/drawingml/2006/main" name="WEF_POWERPOINT_v2">
  <a:themeElements>
    <a:clrScheme name="Custom 23">
      <a:dk1>
        <a:sysClr val="windowText" lastClr="000000"/>
      </a:dk1>
      <a:lt1>
        <a:sysClr val="window" lastClr="FFFFFF"/>
      </a:lt1>
      <a:dk2>
        <a:srgbClr val="646567"/>
      </a:dk2>
      <a:lt2>
        <a:srgbClr val="F8F8F8"/>
      </a:lt2>
      <a:accent1>
        <a:srgbClr val="C7D6EE"/>
      </a:accent1>
      <a:accent2>
        <a:srgbClr val="8AAAD9"/>
      </a:accent2>
      <a:accent3>
        <a:srgbClr val="5D8CC9"/>
      </a:accent3>
      <a:accent4>
        <a:srgbClr val="8C8C8C"/>
      </a:accent4>
      <a:accent5>
        <a:srgbClr val="C7C8CA"/>
      </a:accent5>
      <a:accent6>
        <a:srgbClr val="13417F"/>
      </a:accent6>
      <a:hlink>
        <a:srgbClr val="1C5799"/>
      </a:hlink>
      <a:folHlink>
        <a:srgbClr val="64656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5799"/>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54" cap="flat" cmpd="sng">
          <a:solidFill>
            <a:srgbClr val="646567"/>
          </a:solidFill>
        </a:ln>
      </a:spPr>
      <a:bodyPr/>
      <a:lstStyle/>
      <a:style>
        <a:lnRef idx="1">
          <a:schemeClr val="accent6"/>
        </a:lnRef>
        <a:fillRef idx="0">
          <a:schemeClr val="accent6"/>
        </a:fillRef>
        <a:effectRef idx="0">
          <a:schemeClr val="accent6"/>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WEF_POWERPOINT_v2.potx</Template>
  <TotalTime>0</TotalTime>
  <Words>1753</Words>
  <Application>Microsoft Office PowerPoint</Application>
  <PresentationFormat>On-screen Show (4:3)</PresentationFormat>
  <Paragraphs>193</Paragraphs>
  <Slides>25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Lucida Grande</vt:lpstr>
      <vt:lpstr>WEF_POWERPOINT_v2</vt:lpstr>
      <vt:lpstr>Social Media Data Analytics</vt:lpstr>
      <vt:lpstr>Module 1 – Networks</vt:lpstr>
      <vt:lpstr>PowerPoint Presentation</vt:lpstr>
      <vt:lpstr>PowerPoint Presentation</vt:lpstr>
      <vt:lpstr>PowerPoint Presentation</vt:lpstr>
      <vt:lpstr>PowerPoint Presentation</vt:lpstr>
      <vt:lpstr>Module 2a – Hashtags</vt:lpstr>
      <vt:lpstr>PowerPoint Presentation</vt:lpstr>
      <vt:lpstr>PowerPoint Presentation</vt:lpstr>
      <vt:lpstr>PowerPoint Presentation</vt:lpstr>
      <vt:lpstr>PowerPoint Presentation</vt:lpstr>
      <vt:lpstr>Module 2b – Tags/Mentions</vt:lpstr>
      <vt:lpstr>PowerPoint Presentation</vt:lpstr>
      <vt:lpstr>PowerPoint Presentation</vt:lpstr>
      <vt:lpstr>PowerPoint Presentation</vt:lpstr>
      <vt:lpstr>Module 2c – Links</vt:lpstr>
      <vt:lpstr>PowerPoint Presentation</vt:lpstr>
      <vt:lpstr>PowerPoint Presentation</vt:lpstr>
      <vt:lpstr>PowerPoint Presentation</vt:lpstr>
      <vt:lpstr>Module 3 – Shortlists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2011-09-16T15:57:59Z</dcterms:created>
  <dcterms:modified xsi:type="dcterms:W3CDTF">2017-01-12T09:28:42Z</dcterms:modified>
</cp:coreProperties>
</file>