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86E19-542A-4CB5-8387-E6F5960FD8E2}" v="10" dt="2021-09-29T02:14:3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FB3AA12-AE4D-4273-AD7B-24964BA12FD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4782-15F3-4C8C-BDB8-05519F0BE5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06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3AA12-AE4D-4273-AD7B-24964BA12FD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29849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3AA12-AE4D-4273-AD7B-24964BA12FD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4782-15F3-4C8C-BDB8-05519F0BE58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09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3AA12-AE4D-4273-AD7B-24964BA12FD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309671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3AA12-AE4D-4273-AD7B-24964BA12FDB}"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4782-15F3-4C8C-BDB8-05519F0BE5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16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3AA12-AE4D-4273-AD7B-24964BA12FD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315459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3AA12-AE4D-4273-AD7B-24964BA12FDB}"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2903608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B3AA12-AE4D-4273-AD7B-24964BA12FDB}"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146520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3AA12-AE4D-4273-AD7B-24964BA12FDB}"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174459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3AA12-AE4D-4273-AD7B-24964BA12FD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4782-15F3-4C8C-BDB8-05519F0BE583}" type="slidenum">
              <a:rPr lang="en-US" smtClean="0"/>
              <a:t>‹#›</a:t>
            </a:fld>
            <a:endParaRPr lang="en-US"/>
          </a:p>
        </p:txBody>
      </p:sp>
    </p:spTree>
    <p:extLst>
      <p:ext uri="{BB962C8B-B14F-4D97-AF65-F5344CB8AC3E}">
        <p14:creationId xmlns:p14="http://schemas.microsoft.com/office/powerpoint/2010/main" val="1142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B3AA12-AE4D-4273-AD7B-24964BA12FDB}"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4782-15F3-4C8C-BDB8-05519F0BE58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54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B3AA12-AE4D-4273-AD7B-24964BA12FDB}" type="datetimeFigureOut">
              <a:rPr lang="en-US" smtClean="0"/>
              <a:t>9/28/2021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1A4782-15F3-4C8C-BDB8-05519F0BE58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428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E6B6-F0C9-4AD6-9AB0-2470011BCE75}"/>
              </a:ext>
            </a:extLst>
          </p:cNvPr>
          <p:cNvSpPr>
            <a:spLocks noGrp="1"/>
          </p:cNvSpPr>
          <p:nvPr>
            <p:ph type="ctrTitle"/>
          </p:nvPr>
        </p:nvSpPr>
        <p:spPr/>
        <p:txBody>
          <a:bodyPr>
            <a:normAutofit/>
          </a:bodyPr>
          <a:lstStyle/>
          <a:p>
            <a:pPr algn="ctr"/>
            <a:r>
              <a:rPr lang="en-US" sz="4000" b="1" dirty="0"/>
              <a:t>Driving in Inclement Weather</a:t>
            </a:r>
            <a:br>
              <a:rPr lang="en-US" dirty="0"/>
            </a:br>
            <a:endParaRPr lang="en-US" dirty="0"/>
          </a:p>
        </p:txBody>
      </p:sp>
      <p:sp>
        <p:nvSpPr>
          <p:cNvPr id="4" name="TextBox 3">
            <a:extLst>
              <a:ext uri="{FF2B5EF4-FFF2-40B4-BE49-F238E27FC236}">
                <a16:creationId xmlns:a16="http://schemas.microsoft.com/office/drawing/2014/main" id="{9FE81301-A512-45A0-AB67-5520D99CBABB}"/>
              </a:ext>
            </a:extLst>
          </p:cNvPr>
          <p:cNvSpPr txBox="1"/>
          <p:nvPr/>
        </p:nvSpPr>
        <p:spPr>
          <a:xfrm>
            <a:off x="8646850" y="5379868"/>
            <a:ext cx="2681057" cy="923330"/>
          </a:xfrm>
          <a:prstGeom prst="rect">
            <a:avLst/>
          </a:prstGeom>
          <a:noFill/>
        </p:spPr>
        <p:txBody>
          <a:bodyPr wrap="square" lIns="91440" tIns="45720" rIns="91440" bIns="45720" rtlCol="0" anchor="t">
            <a:spAutoFit/>
          </a:bodyPr>
          <a:lstStyle/>
          <a:p>
            <a:r>
              <a:rPr lang="en-ZA" dirty="0"/>
              <a:t>DR.WALEED RABEEA</a:t>
            </a:r>
          </a:p>
          <a:p>
            <a:r>
              <a:rPr lang="en-ZA" dirty="0"/>
              <a:t>Name: Mayar Gamal</a:t>
            </a:r>
          </a:p>
          <a:p>
            <a:r>
              <a:rPr lang="en-ZA" dirty="0"/>
              <a:t>Reg No. 16102269</a:t>
            </a:r>
            <a:endParaRPr lang="en-US" dirty="0"/>
          </a:p>
        </p:txBody>
      </p:sp>
    </p:spTree>
    <p:extLst>
      <p:ext uri="{BB962C8B-B14F-4D97-AF65-F5344CB8AC3E}">
        <p14:creationId xmlns:p14="http://schemas.microsoft.com/office/powerpoint/2010/main" val="295743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E8B6-4C93-4E05-9653-9BB37938E1B2}"/>
              </a:ext>
            </a:extLst>
          </p:cNvPr>
          <p:cNvSpPr>
            <a:spLocks noGrp="1"/>
          </p:cNvSpPr>
          <p:nvPr>
            <p:ph type="title"/>
          </p:nvPr>
        </p:nvSpPr>
        <p:spPr/>
        <p:txBody>
          <a:bodyPr>
            <a:normAutofit/>
          </a:bodyPr>
          <a:lstStyle/>
          <a:p>
            <a:r>
              <a:rPr lang="en-US" sz="2800" dirty="0"/>
              <a:t>What is the </a:t>
            </a:r>
            <a:r>
              <a:rPr lang="en-US" sz="2800" b="1" dirty="0">
                <a:solidFill>
                  <a:srgbClr val="FF0000"/>
                </a:solidFill>
              </a:rPr>
              <a:t>correlation</a:t>
            </a:r>
            <a:r>
              <a:rPr lang="en-US" sz="2800" dirty="0"/>
              <a:t> between age and how often the person chooses to drive in inclement weather? </a:t>
            </a:r>
            <a:r>
              <a:rPr lang="en-US" sz="2700" dirty="0"/>
              <a:t>a 95% confidence interval on the correlation between age. how often the person chooses to drive in inclement weather ?</a:t>
            </a:r>
          </a:p>
        </p:txBody>
      </p:sp>
      <p:pic>
        <p:nvPicPr>
          <p:cNvPr id="4" name="Picture 3">
            <a:extLst>
              <a:ext uri="{FF2B5EF4-FFF2-40B4-BE49-F238E27FC236}">
                <a16:creationId xmlns:a16="http://schemas.microsoft.com/office/drawing/2014/main" id="{45935748-4815-47E5-AC9C-CE46448BE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3920" y="1950981"/>
            <a:ext cx="6195646" cy="4154987"/>
          </a:xfrm>
          <a:prstGeom prst="rect">
            <a:avLst/>
          </a:prstGeom>
        </p:spPr>
      </p:pic>
      <p:sp>
        <p:nvSpPr>
          <p:cNvPr id="6" name="TextBox 5">
            <a:extLst>
              <a:ext uri="{FF2B5EF4-FFF2-40B4-BE49-F238E27FC236}">
                <a16:creationId xmlns:a16="http://schemas.microsoft.com/office/drawing/2014/main" id="{FF3D9B91-6CB9-43C1-A818-2CD134F80DC9}"/>
              </a:ext>
            </a:extLst>
          </p:cNvPr>
          <p:cNvSpPr txBox="1"/>
          <p:nvPr/>
        </p:nvSpPr>
        <p:spPr>
          <a:xfrm>
            <a:off x="195310" y="2084832"/>
            <a:ext cx="5900690" cy="5078313"/>
          </a:xfrm>
          <a:prstGeom prst="rect">
            <a:avLst/>
          </a:prstGeom>
          <a:noFill/>
        </p:spPr>
        <p:txBody>
          <a:bodyPr wrap="square" rtlCol="0">
            <a:spAutoFit/>
          </a:bodyPr>
          <a:lstStyle/>
          <a:p>
            <a:r>
              <a:rPr lang="en-US" dirty="0"/>
              <a:t>&gt; plot(AGE, CHO2DRI, main = "Scatter plot")</a:t>
            </a:r>
          </a:p>
          <a:p>
            <a:r>
              <a:rPr lang="en-US" dirty="0"/>
              <a:t>&gt; </a:t>
            </a:r>
            <a:r>
              <a:rPr lang="en-US" dirty="0" err="1"/>
              <a:t>cor</a:t>
            </a:r>
            <a:r>
              <a:rPr lang="en-US" dirty="0"/>
              <a:t>(AGE, CHO2DRI)</a:t>
            </a:r>
          </a:p>
          <a:p>
            <a:r>
              <a:rPr lang="en-US" dirty="0"/>
              <a:t>[1] 0.4394836</a:t>
            </a:r>
          </a:p>
          <a:p>
            <a:endParaRPr lang="en-US" dirty="0"/>
          </a:p>
          <a:p>
            <a:r>
              <a:rPr lang="en-US" dirty="0"/>
              <a:t>TEST</a:t>
            </a:r>
          </a:p>
          <a:p>
            <a:r>
              <a:rPr lang="en-US" dirty="0"/>
              <a:t>&gt; </a:t>
            </a:r>
            <a:r>
              <a:rPr lang="en-US" dirty="0" err="1"/>
              <a:t>cor.test</a:t>
            </a:r>
            <a:r>
              <a:rPr lang="en-US" dirty="0"/>
              <a:t>(AGE, CHO2DRI)</a:t>
            </a:r>
          </a:p>
          <a:p>
            <a:endParaRPr lang="en-US" dirty="0"/>
          </a:p>
          <a:p>
            <a:r>
              <a:rPr lang="en-US" dirty="0"/>
              <a:t>	Pearson's product-moment correlation</a:t>
            </a:r>
          </a:p>
          <a:p>
            <a:endParaRPr lang="en-US" dirty="0"/>
          </a:p>
          <a:p>
            <a:r>
              <a:rPr lang="en-US" dirty="0"/>
              <a:t>data:  AGE and CHO2DRI</a:t>
            </a:r>
          </a:p>
          <a:p>
            <a:r>
              <a:rPr lang="en-US" dirty="0"/>
              <a:t>t = 3.7581, df = 59, p-value = 0.0003947</a:t>
            </a:r>
          </a:p>
          <a:p>
            <a:r>
              <a:rPr lang="en-US" dirty="0"/>
              <a:t>alternative hypothesis: true correlation is not equal to 0</a:t>
            </a:r>
          </a:p>
          <a:p>
            <a:r>
              <a:rPr lang="en-US" dirty="0"/>
              <a:t>95 percent confidence interval:</a:t>
            </a:r>
          </a:p>
          <a:p>
            <a:r>
              <a:rPr lang="en-US" dirty="0"/>
              <a:t> 0.2110163 0.6224204</a:t>
            </a:r>
          </a:p>
          <a:p>
            <a:r>
              <a:rPr lang="en-US" dirty="0"/>
              <a:t>sample estimates:</a:t>
            </a:r>
          </a:p>
          <a:p>
            <a:r>
              <a:rPr lang="en-US" dirty="0"/>
              <a:t>      </a:t>
            </a:r>
            <a:r>
              <a:rPr lang="en-US" dirty="0" err="1"/>
              <a:t>cor</a:t>
            </a:r>
            <a:r>
              <a:rPr lang="en-US" dirty="0"/>
              <a:t> </a:t>
            </a:r>
          </a:p>
          <a:p>
            <a:r>
              <a:rPr lang="en-US" dirty="0"/>
              <a:t>0.4394836 </a:t>
            </a:r>
          </a:p>
          <a:p>
            <a:endParaRPr lang="en-US" dirty="0"/>
          </a:p>
        </p:txBody>
      </p:sp>
      <p:sp>
        <p:nvSpPr>
          <p:cNvPr id="7" name="TextBox 6">
            <a:extLst>
              <a:ext uri="{FF2B5EF4-FFF2-40B4-BE49-F238E27FC236}">
                <a16:creationId xmlns:a16="http://schemas.microsoft.com/office/drawing/2014/main" id="{9777F07C-9CE1-4B59-A92C-8FBCD4B048D1}"/>
              </a:ext>
            </a:extLst>
          </p:cNvPr>
          <p:cNvSpPr txBox="1"/>
          <p:nvPr/>
        </p:nvSpPr>
        <p:spPr>
          <a:xfrm>
            <a:off x="5788241" y="5956917"/>
            <a:ext cx="5699464" cy="646331"/>
          </a:xfrm>
          <a:prstGeom prst="rect">
            <a:avLst/>
          </a:prstGeom>
          <a:noFill/>
        </p:spPr>
        <p:txBody>
          <a:bodyPr wrap="square" rtlCol="0">
            <a:spAutoFit/>
          </a:bodyPr>
          <a:lstStyle/>
          <a:p>
            <a:r>
              <a:rPr lang="en-ZA" b="1" dirty="0">
                <a:solidFill>
                  <a:srgbClr val="C00000"/>
                </a:solidFill>
              </a:rPr>
              <a:t>CONCLUSION: moderate Correlation</a:t>
            </a:r>
          </a:p>
          <a:p>
            <a:r>
              <a:rPr lang="en-ZA" b="1" dirty="0">
                <a:solidFill>
                  <a:srgbClr val="C00000"/>
                </a:solidFill>
              </a:rPr>
              <a:t>Reject H0;</a:t>
            </a:r>
            <a:endParaRPr lang="en-US" b="1" dirty="0">
              <a:solidFill>
                <a:srgbClr val="C00000"/>
              </a:solidFill>
            </a:endParaRPr>
          </a:p>
        </p:txBody>
      </p:sp>
    </p:spTree>
    <p:extLst>
      <p:ext uri="{BB962C8B-B14F-4D97-AF65-F5344CB8AC3E}">
        <p14:creationId xmlns:p14="http://schemas.microsoft.com/office/powerpoint/2010/main" val="11347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643E-3350-4D38-8675-693DDA63F763}"/>
              </a:ext>
            </a:extLst>
          </p:cNvPr>
          <p:cNvSpPr>
            <a:spLocks noGrp="1"/>
          </p:cNvSpPr>
          <p:nvPr>
            <p:ph type="title"/>
          </p:nvPr>
        </p:nvSpPr>
        <p:spPr/>
        <p:txBody>
          <a:bodyPr/>
          <a:lstStyle/>
          <a:p>
            <a:r>
              <a:rPr lang="en-ZA" dirty="0"/>
              <a:t>BOXPLOT OF CHO2DRIVE BY GENDER:</a:t>
            </a:r>
            <a:endParaRPr lang="en-US" dirty="0"/>
          </a:p>
        </p:txBody>
      </p:sp>
      <p:pic>
        <p:nvPicPr>
          <p:cNvPr id="4" name="Picture 3">
            <a:extLst>
              <a:ext uri="{FF2B5EF4-FFF2-40B4-BE49-F238E27FC236}">
                <a16:creationId xmlns:a16="http://schemas.microsoft.com/office/drawing/2014/main" id="{F0D284F2-86DB-43EA-A2E1-F38FE0A3D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28" y="1780013"/>
            <a:ext cx="6684886" cy="3866185"/>
          </a:xfrm>
          <a:prstGeom prst="rect">
            <a:avLst/>
          </a:prstGeom>
        </p:spPr>
      </p:pic>
      <p:sp>
        <p:nvSpPr>
          <p:cNvPr id="5" name="TextBox 4">
            <a:extLst>
              <a:ext uri="{FF2B5EF4-FFF2-40B4-BE49-F238E27FC236}">
                <a16:creationId xmlns:a16="http://schemas.microsoft.com/office/drawing/2014/main" id="{89B12F3A-79EA-46EC-B2CF-376B574B2F8B}"/>
              </a:ext>
            </a:extLst>
          </p:cNvPr>
          <p:cNvSpPr txBox="1"/>
          <p:nvPr/>
        </p:nvSpPr>
        <p:spPr>
          <a:xfrm>
            <a:off x="7563775" y="2263806"/>
            <a:ext cx="3968318" cy="2585323"/>
          </a:xfrm>
          <a:prstGeom prst="rect">
            <a:avLst/>
          </a:prstGeom>
          <a:noFill/>
        </p:spPr>
        <p:txBody>
          <a:bodyPr wrap="square" rtlCol="0">
            <a:spAutoFit/>
          </a:bodyPr>
          <a:lstStyle/>
          <a:p>
            <a:r>
              <a:rPr lang="en-US" dirty="0">
                <a:solidFill>
                  <a:srgbClr val="C00000"/>
                </a:solidFill>
              </a:rPr>
              <a:t>&gt;boxplot(CHO2DRI~GENDER, main="Cho2drive by gender", </a:t>
            </a:r>
            <a:r>
              <a:rPr lang="en-US" dirty="0" err="1">
                <a:solidFill>
                  <a:srgbClr val="C00000"/>
                </a:solidFill>
              </a:rPr>
              <a:t>ylim</a:t>
            </a:r>
            <a:r>
              <a:rPr lang="en-US" dirty="0">
                <a:solidFill>
                  <a:srgbClr val="C00000"/>
                </a:solidFill>
              </a:rPr>
              <a:t>=c(0,5))</a:t>
            </a:r>
          </a:p>
          <a:p>
            <a:r>
              <a:rPr lang="en-US" dirty="0">
                <a:solidFill>
                  <a:srgbClr val="C00000"/>
                </a:solidFill>
              </a:rPr>
              <a:t>&gt; mean(CHO2DRI)</a:t>
            </a:r>
          </a:p>
          <a:p>
            <a:r>
              <a:rPr lang="en-US" dirty="0">
                <a:solidFill>
                  <a:srgbClr val="C00000"/>
                </a:solidFill>
              </a:rPr>
              <a:t>[1] 3.42623</a:t>
            </a:r>
          </a:p>
          <a:p>
            <a:r>
              <a:rPr lang="en-US" dirty="0">
                <a:solidFill>
                  <a:srgbClr val="C00000"/>
                </a:solidFill>
              </a:rPr>
              <a:t>&gt; </a:t>
            </a:r>
          </a:p>
          <a:p>
            <a:r>
              <a:rPr lang="en-US" dirty="0">
                <a:solidFill>
                  <a:srgbClr val="C00000"/>
                </a:solidFill>
              </a:rPr>
              <a:t>&gt; mean(GENDER)</a:t>
            </a:r>
          </a:p>
          <a:p>
            <a:r>
              <a:rPr lang="en-US" dirty="0">
                <a:solidFill>
                  <a:srgbClr val="C00000"/>
                </a:solidFill>
              </a:rPr>
              <a:t>[1] 1.344262</a:t>
            </a:r>
          </a:p>
          <a:p>
            <a:endParaRPr lang="en-US" dirty="0"/>
          </a:p>
        </p:txBody>
      </p:sp>
    </p:spTree>
    <p:extLst>
      <p:ext uri="{BB962C8B-B14F-4D97-AF65-F5344CB8AC3E}">
        <p14:creationId xmlns:p14="http://schemas.microsoft.com/office/powerpoint/2010/main" val="96936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F797-ABA7-4B1C-8B58-63072786F08E}"/>
              </a:ext>
            </a:extLst>
          </p:cNvPr>
          <p:cNvSpPr>
            <a:spLocks noGrp="1"/>
          </p:cNvSpPr>
          <p:nvPr>
            <p:ph type="title"/>
          </p:nvPr>
        </p:nvSpPr>
        <p:spPr/>
        <p:txBody>
          <a:bodyPr>
            <a:normAutofit/>
          </a:bodyPr>
          <a:lstStyle/>
          <a:p>
            <a:r>
              <a:rPr lang="en-US" sz="3100" dirty="0"/>
              <a:t>Is there a gender difference in the likelihood to drive in inclement weather? (</a:t>
            </a:r>
            <a:r>
              <a:rPr lang="en-US" sz="3100" b="1" dirty="0">
                <a:solidFill>
                  <a:srgbClr val="FF0000"/>
                </a:solidFill>
              </a:rPr>
              <a:t>TWO SAMPLE</a:t>
            </a:r>
            <a:r>
              <a:rPr lang="en-US" sz="3100" dirty="0"/>
              <a:t>)</a:t>
            </a:r>
            <a:br>
              <a:rPr lang="en-US" dirty="0"/>
            </a:br>
            <a:endParaRPr lang="en-US" dirty="0"/>
          </a:p>
        </p:txBody>
      </p:sp>
      <p:sp>
        <p:nvSpPr>
          <p:cNvPr id="3" name="TextBox 2">
            <a:extLst>
              <a:ext uri="{FF2B5EF4-FFF2-40B4-BE49-F238E27FC236}">
                <a16:creationId xmlns:a16="http://schemas.microsoft.com/office/drawing/2014/main" id="{B08728F0-86A5-4967-98E2-5E62CDA4DEFE}"/>
              </a:ext>
            </a:extLst>
          </p:cNvPr>
          <p:cNvSpPr txBox="1"/>
          <p:nvPr/>
        </p:nvSpPr>
        <p:spPr>
          <a:xfrm>
            <a:off x="923278" y="2530136"/>
            <a:ext cx="8451541" cy="3416320"/>
          </a:xfrm>
          <a:prstGeom prst="rect">
            <a:avLst/>
          </a:prstGeom>
          <a:noFill/>
        </p:spPr>
        <p:txBody>
          <a:bodyPr wrap="square" rtlCol="0">
            <a:spAutoFit/>
          </a:bodyPr>
          <a:lstStyle/>
          <a:p>
            <a:r>
              <a:rPr lang="en-US" dirty="0">
                <a:solidFill>
                  <a:schemeClr val="tx1">
                    <a:lumMod val="95000"/>
                    <a:lumOff val="5000"/>
                  </a:schemeClr>
                </a:solidFill>
              </a:rPr>
              <a:t>&gt; </a:t>
            </a:r>
            <a:r>
              <a:rPr lang="en-US" dirty="0" err="1">
                <a:solidFill>
                  <a:schemeClr val="tx1">
                    <a:lumMod val="95000"/>
                    <a:lumOff val="5000"/>
                  </a:schemeClr>
                </a:solidFill>
              </a:rPr>
              <a:t>t.test</a:t>
            </a:r>
            <a:r>
              <a:rPr lang="en-US" dirty="0">
                <a:solidFill>
                  <a:schemeClr val="tx1">
                    <a:lumMod val="95000"/>
                    <a:lumOff val="5000"/>
                  </a:schemeClr>
                </a:solidFill>
              </a:rPr>
              <a:t>(CHO2DRI ~ GENDER, mu=0, alt="</a:t>
            </a:r>
            <a:r>
              <a:rPr lang="en-US" dirty="0" err="1">
                <a:solidFill>
                  <a:schemeClr val="tx1">
                    <a:lumMod val="95000"/>
                    <a:lumOff val="5000"/>
                  </a:schemeClr>
                </a:solidFill>
              </a:rPr>
              <a:t>two.sided</a:t>
            </a:r>
            <a:r>
              <a:rPr lang="en-US" dirty="0">
                <a:solidFill>
                  <a:schemeClr val="tx1">
                    <a:lumMod val="95000"/>
                    <a:lumOff val="5000"/>
                  </a:schemeClr>
                </a:solidFill>
              </a:rPr>
              <a:t>", </a:t>
            </a:r>
            <a:r>
              <a:rPr lang="en-US" dirty="0" err="1">
                <a:solidFill>
                  <a:schemeClr val="tx1">
                    <a:lumMod val="95000"/>
                    <a:lumOff val="5000"/>
                  </a:schemeClr>
                </a:solidFill>
              </a:rPr>
              <a:t>con.level</a:t>
            </a:r>
            <a:r>
              <a:rPr lang="en-US" dirty="0">
                <a:solidFill>
                  <a:schemeClr val="tx1">
                    <a:lumMod val="95000"/>
                    <a:lumOff val="5000"/>
                  </a:schemeClr>
                </a:solidFill>
              </a:rPr>
              <a:t>=0.95, </a:t>
            </a:r>
            <a:r>
              <a:rPr lang="en-US" dirty="0" err="1">
                <a:solidFill>
                  <a:schemeClr val="tx1">
                    <a:lumMod val="95000"/>
                    <a:lumOff val="5000"/>
                  </a:schemeClr>
                </a:solidFill>
              </a:rPr>
              <a:t>var.eq</a:t>
            </a:r>
            <a:r>
              <a:rPr lang="en-US" dirty="0">
                <a:solidFill>
                  <a:schemeClr val="tx1">
                    <a:lumMod val="95000"/>
                    <a:lumOff val="5000"/>
                  </a:schemeClr>
                </a:solidFill>
              </a:rPr>
              <a:t>=F, paired=F)</a:t>
            </a:r>
          </a:p>
          <a:p>
            <a:endParaRPr lang="en-US" dirty="0">
              <a:solidFill>
                <a:schemeClr val="tx1">
                  <a:lumMod val="95000"/>
                  <a:lumOff val="5000"/>
                </a:schemeClr>
              </a:solidFill>
            </a:endParaRPr>
          </a:p>
          <a:p>
            <a:r>
              <a:rPr lang="en-US" dirty="0">
                <a:solidFill>
                  <a:schemeClr val="tx1">
                    <a:lumMod val="95000"/>
                    <a:lumOff val="5000"/>
                  </a:schemeClr>
                </a:solidFill>
              </a:rPr>
              <a:t>	Welch Two Sample t-test</a:t>
            </a:r>
          </a:p>
          <a:p>
            <a:endParaRPr lang="en-US" dirty="0">
              <a:solidFill>
                <a:schemeClr val="tx1">
                  <a:lumMod val="95000"/>
                  <a:lumOff val="5000"/>
                </a:schemeClr>
              </a:solidFill>
            </a:endParaRPr>
          </a:p>
          <a:p>
            <a:r>
              <a:rPr lang="en-US" dirty="0">
                <a:solidFill>
                  <a:schemeClr val="tx1">
                    <a:lumMod val="95000"/>
                    <a:lumOff val="5000"/>
                  </a:schemeClr>
                </a:solidFill>
              </a:rPr>
              <a:t>data:  CHO2DRI by GENDER</a:t>
            </a:r>
          </a:p>
          <a:p>
            <a:r>
              <a:rPr lang="en-US" dirty="0">
                <a:solidFill>
                  <a:schemeClr val="tx1">
                    <a:lumMod val="95000"/>
                    <a:lumOff val="5000"/>
                  </a:schemeClr>
                </a:solidFill>
              </a:rPr>
              <a:t>t = 1.1548, df = 38.085, p-value = 0.2554</a:t>
            </a:r>
          </a:p>
          <a:p>
            <a:r>
              <a:rPr lang="en-US" dirty="0">
                <a:solidFill>
                  <a:schemeClr val="tx1">
                    <a:lumMod val="95000"/>
                    <a:lumOff val="5000"/>
                  </a:schemeClr>
                </a:solidFill>
              </a:rPr>
              <a:t>alternative hypothesis: true difference in means is not equal to 0</a:t>
            </a:r>
          </a:p>
          <a:p>
            <a:r>
              <a:rPr lang="en-US" dirty="0">
                <a:solidFill>
                  <a:schemeClr val="tx1">
                    <a:lumMod val="95000"/>
                    <a:lumOff val="5000"/>
                  </a:schemeClr>
                </a:solidFill>
              </a:rPr>
              <a:t>95 percent confidence interval:</a:t>
            </a:r>
          </a:p>
          <a:p>
            <a:r>
              <a:rPr lang="en-US" dirty="0">
                <a:solidFill>
                  <a:schemeClr val="tx1">
                    <a:lumMod val="95000"/>
                    <a:lumOff val="5000"/>
                  </a:schemeClr>
                </a:solidFill>
              </a:rPr>
              <a:t> -0.325380  1.189666</a:t>
            </a:r>
          </a:p>
          <a:p>
            <a:r>
              <a:rPr lang="en-US" dirty="0">
                <a:solidFill>
                  <a:schemeClr val="tx1">
                    <a:lumMod val="95000"/>
                    <a:lumOff val="5000"/>
                  </a:schemeClr>
                </a:solidFill>
              </a:rPr>
              <a:t>sample estimates:</a:t>
            </a:r>
          </a:p>
          <a:p>
            <a:r>
              <a:rPr lang="en-US" dirty="0">
                <a:solidFill>
                  <a:schemeClr val="tx1">
                    <a:lumMod val="95000"/>
                    <a:lumOff val="5000"/>
                  </a:schemeClr>
                </a:solidFill>
              </a:rPr>
              <a:t>mean in group 1 mean in group 2 </a:t>
            </a:r>
          </a:p>
          <a:p>
            <a:r>
              <a:rPr lang="en-US" dirty="0">
                <a:solidFill>
                  <a:schemeClr val="tx1">
                    <a:lumMod val="95000"/>
                    <a:lumOff val="5000"/>
                  </a:schemeClr>
                </a:solidFill>
              </a:rPr>
              <a:t>       3.575000        3.142857</a:t>
            </a:r>
          </a:p>
        </p:txBody>
      </p:sp>
      <p:sp>
        <p:nvSpPr>
          <p:cNvPr id="5" name="TextBox 4">
            <a:extLst>
              <a:ext uri="{FF2B5EF4-FFF2-40B4-BE49-F238E27FC236}">
                <a16:creationId xmlns:a16="http://schemas.microsoft.com/office/drawing/2014/main" id="{2FD24442-D509-477D-890D-C4988BD3BBFD}"/>
              </a:ext>
            </a:extLst>
          </p:cNvPr>
          <p:cNvSpPr txBox="1"/>
          <p:nvPr/>
        </p:nvSpPr>
        <p:spPr>
          <a:xfrm>
            <a:off x="7377344" y="4074850"/>
            <a:ext cx="4456590" cy="923330"/>
          </a:xfrm>
          <a:prstGeom prst="rect">
            <a:avLst/>
          </a:prstGeom>
          <a:noFill/>
        </p:spPr>
        <p:txBody>
          <a:bodyPr wrap="square" rtlCol="0">
            <a:spAutoFit/>
          </a:bodyPr>
          <a:lstStyle/>
          <a:p>
            <a:r>
              <a:rPr lang="en-ZA" dirty="0"/>
              <a:t>H0= mu(gender) =mu(choose) </a:t>
            </a:r>
          </a:p>
          <a:p>
            <a:r>
              <a:rPr lang="en-ZA" dirty="0"/>
              <a:t>H1=mu(gender) !=mu(choose)</a:t>
            </a:r>
          </a:p>
          <a:p>
            <a:r>
              <a:rPr lang="en-ZA" dirty="0"/>
              <a:t>Alpha=0.05 </a:t>
            </a:r>
            <a:endParaRPr lang="en-US" dirty="0"/>
          </a:p>
        </p:txBody>
      </p:sp>
      <p:sp>
        <p:nvSpPr>
          <p:cNvPr id="6" name="TextBox 5">
            <a:extLst>
              <a:ext uri="{FF2B5EF4-FFF2-40B4-BE49-F238E27FC236}">
                <a16:creationId xmlns:a16="http://schemas.microsoft.com/office/drawing/2014/main" id="{49433DBC-17BD-4158-A7B4-C29549DD88CB}"/>
              </a:ext>
            </a:extLst>
          </p:cNvPr>
          <p:cNvSpPr txBox="1"/>
          <p:nvPr/>
        </p:nvSpPr>
        <p:spPr>
          <a:xfrm>
            <a:off x="7306322" y="5477522"/>
            <a:ext cx="3533313" cy="523220"/>
          </a:xfrm>
          <a:prstGeom prst="rect">
            <a:avLst/>
          </a:prstGeom>
          <a:noFill/>
        </p:spPr>
        <p:txBody>
          <a:bodyPr wrap="square" rtlCol="0">
            <a:spAutoFit/>
          </a:bodyPr>
          <a:lstStyle/>
          <a:p>
            <a:r>
              <a:rPr lang="en-ZA" sz="2800" b="1" dirty="0" err="1">
                <a:solidFill>
                  <a:srgbClr val="C00000"/>
                </a:solidFill>
              </a:rPr>
              <a:t>Conc</a:t>
            </a:r>
            <a:r>
              <a:rPr lang="en-ZA" sz="2800" b="1" dirty="0">
                <a:solidFill>
                  <a:srgbClr val="C00000"/>
                </a:solidFill>
              </a:rPr>
              <a:t>: H0 rejected </a:t>
            </a:r>
            <a:endParaRPr lang="en-US" sz="2800" b="1" dirty="0">
              <a:solidFill>
                <a:srgbClr val="C00000"/>
              </a:solidFill>
            </a:endParaRPr>
          </a:p>
        </p:txBody>
      </p:sp>
    </p:spTree>
    <p:extLst>
      <p:ext uri="{BB962C8B-B14F-4D97-AF65-F5344CB8AC3E}">
        <p14:creationId xmlns:p14="http://schemas.microsoft.com/office/powerpoint/2010/main" val="115838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7786-184A-42F6-AA9B-B34041301A1F}"/>
              </a:ext>
            </a:extLst>
          </p:cNvPr>
          <p:cNvSpPr>
            <a:spLocks noGrp="1"/>
          </p:cNvSpPr>
          <p:nvPr>
            <p:ph type="title"/>
          </p:nvPr>
        </p:nvSpPr>
        <p:spPr/>
        <p:txBody>
          <a:bodyPr>
            <a:normAutofit fontScale="90000"/>
          </a:bodyPr>
          <a:lstStyle/>
          <a:p>
            <a:r>
              <a:rPr lang="en-US" sz="3600" dirty="0"/>
              <a:t>(</a:t>
            </a:r>
            <a:r>
              <a:rPr lang="en-US" sz="3600" b="1" dirty="0">
                <a:solidFill>
                  <a:srgbClr val="FF0000"/>
                </a:solidFill>
              </a:rPr>
              <a:t>ONE SAMPLE TEST</a:t>
            </a:r>
            <a:r>
              <a:rPr lang="en-US" sz="3600" dirty="0"/>
              <a:t>)ON % of accidents thought to occur from driving in inclement weather</a:t>
            </a:r>
            <a:br>
              <a:rPr lang="en-US" dirty="0"/>
            </a:br>
            <a:endParaRPr lang="en-US" dirty="0"/>
          </a:p>
        </p:txBody>
      </p:sp>
      <p:sp>
        <p:nvSpPr>
          <p:cNvPr id="7" name="Rectangle 6">
            <a:extLst>
              <a:ext uri="{FF2B5EF4-FFF2-40B4-BE49-F238E27FC236}">
                <a16:creationId xmlns:a16="http://schemas.microsoft.com/office/drawing/2014/main" id="{4C37C3B1-F3EE-47A1-BF70-E2B793101C56}"/>
              </a:ext>
            </a:extLst>
          </p:cNvPr>
          <p:cNvSpPr/>
          <p:nvPr/>
        </p:nvSpPr>
        <p:spPr>
          <a:xfrm>
            <a:off x="816746" y="2274838"/>
            <a:ext cx="8327254" cy="369332"/>
          </a:xfrm>
          <a:prstGeom prst="rect">
            <a:avLst/>
          </a:prstGeom>
        </p:spPr>
        <p:txBody>
          <a:bodyPr wrap="square">
            <a:spAutoFit/>
          </a:bodyPr>
          <a:lstStyle/>
          <a:p>
            <a:endParaRPr lang="en-US" dirty="0"/>
          </a:p>
        </p:txBody>
      </p:sp>
      <p:sp>
        <p:nvSpPr>
          <p:cNvPr id="8" name="Rectangle 4">
            <a:extLst>
              <a:ext uri="{FF2B5EF4-FFF2-40B4-BE49-F238E27FC236}">
                <a16:creationId xmlns:a16="http://schemas.microsoft.com/office/drawing/2014/main" id="{42D79806-547A-4E2C-AD45-13ADC9DA7F3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FDC2962-48D0-40BC-91B0-2B1A670F47D6}"/>
              </a:ext>
            </a:extLst>
          </p:cNvPr>
          <p:cNvSpPr txBox="1"/>
          <p:nvPr/>
        </p:nvSpPr>
        <p:spPr>
          <a:xfrm>
            <a:off x="864330" y="2459504"/>
            <a:ext cx="8510489" cy="3416320"/>
          </a:xfrm>
          <a:prstGeom prst="rect">
            <a:avLst/>
          </a:prstGeom>
          <a:noFill/>
        </p:spPr>
        <p:txBody>
          <a:bodyPr wrap="square" rtlCol="0">
            <a:spAutoFit/>
          </a:bodyPr>
          <a:lstStyle/>
          <a:p>
            <a:r>
              <a:rPr lang="en-US" dirty="0"/>
              <a:t>&gt; </a:t>
            </a:r>
            <a:r>
              <a:rPr lang="en-US" dirty="0" err="1"/>
              <a:t>t.test</a:t>
            </a:r>
            <a:r>
              <a:rPr lang="en-US" dirty="0"/>
              <a:t>(ACCIDENT, mu=3,  </a:t>
            </a:r>
            <a:r>
              <a:rPr lang="en-US" dirty="0" err="1"/>
              <a:t>con.level</a:t>
            </a:r>
            <a:r>
              <a:rPr lang="en-US" dirty="0"/>
              <a:t>=0.95)</a:t>
            </a:r>
          </a:p>
          <a:p>
            <a:endParaRPr lang="en-US" dirty="0"/>
          </a:p>
          <a:p>
            <a:r>
              <a:rPr lang="en-US" dirty="0"/>
              <a:t>	One Sample t-test</a:t>
            </a:r>
          </a:p>
          <a:p>
            <a:endParaRPr lang="en-US" dirty="0"/>
          </a:p>
          <a:p>
            <a:r>
              <a:rPr lang="en-US" dirty="0"/>
              <a:t>data:  ACCIDENT</a:t>
            </a:r>
          </a:p>
          <a:p>
            <a:r>
              <a:rPr lang="en-US" dirty="0"/>
              <a:t>t = 14.462, df = 60, p-value &lt; 2.2e-16</a:t>
            </a:r>
          </a:p>
          <a:p>
            <a:r>
              <a:rPr lang="en-US" dirty="0"/>
              <a:t>alternative hypothesis: true mean is not equal to 3</a:t>
            </a:r>
          </a:p>
          <a:p>
            <a:r>
              <a:rPr lang="en-US" dirty="0"/>
              <a:t>95 percent confidence interval:</a:t>
            </a:r>
          </a:p>
          <a:p>
            <a:r>
              <a:rPr lang="en-US" dirty="0"/>
              <a:t> 43.96558 57.11639</a:t>
            </a:r>
          </a:p>
          <a:p>
            <a:r>
              <a:rPr lang="en-US" dirty="0"/>
              <a:t>sample estimates:</a:t>
            </a:r>
          </a:p>
          <a:p>
            <a:r>
              <a:rPr lang="en-US" dirty="0"/>
              <a:t>mean of x </a:t>
            </a:r>
          </a:p>
          <a:p>
            <a:r>
              <a:rPr lang="en-US" dirty="0"/>
              <a:t> 50.54098</a:t>
            </a:r>
          </a:p>
        </p:txBody>
      </p:sp>
      <p:sp>
        <p:nvSpPr>
          <p:cNvPr id="10" name="Rectangle 9">
            <a:extLst>
              <a:ext uri="{FF2B5EF4-FFF2-40B4-BE49-F238E27FC236}">
                <a16:creationId xmlns:a16="http://schemas.microsoft.com/office/drawing/2014/main" id="{7733DBEE-70F3-4BB6-81A0-0615C1344EC6}"/>
              </a:ext>
            </a:extLst>
          </p:cNvPr>
          <p:cNvSpPr/>
          <p:nvPr/>
        </p:nvSpPr>
        <p:spPr>
          <a:xfrm>
            <a:off x="7395098" y="3105835"/>
            <a:ext cx="3222595" cy="923330"/>
          </a:xfrm>
          <a:prstGeom prst="rect">
            <a:avLst/>
          </a:prstGeom>
        </p:spPr>
        <p:txBody>
          <a:bodyPr wrap="square">
            <a:spAutoFit/>
          </a:bodyPr>
          <a:lstStyle/>
          <a:p>
            <a:r>
              <a:rPr lang="en-ZA" dirty="0"/>
              <a:t>H0= mu=3</a:t>
            </a:r>
          </a:p>
          <a:p>
            <a:r>
              <a:rPr lang="en-ZA" dirty="0"/>
              <a:t>H1=mu!=3</a:t>
            </a:r>
          </a:p>
          <a:p>
            <a:r>
              <a:rPr lang="en-ZA" dirty="0"/>
              <a:t>Alpha=0.05</a:t>
            </a:r>
            <a:endParaRPr lang="en-US" dirty="0"/>
          </a:p>
        </p:txBody>
      </p:sp>
      <p:sp>
        <p:nvSpPr>
          <p:cNvPr id="12" name="TextBox 11">
            <a:extLst>
              <a:ext uri="{FF2B5EF4-FFF2-40B4-BE49-F238E27FC236}">
                <a16:creationId xmlns:a16="http://schemas.microsoft.com/office/drawing/2014/main" id="{C70A1CBB-70EB-4CEE-AE5D-430577ADA038}"/>
              </a:ext>
            </a:extLst>
          </p:cNvPr>
          <p:cNvSpPr txBox="1"/>
          <p:nvPr/>
        </p:nvSpPr>
        <p:spPr>
          <a:xfrm>
            <a:off x="7297445" y="4864963"/>
            <a:ext cx="3222595" cy="369332"/>
          </a:xfrm>
          <a:prstGeom prst="rect">
            <a:avLst/>
          </a:prstGeom>
          <a:noFill/>
        </p:spPr>
        <p:txBody>
          <a:bodyPr wrap="square" rtlCol="0">
            <a:spAutoFit/>
          </a:bodyPr>
          <a:lstStyle/>
          <a:p>
            <a:r>
              <a:rPr lang="en-ZA" b="1" dirty="0" err="1">
                <a:solidFill>
                  <a:srgbClr val="C00000"/>
                </a:solidFill>
              </a:rPr>
              <a:t>Conc</a:t>
            </a:r>
            <a:r>
              <a:rPr lang="en-ZA" b="1" dirty="0">
                <a:solidFill>
                  <a:srgbClr val="C00000"/>
                </a:solidFill>
              </a:rPr>
              <a:t>: H0 Reject</a:t>
            </a:r>
            <a:endParaRPr lang="en-US" b="1" dirty="0">
              <a:solidFill>
                <a:srgbClr val="C00000"/>
              </a:solidFill>
            </a:endParaRPr>
          </a:p>
        </p:txBody>
      </p:sp>
    </p:spTree>
    <p:extLst>
      <p:ext uri="{BB962C8B-B14F-4D97-AF65-F5344CB8AC3E}">
        <p14:creationId xmlns:p14="http://schemas.microsoft.com/office/powerpoint/2010/main" val="237323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29B9-AAE5-41B4-A75E-16A1331FB1D4}"/>
              </a:ext>
            </a:extLst>
          </p:cNvPr>
          <p:cNvSpPr>
            <a:spLocks noGrp="1"/>
          </p:cNvSpPr>
          <p:nvPr>
            <p:ph type="title"/>
          </p:nvPr>
        </p:nvSpPr>
        <p:spPr>
          <a:xfrm>
            <a:off x="1024128" y="1145218"/>
            <a:ext cx="9720072" cy="939613"/>
          </a:xfrm>
        </p:spPr>
        <p:txBody>
          <a:bodyPr>
            <a:normAutofit fontScale="90000"/>
          </a:bodyPr>
          <a:lstStyle/>
          <a:p>
            <a:r>
              <a:rPr lang="en-US" sz="3100" dirty="0"/>
              <a:t>Use linear regression to predict how often someone rides public transportation in inclement weather from what percentage of accidents that person thinks occur in inclement weather. (</a:t>
            </a:r>
            <a:r>
              <a:rPr lang="en-US" sz="3100" dirty="0" err="1"/>
              <a:t>Pubtran</a:t>
            </a:r>
            <a:r>
              <a:rPr lang="en-US" sz="3100" dirty="0"/>
              <a:t> by Accident)</a:t>
            </a:r>
            <a:br>
              <a:rPr lang="en-US" dirty="0"/>
            </a:br>
            <a:endParaRPr lang="en-US" dirty="0"/>
          </a:p>
        </p:txBody>
      </p:sp>
      <p:pic>
        <p:nvPicPr>
          <p:cNvPr id="4" name="Picture 3" descr="A close up of a map&#10;&#10;Description automatically generated">
            <a:extLst>
              <a:ext uri="{FF2B5EF4-FFF2-40B4-BE49-F238E27FC236}">
                <a16:creationId xmlns:a16="http://schemas.microsoft.com/office/drawing/2014/main" id="{7179E1E8-4A4A-43D2-831F-0DCD82013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408" y="2149019"/>
            <a:ext cx="7021727" cy="4708981"/>
          </a:xfrm>
          <a:prstGeom prst="rect">
            <a:avLst/>
          </a:prstGeom>
        </p:spPr>
      </p:pic>
      <p:sp>
        <p:nvSpPr>
          <p:cNvPr id="5" name="TextBox 4">
            <a:extLst>
              <a:ext uri="{FF2B5EF4-FFF2-40B4-BE49-F238E27FC236}">
                <a16:creationId xmlns:a16="http://schemas.microsoft.com/office/drawing/2014/main" id="{78E3B5C5-BC3B-432A-B05C-CFA1583E8A48}"/>
              </a:ext>
            </a:extLst>
          </p:cNvPr>
          <p:cNvSpPr txBox="1"/>
          <p:nvPr/>
        </p:nvSpPr>
        <p:spPr>
          <a:xfrm>
            <a:off x="0" y="1993530"/>
            <a:ext cx="4625266" cy="4708981"/>
          </a:xfrm>
          <a:prstGeom prst="rect">
            <a:avLst/>
          </a:prstGeom>
          <a:noFill/>
        </p:spPr>
        <p:txBody>
          <a:bodyPr wrap="square" rtlCol="0">
            <a:spAutoFit/>
          </a:bodyPr>
          <a:lstStyle/>
          <a:p>
            <a:r>
              <a:rPr lang="en-US" sz="1200" dirty="0"/>
              <a:t>&gt; plot(PUBTRAN, ACCIDENT ,main="Scatter plot")</a:t>
            </a:r>
          </a:p>
          <a:p>
            <a:r>
              <a:rPr lang="en-US" sz="1200" dirty="0"/>
              <a:t>&gt; </a:t>
            </a:r>
            <a:r>
              <a:rPr lang="en-US" sz="1200" dirty="0" err="1"/>
              <a:t>cor</a:t>
            </a:r>
            <a:r>
              <a:rPr lang="en-US" sz="1200" dirty="0"/>
              <a:t>(PUBTRAN, ACCIDENT)</a:t>
            </a:r>
          </a:p>
          <a:p>
            <a:r>
              <a:rPr lang="en-US" sz="1200" dirty="0"/>
              <a:t>[1] 0.2846271</a:t>
            </a:r>
          </a:p>
          <a:p>
            <a:r>
              <a:rPr lang="en-US" sz="1200" dirty="0"/>
              <a:t>&gt; </a:t>
            </a:r>
          </a:p>
          <a:p>
            <a:r>
              <a:rPr lang="en-US" sz="1200" dirty="0"/>
              <a:t>&gt; mod &lt;- </a:t>
            </a:r>
            <a:r>
              <a:rPr lang="en-US" sz="1200" dirty="0" err="1"/>
              <a:t>lm</a:t>
            </a:r>
            <a:r>
              <a:rPr lang="en-US" sz="1200" dirty="0"/>
              <a:t>(PUBTRAN ~ ACCIDENT)</a:t>
            </a:r>
          </a:p>
          <a:p>
            <a:r>
              <a:rPr lang="en-US" sz="1200" dirty="0"/>
              <a:t>&gt; summary(mod)</a:t>
            </a:r>
          </a:p>
          <a:p>
            <a:endParaRPr lang="en-US" sz="1200" dirty="0"/>
          </a:p>
          <a:p>
            <a:r>
              <a:rPr lang="en-US" sz="1200" dirty="0"/>
              <a:t>Call:</a:t>
            </a:r>
          </a:p>
          <a:p>
            <a:r>
              <a:rPr lang="en-US" sz="1200" dirty="0" err="1"/>
              <a:t>lm</a:t>
            </a:r>
            <a:r>
              <a:rPr lang="en-US" sz="1200" dirty="0"/>
              <a:t>(formula = PUBTRAN ~ ACCIDENT)</a:t>
            </a:r>
          </a:p>
          <a:p>
            <a:endParaRPr lang="en-US" sz="1200" dirty="0"/>
          </a:p>
          <a:p>
            <a:r>
              <a:rPr lang="en-US" sz="1200" dirty="0"/>
              <a:t>Residuals:</a:t>
            </a:r>
          </a:p>
          <a:p>
            <a:r>
              <a:rPr lang="en-US" sz="1200" dirty="0"/>
              <a:t>    Min      1Q  Median      3Q     Max </a:t>
            </a:r>
          </a:p>
          <a:p>
            <a:r>
              <a:rPr lang="en-US" sz="1200" dirty="0"/>
              <a:t>-34.978 -17.960  -7.750  -0.594  83.777 </a:t>
            </a:r>
          </a:p>
          <a:p>
            <a:endParaRPr lang="en-US" sz="1200" dirty="0"/>
          </a:p>
          <a:p>
            <a:r>
              <a:rPr lang="en-US" sz="1200" dirty="0"/>
              <a:t>Coefficients:</a:t>
            </a:r>
          </a:p>
          <a:p>
            <a:r>
              <a:rPr lang="en-US" sz="1200" dirty="0"/>
              <a:t>            Estimate Std. Error t value </a:t>
            </a:r>
            <a:r>
              <a:rPr lang="en-US" sz="1200" dirty="0" err="1"/>
              <a:t>Pr</a:t>
            </a:r>
            <a:r>
              <a:rPr lang="en-US" sz="1200" dirty="0"/>
              <a:t>(&gt;|t|)  </a:t>
            </a:r>
          </a:p>
          <a:p>
            <a:r>
              <a:rPr lang="en-US" sz="1200" dirty="0"/>
              <a:t>(Intercept)   0.5937     8.6187   0.069   0.9453  </a:t>
            </a:r>
          </a:p>
          <a:p>
            <a:r>
              <a:rPr lang="en-US" sz="1200" dirty="0"/>
              <a:t>ACCIDENT      0.3473     0.1523   2.281   0.0262 *</a:t>
            </a:r>
          </a:p>
          <a:p>
            <a:r>
              <a:rPr lang="en-US" sz="1200" dirty="0"/>
              <a:t>---</a:t>
            </a:r>
          </a:p>
          <a:p>
            <a:r>
              <a:rPr lang="en-US" sz="1200" dirty="0" err="1"/>
              <a:t>Signif</a:t>
            </a:r>
            <a:r>
              <a:rPr lang="en-US" sz="1200" dirty="0"/>
              <a:t>. codes:  0 ‘***’ 0.001 ‘**’ 0.01 ‘*’ 0.05 ‘.’ 0.1 ‘ ’ 1</a:t>
            </a:r>
          </a:p>
          <a:p>
            <a:endParaRPr lang="en-US" sz="1200" dirty="0"/>
          </a:p>
          <a:p>
            <a:r>
              <a:rPr lang="en-US" sz="1200" dirty="0"/>
              <a:t>Residual standard error: 30.29 on 59 degrees of freedom</a:t>
            </a:r>
          </a:p>
          <a:p>
            <a:r>
              <a:rPr lang="en-US" sz="1200" dirty="0"/>
              <a:t>Multiple R-squared:  0.08101,	Adjusted R-squared:  0.06544 </a:t>
            </a:r>
          </a:p>
          <a:p>
            <a:r>
              <a:rPr lang="en-US" sz="1200" dirty="0"/>
              <a:t>F-statistic: 5.201 on 1 and 59 DF,  p-value: 0.0262</a:t>
            </a:r>
          </a:p>
          <a:p>
            <a:r>
              <a:rPr lang="en-US" sz="1200" dirty="0"/>
              <a:t>&gt; </a:t>
            </a:r>
            <a:r>
              <a:rPr lang="en-US" sz="1200" dirty="0" err="1"/>
              <a:t>abline</a:t>
            </a:r>
            <a:r>
              <a:rPr lang="en-US" sz="1200" dirty="0"/>
              <a:t>(mod)</a:t>
            </a:r>
          </a:p>
        </p:txBody>
      </p:sp>
      <p:sp>
        <p:nvSpPr>
          <p:cNvPr id="7" name="TextBox 6">
            <a:extLst>
              <a:ext uri="{FF2B5EF4-FFF2-40B4-BE49-F238E27FC236}">
                <a16:creationId xmlns:a16="http://schemas.microsoft.com/office/drawing/2014/main" id="{2B4A913B-6785-443A-8CEF-E06AD84EDBD8}"/>
              </a:ext>
            </a:extLst>
          </p:cNvPr>
          <p:cNvSpPr txBox="1"/>
          <p:nvPr/>
        </p:nvSpPr>
        <p:spPr>
          <a:xfrm>
            <a:off x="923278" y="310718"/>
            <a:ext cx="7847860" cy="369332"/>
          </a:xfrm>
          <a:prstGeom prst="rect">
            <a:avLst/>
          </a:prstGeom>
          <a:noFill/>
        </p:spPr>
        <p:txBody>
          <a:bodyPr wrap="square" rtlCol="0">
            <a:spAutoFit/>
          </a:bodyPr>
          <a:lstStyle/>
          <a:p>
            <a:r>
              <a:rPr lang="en-US" dirty="0">
                <a:latin typeface="Abadi Extra Light" panose="020B0204020104020204" pitchFamily="34" charset="0"/>
              </a:rPr>
              <a:t>Regression is used to access the level of relationship between two or more variables. </a:t>
            </a:r>
            <a:endParaRPr lang="en-US" dirty="0"/>
          </a:p>
        </p:txBody>
      </p:sp>
    </p:spTree>
    <p:extLst>
      <p:ext uri="{BB962C8B-B14F-4D97-AF65-F5344CB8AC3E}">
        <p14:creationId xmlns:p14="http://schemas.microsoft.com/office/powerpoint/2010/main" val="289550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2FAF-B970-40B2-8A40-96AA1CACCFB5}"/>
              </a:ext>
            </a:extLst>
          </p:cNvPr>
          <p:cNvSpPr>
            <a:spLocks noGrp="1"/>
          </p:cNvSpPr>
          <p:nvPr>
            <p:ph type="title"/>
          </p:nvPr>
        </p:nvSpPr>
        <p:spPr>
          <a:xfrm>
            <a:off x="1024128" y="852256"/>
            <a:ext cx="9720072" cy="1232576"/>
          </a:xfrm>
        </p:spPr>
        <p:txBody>
          <a:bodyPr>
            <a:normAutofit fontScale="90000"/>
          </a:bodyPr>
          <a:lstStyle/>
          <a:p>
            <a:r>
              <a:rPr lang="en-ZA" sz="3100" dirty="0"/>
              <a:t>Chi-square on </a:t>
            </a:r>
            <a:r>
              <a:rPr lang="en-US" sz="3100" dirty="0"/>
              <a:t>How often he or she chooses to drive in inclement weather</a:t>
            </a:r>
            <a:br>
              <a:rPr lang="en-US" dirty="0"/>
            </a:br>
            <a:endParaRPr lang="en-US" dirty="0"/>
          </a:p>
        </p:txBody>
      </p:sp>
      <p:pic>
        <p:nvPicPr>
          <p:cNvPr id="4" name="Picture 3">
            <a:extLst>
              <a:ext uri="{FF2B5EF4-FFF2-40B4-BE49-F238E27FC236}">
                <a16:creationId xmlns:a16="http://schemas.microsoft.com/office/drawing/2014/main" id="{A37440E5-8D23-47D4-89E8-4BA10DF8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65" y="1594832"/>
            <a:ext cx="7056780" cy="4732490"/>
          </a:xfrm>
          <a:prstGeom prst="rect">
            <a:avLst/>
          </a:prstGeom>
        </p:spPr>
      </p:pic>
      <p:sp>
        <p:nvSpPr>
          <p:cNvPr id="5" name="TextBox 4">
            <a:extLst>
              <a:ext uri="{FF2B5EF4-FFF2-40B4-BE49-F238E27FC236}">
                <a16:creationId xmlns:a16="http://schemas.microsoft.com/office/drawing/2014/main" id="{3DEBC8EA-E88E-494F-8106-5DC7E5AE3B86}"/>
              </a:ext>
            </a:extLst>
          </p:cNvPr>
          <p:cNvSpPr txBox="1"/>
          <p:nvPr/>
        </p:nvSpPr>
        <p:spPr>
          <a:xfrm>
            <a:off x="124287" y="1961965"/>
            <a:ext cx="4802819" cy="5355312"/>
          </a:xfrm>
          <a:prstGeom prst="rect">
            <a:avLst/>
          </a:prstGeom>
          <a:noFill/>
        </p:spPr>
        <p:txBody>
          <a:bodyPr wrap="square" rtlCol="0">
            <a:spAutoFit/>
          </a:bodyPr>
          <a:lstStyle/>
          <a:p>
            <a:r>
              <a:rPr lang="en-US" sz="1200" dirty="0">
                <a:solidFill>
                  <a:srgbClr val="C00000"/>
                </a:solidFill>
              </a:rPr>
              <a:t>&gt; tab= table(CHO2DRI, GENDER)</a:t>
            </a:r>
          </a:p>
          <a:p>
            <a:r>
              <a:rPr lang="en-US" sz="1200" dirty="0">
                <a:solidFill>
                  <a:srgbClr val="C00000"/>
                </a:solidFill>
              </a:rPr>
              <a:t>&gt; tab</a:t>
            </a:r>
          </a:p>
          <a:p>
            <a:r>
              <a:rPr lang="en-US" sz="1200" dirty="0">
                <a:solidFill>
                  <a:srgbClr val="C00000"/>
                </a:solidFill>
              </a:rPr>
              <a:t>       GENDER</a:t>
            </a:r>
          </a:p>
          <a:p>
            <a:r>
              <a:rPr lang="en-US" sz="1200" dirty="0">
                <a:solidFill>
                  <a:srgbClr val="C00000"/>
                </a:solidFill>
              </a:rPr>
              <a:t>CHO2DRI  1  2</a:t>
            </a:r>
          </a:p>
          <a:p>
            <a:r>
              <a:rPr lang="en-US" sz="1200" dirty="0">
                <a:solidFill>
                  <a:srgbClr val="C00000"/>
                </a:solidFill>
              </a:rPr>
              <a:t>      1  4  4</a:t>
            </a:r>
          </a:p>
          <a:p>
            <a:r>
              <a:rPr lang="en-US" sz="1200" dirty="0">
                <a:solidFill>
                  <a:srgbClr val="C00000"/>
                </a:solidFill>
              </a:rPr>
              <a:t>      2  5  2</a:t>
            </a:r>
          </a:p>
          <a:p>
            <a:r>
              <a:rPr lang="en-US" sz="1200" dirty="0">
                <a:solidFill>
                  <a:srgbClr val="C00000"/>
                </a:solidFill>
              </a:rPr>
              <a:t>      3  7  7</a:t>
            </a:r>
          </a:p>
          <a:p>
            <a:r>
              <a:rPr lang="en-US" sz="1200" dirty="0">
                <a:solidFill>
                  <a:srgbClr val="C00000"/>
                </a:solidFill>
              </a:rPr>
              <a:t>      4 12  3</a:t>
            </a:r>
          </a:p>
          <a:p>
            <a:r>
              <a:rPr lang="en-US" sz="1200" dirty="0">
                <a:solidFill>
                  <a:srgbClr val="C00000"/>
                </a:solidFill>
              </a:rPr>
              <a:t>      5 12  5</a:t>
            </a:r>
          </a:p>
          <a:p>
            <a:r>
              <a:rPr lang="en-US" sz="1200" dirty="0">
                <a:solidFill>
                  <a:srgbClr val="C00000"/>
                </a:solidFill>
              </a:rPr>
              <a:t>&gt; </a:t>
            </a:r>
            <a:r>
              <a:rPr lang="en-US" sz="1200" dirty="0" err="1">
                <a:solidFill>
                  <a:srgbClr val="C00000"/>
                </a:solidFill>
              </a:rPr>
              <a:t>barplot</a:t>
            </a:r>
            <a:r>
              <a:rPr lang="en-US" sz="1200" dirty="0">
                <a:solidFill>
                  <a:srgbClr val="C00000"/>
                </a:solidFill>
              </a:rPr>
              <a:t>(tab)</a:t>
            </a:r>
          </a:p>
          <a:p>
            <a:r>
              <a:rPr lang="en-US" sz="1200" dirty="0">
                <a:solidFill>
                  <a:srgbClr val="C00000"/>
                </a:solidFill>
              </a:rPr>
              <a:t>&gt; </a:t>
            </a:r>
            <a:r>
              <a:rPr lang="en-US" sz="1200" dirty="0" err="1">
                <a:solidFill>
                  <a:srgbClr val="C00000"/>
                </a:solidFill>
              </a:rPr>
              <a:t>chisq.test</a:t>
            </a:r>
            <a:r>
              <a:rPr lang="en-US" sz="1200" dirty="0">
                <a:solidFill>
                  <a:srgbClr val="C00000"/>
                </a:solidFill>
              </a:rPr>
              <a:t>(tab, correct=T)</a:t>
            </a:r>
          </a:p>
          <a:p>
            <a:endParaRPr lang="en-US" sz="1200" dirty="0">
              <a:solidFill>
                <a:srgbClr val="C00000"/>
              </a:solidFill>
            </a:endParaRPr>
          </a:p>
          <a:p>
            <a:r>
              <a:rPr lang="en-US" sz="1200" dirty="0">
                <a:solidFill>
                  <a:srgbClr val="C00000"/>
                </a:solidFill>
              </a:rPr>
              <a:t>	Pearson's Chi-squared test</a:t>
            </a:r>
          </a:p>
          <a:p>
            <a:endParaRPr lang="en-US" sz="1200" dirty="0">
              <a:solidFill>
                <a:srgbClr val="C00000"/>
              </a:solidFill>
            </a:endParaRPr>
          </a:p>
          <a:p>
            <a:r>
              <a:rPr lang="en-US" sz="1200" dirty="0">
                <a:solidFill>
                  <a:srgbClr val="C00000"/>
                </a:solidFill>
              </a:rPr>
              <a:t>data:  tab</a:t>
            </a:r>
          </a:p>
          <a:p>
            <a:r>
              <a:rPr lang="en-US" sz="1200" dirty="0">
                <a:solidFill>
                  <a:srgbClr val="C00000"/>
                </a:solidFill>
              </a:rPr>
              <a:t>X-squared = 4.0422, df = 4, p-value = 0.4003</a:t>
            </a:r>
          </a:p>
          <a:p>
            <a:endParaRPr lang="en-US" sz="1200" dirty="0">
              <a:solidFill>
                <a:srgbClr val="C00000"/>
              </a:solidFill>
            </a:endParaRPr>
          </a:p>
          <a:p>
            <a:endParaRPr lang="en-US" sz="1200" dirty="0">
              <a:solidFill>
                <a:srgbClr val="C00000"/>
              </a:solidFill>
            </a:endParaRPr>
          </a:p>
          <a:p>
            <a:r>
              <a:rPr lang="en-US" sz="1200" dirty="0">
                <a:solidFill>
                  <a:srgbClr val="C00000"/>
                </a:solidFill>
              </a:rPr>
              <a:t>&gt; </a:t>
            </a:r>
            <a:r>
              <a:rPr lang="en-US" sz="1200" dirty="0" err="1">
                <a:solidFill>
                  <a:srgbClr val="C00000"/>
                </a:solidFill>
              </a:rPr>
              <a:t>CHI$expected</a:t>
            </a:r>
            <a:endParaRPr lang="en-US" sz="1200" dirty="0">
              <a:solidFill>
                <a:srgbClr val="C00000"/>
              </a:solidFill>
            </a:endParaRPr>
          </a:p>
          <a:p>
            <a:r>
              <a:rPr lang="en-US" sz="1200" dirty="0">
                <a:solidFill>
                  <a:srgbClr val="C00000"/>
                </a:solidFill>
              </a:rPr>
              <a:t>       GENDER</a:t>
            </a:r>
          </a:p>
          <a:p>
            <a:r>
              <a:rPr lang="en-US" sz="1200" dirty="0">
                <a:solidFill>
                  <a:srgbClr val="C00000"/>
                </a:solidFill>
              </a:rPr>
              <a:t>CHO2DRI         1        2</a:t>
            </a:r>
          </a:p>
          <a:p>
            <a:r>
              <a:rPr lang="en-US" sz="1200" dirty="0">
                <a:solidFill>
                  <a:srgbClr val="C00000"/>
                </a:solidFill>
              </a:rPr>
              <a:t>      1  5.245902 2.754098</a:t>
            </a:r>
          </a:p>
          <a:p>
            <a:r>
              <a:rPr lang="en-US" sz="1200" dirty="0">
                <a:solidFill>
                  <a:srgbClr val="C00000"/>
                </a:solidFill>
              </a:rPr>
              <a:t>      2  4.590164 2.409836</a:t>
            </a:r>
          </a:p>
          <a:p>
            <a:r>
              <a:rPr lang="en-US" sz="1200" dirty="0">
                <a:solidFill>
                  <a:srgbClr val="C00000"/>
                </a:solidFill>
              </a:rPr>
              <a:t>      3  9.180328 4.819672</a:t>
            </a:r>
          </a:p>
          <a:p>
            <a:r>
              <a:rPr lang="en-US" sz="1200" dirty="0">
                <a:solidFill>
                  <a:srgbClr val="C00000"/>
                </a:solidFill>
              </a:rPr>
              <a:t>      4  9.836066 5.163934</a:t>
            </a:r>
          </a:p>
          <a:p>
            <a:r>
              <a:rPr lang="en-US" sz="1200" dirty="0">
                <a:solidFill>
                  <a:srgbClr val="C00000"/>
                </a:solidFill>
              </a:rPr>
              <a:t>      5 11.147541 5.852459</a:t>
            </a:r>
          </a:p>
          <a:p>
            <a:endParaRPr lang="en-US" sz="1200" dirty="0">
              <a:solidFill>
                <a:srgbClr val="C00000"/>
              </a:solidFill>
            </a:endParaRPr>
          </a:p>
          <a:p>
            <a:endParaRPr lang="en-US" dirty="0"/>
          </a:p>
        </p:txBody>
      </p:sp>
      <p:sp>
        <p:nvSpPr>
          <p:cNvPr id="6" name="Rectangle 5">
            <a:extLst>
              <a:ext uri="{FF2B5EF4-FFF2-40B4-BE49-F238E27FC236}">
                <a16:creationId xmlns:a16="http://schemas.microsoft.com/office/drawing/2014/main" id="{60A46349-F236-479A-A605-1659CBCA8F68}"/>
              </a:ext>
            </a:extLst>
          </p:cNvPr>
          <p:cNvSpPr/>
          <p:nvPr/>
        </p:nvSpPr>
        <p:spPr>
          <a:xfrm>
            <a:off x="585926" y="239698"/>
            <a:ext cx="11043822" cy="646331"/>
          </a:xfrm>
          <a:prstGeom prst="rect">
            <a:avLst/>
          </a:prstGeom>
        </p:spPr>
        <p:txBody>
          <a:bodyPr wrap="square">
            <a:spAutoFit/>
          </a:bodyPr>
          <a:lstStyle/>
          <a:p>
            <a:r>
              <a:rPr lang="en-US" dirty="0">
                <a:latin typeface="Abadi Extra Light" panose="020B0204020104020204" pitchFamily="34" charset="0"/>
              </a:rPr>
              <a:t>This test is used to derive the statistical significance of relationship between the variables. Also, it tests whether the evidence in the sample is strong enough to generalize that the relationship for a larger population as well.</a:t>
            </a:r>
          </a:p>
        </p:txBody>
      </p:sp>
      <p:sp>
        <p:nvSpPr>
          <p:cNvPr id="7" name="TextBox 6">
            <a:extLst>
              <a:ext uri="{FF2B5EF4-FFF2-40B4-BE49-F238E27FC236}">
                <a16:creationId xmlns:a16="http://schemas.microsoft.com/office/drawing/2014/main" id="{B17691F7-BC83-48B8-A33F-EBCDB8401801}"/>
              </a:ext>
            </a:extLst>
          </p:cNvPr>
          <p:cNvSpPr txBox="1"/>
          <p:nvPr/>
        </p:nvSpPr>
        <p:spPr>
          <a:xfrm>
            <a:off x="5726097" y="6125592"/>
            <a:ext cx="3906175" cy="646331"/>
          </a:xfrm>
          <a:prstGeom prst="rect">
            <a:avLst/>
          </a:prstGeom>
          <a:noFill/>
        </p:spPr>
        <p:txBody>
          <a:bodyPr wrap="square" rtlCol="0">
            <a:spAutoFit/>
          </a:bodyPr>
          <a:lstStyle/>
          <a:p>
            <a:r>
              <a:rPr lang="en-ZA" dirty="0"/>
              <a:t>Don’t reject H0, </a:t>
            </a:r>
            <a:r>
              <a:rPr lang="en-ZA" dirty="0" err="1"/>
              <a:t>bec</a:t>
            </a:r>
            <a:r>
              <a:rPr lang="en-ZA" dirty="0"/>
              <a:t> </a:t>
            </a:r>
            <a:r>
              <a:rPr lang="en-ZA" dirty="0" err="1"/>
              <a:t>pvalue</a:t>
            </a:r>
            <a:r>
              <a:rPr lang="en-ZA" dirty="0"/>
              <a:t> smaller than 0.05</a:t>
            </a:r>
            <a:endParaRPr lang="en-US" dirty="0"/>
          </a:p>
        </p:txBody>
      </p:sp>
    </p:spTree>
    <p:extLst>
      <p:ext uri="{BB962C8B-B14F-4D97-AF65-F5344CB8AC3E}">
        <p14:creationId xmlns:p14="http://schemas.microsoft.com/office/powerpoint/2010/main" val="146268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91EA5-B023-4F79-B21E-7D645707315A}"/>
              </a:ext>
            </a:extLst>
          </p:cNvPr>
          <p:cNvSpPr txBox="1"/>
          <p:nvPr/>
        </p:nvSpPr>
        <p:spPr>
          <a:xfrm>
            <a:off x="2459115" y="1376039"/>
            <a:ext cx="8620217" cy="1569660"/>
          </a:xfrm>
          <a:prstGeom prst="rect">
            <a:avLst/>
          </a:prstGeom>
          <a:noFill/>
        </p:spPr>
        <p:txBody>
          <a:bodyPr wrap="square" rtlCol="0">
            <a:spAutoFit/>
          </a:bodyPr>
          <a:lstStyle/>
          <a:p>
            <a:r>
              <a:rPr lang="en-ZA" sz="9600" b="1" dirty="0"/>
              <a:t>THANK YOU</a:t>
            </a:r>
            <a:endParaRPr lang="en-US" sz="9600" b="1" dirty="0"/>
          </a:p>
        </p:txBody>
      </p:sp>
    </p:spTree>
    <p:extLst>
      <p:ext uri="{BB962C8B-B14F-4D97-AF65-F5344CB8AC3E}">
        <p14:creationId xmlns:p14="http://schemas.microsoft.com/office/powerpoint/2010/main" val="17104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908E-9D1F-4369-9B4D-E21AD8B6891C}"/>
              </a:ext>
            </a:extLst>
          </p:cNvPr>
          <p:cNvSpPr>
            <a:spLocks noGrp="1"/>
          </p:cNvSpPr>
          <p:nvPr>
            <p:ph type="title"/>
          </p:nvPr>
        </p:nvSpPr>
        <p:spPr/>
        <p:txBody>
          <a:bodyPr/>
          <a:lstStyle/>
          <a:p>
            <a:r>
              <a:rPr lang="en-ZA" dirty="0"/>
              <a:t>Contents:</a:t>
            </a:r>
            <a:endParaRPr lang="en-US" dirty="0"/>
          </a:p>
        </p:txBody>
      </p:sp>
      <p:sp>
        <p:nvSpPr>
          <p:cNvPr id="3" name="Content Placeholder 2">
            <a:extLst>
              <a:ext uri="{FF2B5EF4-FFF2-40B4-BE49-F238E27FC236}">
                <a16:creationId xmlns:a16="http://schemas.microsoft.com/office/drawing/2014/main" id="{0E695D29-954B-47E8-BCF2-4E4FB6914ACB}"/>
              </a:ext>
            </a:extLst>
          </p:cNvPr>
          <p:cNvSpPr>
            <a:spLocks noGrp="1"/>
          </p:cNvSpPr>
          <p:nvPr>
            <p:ph idx="1"/>
          </p:nvPr>
        </p:nvSpPr>
        <p:spPr/>
        <p:txBody>
          <a:bodyPr/>
          <a:lstStyle/>
          <a:p>
            <a:pPr marL="457200" indent="-457200">
              <a:buFont typeface="+mj-lt"/>
              <a:buAutoNum type="arabicPeriod"/>
            </a:pPr>
            <a:r>
              <a:rPr lang="en-ZA" dirty="0"/>
              <a:t>Introduction</a:t>
            </a:r>
          </a:p>
          <a:p>
            <a:pPr marL="457200" indent="-457200">
              <a:buFont typeface="+mj-lt"/>
              <a:buAutoNum type="arabicPeriod"/>
            </a:pPr>
            <a:r>
              <a:rPr lang="en-ZA" dirty="0"/>
              <a:t>Descriptive </a:t>
            </a:r>
          </a:p>
          <a:p>
            <a:pPr marL="457200" indent="-457200">
              <a:buFont typeface="+mj-lt"/>
              <a:buAutoNum type="arabicPeriod"/>
            </a:pPr>
            <a:r>
              <a:rPr lang="en-ZA" dirty="0"/>
              <a:t>Confidence Interval</a:t>
            </a:r>
          </a:p>
          <a:p>
            <a:pPr marL="457200" indent="-457200">
              <a:buFont typeface="+mj-lt"/>
              <a:buAutoNum type="arabicPeriod"/>
            </a:pPr>
            <a:r>
              <a:rPr lang="en-ZA" dirty="0"/>
              <a:t>Hypothesis testing</a:t>
            </a:r>
          </a:p>
          <a:p>
            <a:pPr marL="457200" indent="-457200">
              <a:buFont typeface="+mj-lt"/>
              <a:buAutoNum type="arabicPeriod"/>
            </a:pPr>
            <a:r>
              <a:rPr lang="en-ZA" dirty="0"/>
              <a:t>Correlation</a:t>
            </a:r>
          </a:p>
          <a:p>
            <a:pPr marL="457200" indent="-457200">
              <a:buFont typeface="+mj-lt"/>
              <a:buAutoNum type="arabicPeriod"/>
            </a:pPr>
            <a:r>
              <a:rPr lang="en-ZA" dirty="0"/>
              <a:t>Linear regression</a:t>
            </a:r>
          </a:p>
          <a:p>
            <a:pPr marL="457200" indent="-457200">
              <a:buFont typeface="+mj-lt"/>
              <a:buAutoNum type="arabicPeriod"/>
            </a:pPr>
            <a:r>
              <a:rPr lang="en-ZA" dirty="0"/>
              <a:t>Chi square</a:t>
            </a:r>
          </a:p>
          <a:p>
            <a:pPr marL="0" indent="0">
              <a:buNone/>
            </a:pPr>
            <a:endParaRPr lang="en-US" dirty="0"/>
          </a:p>
        </p:txBody>
      </p:sp>
    </p:spTree>
    <p:extLst>
      <p:ext uri="{BB962C8B-B14F-4D97-AF65-F5344CB8AC3E}">
        <p14:creationId xmlns:p14="http://schemas.microsoft.com/office/powerpoint/2010/main" val="96161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4C45-EE52-4EE8-8E0F-17EEB00CAA20}"/>
              </a:ext>
            </a:extLst>
          </p:cNvPr>
          <p:cNvSpPr>
            <a:spLocks noGrp="1"/>
          </p:cNvSpPr>
          <p:nvPr>
            <p:ph type="title"/>
          </p:nvPr>
        </p:nvSpPr>
        <p:spPr/>
        <p:txBody>
          <a:bodyPr/>
          <a:lstStyle/>
          <a:p>
            <a:r>
              <a:rPr lang="en-ZA" dirty="0"/>
              <a:t>Introduction</a:t>
            </a:r>
            <a:endParaRPr lang="en-US" dirty="0"/>
          </a:p>
        </p:txBody>
      </p:sp>
      <p:sp>
        <p:nvSpPr>
          <p:cNvPr id="4" name="TextBox 3">
            <a:extLst>
              <a:ext uri="{FF2B5EF4-FFF2-40B4-BE49-F238E27FC236}">
                <a16:creationId xmlns:a16="http://schemas.microsoft.com/office/drawing/2014/main" id="{F5EBC992-A6AD-4D17-B6FB-FAC39AD1087D}"/>
              </a:ext>
            </a:extLst>
          </p:cNvPr>
          <p:cNvSpPr txBox="1"/>
          <p:nvPr/>
        </p:nvSpPr>
        <p:spPr>
          <a:xfrm>
            <a:off x="727969" y="2547891"/>
            <a:ext cx="9623394" cy="2862322"/>
          </a:xfrm>
          <a:prstGeom prst="rect">
            <a:avLst/>
          </a:prstGeom>
          <a:noFill/>
        </p:spPr>
        <p:txBody>
          <a:bodyPr wrap="square" lIns="91440" tIns="45720" rIns="91440" bIns="45720" rtlCol="0" anchor="t">
            <a:spAutoFit/>
          </a:bodyPr>
          <a:lstStyle/>
          <a:p>
            <a:r>
              <a:rPr lang="en-US" dirty="0"/>
              <a:t>Many people believe that weather patterns influence driving safety. As a result, there are many web sites and other publications dedicated to giving people tips about how to drive in various weather conditions. Additionally, car accidents are often attributed to bad weather (e.g., see Taylor &amp; Quinn, 1991). This study examines the beliefs and behaviors of people with respect to the important topic of driving in inclement weather.</a:t>
            </a:r>
          </a:p>
          <a:p>
            <a:r>
              <a:rPr lang="en-US" dirty="0"/>
              <a:t>The participants in this study filled out a questionnaire consisting of some demographic questions and then questions asking about their transportation habits and other beliefs concerning inclement weather. This questionnaire was administered to a convenience sample of 61 University of Houston - Downtown students at various locations (i.e., classrooms, hallways, and the food court).</a:t>
            </a:r>
          </a:p>
          <a:p>
            <a:endParaRPr lang="en-US" dirty="0"/>
          </a:p>
        </p:txBody>
      </p:sp>
    </p:spTree>
    <p:extLst>
      <p:ext uri="{BB962C8B-B14F-4D97-AF65-F5344CB8AC3E}">
        <p14:creationId xmlns:p14="http://schemas.microsoft.com/office/powerpoint/2010/main" val="424074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B8993E-4755-4E1A-869C-7BCF00283320}"/>
              </a:ext>
            </a:extLst>
          </p:cNvPr>
          <p:cNvGraphicFramePr>
            <a:graphicFrameLocks noGrp="1"/>
          </p:cNvGraphicFramePr>
          <p:nvPr>
            <p:extLst>
              <p:ext uri="{D42A27DB-BD31-4B8C-83A1-F6EECF244321}">
                <p14:modId xmlns:p14="http://schemas.microsoft.com/office/powerpoint/2010/main" val="704761620"/>
              </p:ext>
            </p:extLst>
          </p:nvPr>
        </p:nvGraphicFramePr>
        <p:xfrm>
          <a:off x="751941" y="1936193"/>
          <a:ext cx="9620495" cy="4242933"/>
        </p:xfrm>
        <a:graphic>
          <a:graphicData uri="http://schemas.openxmlformats.org/drawingml/2006/table">
            <a:tbl>
              <a:tblPr firstRow="1" firstCol="1" bandRow="1">
                <a:tableStyleId>{5C22544A-7EE6-4342-B048-85BDC9FD1C3A}</a:tableStyleId>
              </a:tblPr>
              <a:tblGrid>
                <a:gridCol w="1627203">
                  <a:extLst>
                    <a:ext uri="{9D8B030D-6E8A-4147-A177-3AD203B41FA5}">
                      <a16:colId xmlns:a16="http://schemas.microsoft.com/office/drawing/2014/main" val="1611363149"/>
                    </a:ext>
                  </a:extLst>
                </a:gridCol>
                <a:gridCol w="7993292">
                  <a:extLst>
                    <a:ext uri="{9D8B030D-6E8A-4147-A177-3AD203B41FA5}">
                      <a16:colId xmlns:a16="http://schemas.microsoft.com/office/drawing/2014/main" val="3555122841"/>
                    </a:ext>
                  </a:extLst>
                </a:gridCol>
              </a:tblGrid>
              <a:tr h="616797">
                <a:tc>
                  <a:txBody>
                    <a:bodyPr/>
                    <a:lstStyle/>
                    <a:p>
                      <a:pPr>
                        <a:lnSpc>
                          <a:spcPct val="115000"/>
                        </a:lnSpc>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2464150867"/>
                  </a:ext>
                </a:extLst>
              </a:tr>
              <a:tr h="616797">
                <a:tc>
                  <a:txBody>
                    <a:bodyPr/>
                    <a:lstStyle/>
                    <a:p>
                      <a:pPr>
                        <a:lnSpc>
                          <a:spcPct val="115000"/>
                        </a:lnSpc>
                        <a:spcAft>
                          <a:spcPts val="0"/>
                        </a:spcAft>
                      </a:pPr>
                      <a:r>
                        <a:rPr lang="en-US" sz="1100">
                          <a:effectLst/>
                        </a:rPr>
                        <a: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a:effectLst/>
                        </a:rPr>
                        <a:t>The age of the participant in years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584210831"/>
                  </a:ext>
                </a:extLst>
              </a:tr>
              <a:tr h="616797">
                <a:tc>
                  <a:txBody>
                    <a:bodyPr/>
                    <a:lstStyle/>
                    <a:p>
                      <a:pPr>
                        <a:lnSpc>
                          <a:spcPct val="115000"/>
                        </a:lnSpc>
                        <a:spcAft>
                          <a:spcPts val="0"/>
                        </a:spcAft>
                      </a:pPr>
                      <a:r>
                        <a:rPr lang="en-US" sz="1100">
                          <a:effectLst/>
                        </a:rPr>
                        <a:t>Gender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a:effectLst/>
                        </a:rPr>
                        <a:t>1 = female, 2 = male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4212778383"/>
                  </a:ext>
                </a:extLst>
              </a:tr>
              <a:tr h="1158948">
                <a:tc>
                  <a:txBody>
                    <a:bodyPr/>
                    <a:lstStyle/>
                    <a:p>
                      <a:pPr>
                        <a:lnSpc>
                          <a:spcPct val="115000"/>
                        </a:lnSpc>
                        <a:spcAft>
                          <a:spcPts val="0"/>
                        </a:spcAft>
                      </a:pPr>
                      <a:r>
                        <a:rPr lang="en-US" sz="1100">
                          <a:effectLst/>
                        </a:rPr>
                        <a:t>Cho2drive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a:effectLst/>
                        </a:rPr>
                        <a:t>How often he or she chooses to drive in inclement weather</a:t>
                      </a:r>
                      <a:br>
                        <a:rPr lang="en-US" sz="1100">
                          <a:effectLst/>
                        </a:rPr>
                      </a:br>
                      <a:r>
                        <a:rPr lang="en-US" sz="1100">
                          <a:effectLst/>
                        </a:rPr>
                        <a:t>1 = always, 3 = sometimes, 5 = never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521315414"/>
                  </a:ext>
                </a:extLst>
              </a:tr>
              <a:tr h="616797">
                <a:tc>
                  <a:txBody>
                    <a:bodyPr/>
                    <a:lstStyle/>
                    <a:p>
                      <a:pPr>
                        <a:lnSpc>
                          <a:spcPct val="115000"/>
                        </a:lnSpc>
                        <a:spcAft>
                          <a:spcPts val="0"/>
                        </a:spcAft>
                      </a:pPr>
                      <a:r>
                        <a:rPr lang="en-US" sz="1100">
                          <a:effectLst/>
                        </a:rPr>
                        <a:t>Pubtran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a:effectLst/>
                        </a:rPr>
                        <a:t>% of travel time spent on public transportation in inclement weather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89409412"/>
                  </a:ext>
                </a:extLst>
              </a:tr>
              <a:tr h="616797">
                <a:tc>
                  <a:txBody>
                    <a:bodyPr/>
                    <a:lstStyle/>
                    <a:p>
                      <a:pPr>
                        <a:lnSpc>
                          <a:spcPct val="115000"/>
                        </a:lnSpc>
                        <a:spcAft>
                          <a:spcPts val="0"/>
                        </a:spcAft>
                      </a:pPr>
                      <a:r>
                        <a:rPr lang="en-US" sz="1100">
                          <a:effectLst/>
                        </a:rPr>
                        <a:t>Accident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tc>
                  <a:txBody>
                    <a:bodyPr/>
                    <a:lstStyle/>
                    <a:p>
                      <a:pPr>
                        <a:lnSpc>
                          <a:spcPct val="115000"/>
                        </a:lnSpc>
                        <a:spcAft>
                          <a:spcPts val="0"/>
                        </a:spcAft>
                      </a:pPr>
                      <a:r>
                        <a:rPr lang="en-US" sz="1100" dirty="0">
                          <a:effectLst/>
                        </a:rPr>
                        <a:t>% of accidents thought to occur from driving in inclement weather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19050" marR="19050" marT="19050" marB="19050" anchor="ctr"/>
                </a:tc>
                <a:extLst>
                  <a:ext uri="{0D108BD9-81ED-4DB2-BD59-A6C34878D82A}">
                    <a16:rowId xmlns:a16="http://schemas.microsoft.com/office/drawing/2014/main" val="1999850027"/>
                  </a:ext>
                </a:extLst>
              </a:tr>
            </a:tbl>
          </a:graphicData>
        </a:graphic>
      </p:graphicFrame>
      <p:sp>
        <p:nvSpPr>
          <p:cNvPr id="5" name="TextBox 4">
            <a:extLst>
              <a:ext uri="{FF2B5EF4-FFF2-40B4-BE49-F238E27FC236}">
                <a16:creationId xmlns:a16="http://schemas.microsoft.com/office/drawing/2014/main" id="{A7B6162C-856E-4E06-963E-62C4500DAEC9}"/>
              </a:ext>
            </a:extLst>
          </p:cNvPr>
          <p:cNvSpPr txBox="1"/>
          <p:nvPr/>
        </p:nvSpPr>
        <p:spPr>
          <a:xfrm>
            <a:off x="751941" y="655782"/>
            <a:ext cx="7459186" cy="800219"/>
          </a:xfrm>
          <a:prstGeom prst="rect">
            <a:avLst/>
          </a:prstGeom>
          <a:noFill/>
        </p:spPr>
        <p:txBody>
          <a:bodyPr wrap="square" rtlCol="0">
            <a:spAutoFit/>
          </a:bodyPr>
          <a:lstStyle/>
          <a:p>
            <a:r>
              <a:rPr lang="en-US" altLang="en-US" sz="2800" b="1" dirty="0">
                <a:latin typeface="Calibri" panose="020F0502020204030204" pitchFamily="34" charset="0"/>
                <a:ea typeface="Calibri" panose="020F0502020204030204" pitchFamily="34" charset="0"/>
                <a:cs typeface="Arial" panose="020B0604020202020204" pitchFamily="34" charset="0"/>
              </a:rPr>
              <a:t>Descriptions of Variables</a:t>
            </a:r>
            <a:endParaRPr lang="en-US" altLang="en-US" sz="2800" dirty="0">
              <a:latin typeface="Arial" panose="020B0604020202020204" pitchFamily="34" charset="0"/>
            </a:endParaRPr>
          </a:p>
          <a:p>
            <a:endParaRPr lang="en-US" dirty="0"/>
          </a:p>
        </p:txBody>
      </p:sp>
    </p:spTree>
    <p:extLst>
      <p:ext uri="{BB962C8B-B14F-4D97-AF65-F5344CB8AC3E}">
        <p14:creationId xmlns:p14="http://schemas.microsoft.com/office/powerpoint/2010/main" val="350688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F384-00EA-4F6D-9468-C1D6D2700E11}"/>
              </a:ext>
            </a:extLst>
          </p:cNvPr>
          <p:cNvSpPr>
            <a:spLocks noGrp="1"/>
          </p:cNvSpPr>
          <p:nvPr>
            <p:ph type="title"/>
          </p:nvPr>
        </p:nvSpPr>
        <p:spPr/>
        <p:txBody>
          <a:bodyPr/>
          <a:lstStyle/>
          <a:p>
            <a:r>
              <a:rPr lang="en-ZA" dirty="0"/>
              <a:t>Summary:</a:t>
            </a:r>
            <a:endParaRPr lang="en-US" dirty="0"/>
          </a:p>
        </p:txBody>
      </p:sp>
      <p:pic>
        <p:nvPicPr>
          <p:cNvPr id="9" name="Picture 8">
            <a:extLst>
              <a:ext uri="{FF2B5EF4-FFF2-40B4-BE49-F238E27FC236}">
                <a16:creationId xmlns:a16="http://schemas.microsoft.com/office/drawing/2014/main" id="{01BA6453-E791-4784-826D-DF60868F8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5" y="2175029"/>
            <a:ext cx="10635449" cy="3293616"/>
          </a:xfrm>
          <a:prstGeom prst="rect">
            <a:avLst/>
          </a:prstGeom>
        </p:spPr>
      </p:pic>
    </p:spTree>
    <p:extLst>
      <p:ext uri="{BB962C8B-B14F-4D97-AF65-F5344CB8AC3E}">
        <p14:creationId xmlns:p14="http://schemas.microsoft.com/office/powerpoint/2010/main" val="207255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F3407-D60F-48D5-906A-E75DC114448B}"/>
              </a:ext>
            </a:extLst>
          </p:cNvPr>
          <p:cNvSpPr>
            <a:spLocks noGrp="1"/>
          </p:cNvSpPr>
          <p:nvPr>
            <p:ph type="title"/>
          </p:nvPr>
        </p:nvSpPr>
        <p:spPr/>
        <p:txBody>
          <a:bodyPr>
            <a:normAutofit/>
          </a:bodyPr>
          <a:lstStyle/>
          <a:p>
            <a:r>
              <a:rPr lang="en-US" sz="3600" dirty="0"/>
              <a:t>What are the mean and median ages?</a:t>
            </a:r>
            <a:br>
              <a:rPr lang="en-US" sz="3600" dirty="0"/>
            </a:br>
            <a:r>
              <a:rPr lang="en-US" sz="3600" dirty="0"/>
              <a:t>a histogram of the distribution of the ages:</a:t>
            </a:r>
            <a:r>
              <a:rPr lang="en-ZA" sz="3600" dirty="0"/>
              <a:t> </a:t>
            </a:r>
            <a:endParaRPr lang="en-US" sz="3600" dirty="0"/>
          </a:p>
        </p:txBody>
      </p:sp>
      <p:sp>
        <p:nvSpPr>
          <p:cNvPr id="3" name="TextBox 2">
            <a:extLst>
              <a:ext uri="{FF2B5EF4-FFF2-40B4-BE49-F238E27FC236}">
                <a16:creationId xmlns:a16="http://schemas.microsoft.com/office/drawing/2014/main" id="{220B4538-E9AC-448A-9906-33D5F92637E3}"/>
              </a:ext>
            </a:extLst>
          </p:cNvPr>
          <p:cNvSpPr txBox="1"/>
          <p:nvPr/>
        </p:nvSpPr>
        <p:spPr>
          <a:xfrm>
            <a:off x="1024128" y="2423604"/>
            <a:ext cx="7755888" cy="2062103"/>
          </a:xfrm>
          <a:prstGeom prst="rect">
            <a:avLst/>
          </a:prstGeom>
          <a:noFill/>
        </p:spPr>
        <p:txBody>
          <a:bodyPr wrap="square" rtlCol="0">
            <a:spAutoFit/>
          </a:bodyPr>
          <a:lstStyle/>
          <a:p>
            <a:r>
              <a:rPr lang="en-US" sz="3200" dirty="0">
                <a:solidFill>
                  <a:srgbClr val="C00000"/>
                </a:solidFill>
              </a:rPr>
              <a:t>&gt; mean(AGE)</a:t>
            </a:r>
          </a:p>
          <a:p>
            <a:r>
              <a:rPr lang="en-US" sz="3200" dirty="0">
                <a:solidFill>
                  <a:srgbClr val="C00000"/>
                </a:solidFill>
              </a:rPr>
              <a:t>[1] 26.96721</a:t>
            </a:r>
          </a:p>
          <a:p>
            <a:r>
              <a:rPr lang="en-US" sz="3200" dirty="0">
                <a:solidFill>
                  <a:srgbClr val="C00000"/>
                </a:solidFill>
              </a:rPr>
              <a:t>&gt; median(AGE)</a:t>
            </a:r>
          </a:p>
          <a:p>
            <a:r>
              <a:rPr lang="en-US" sz="3200" dirty="0">
                <a:solidFill>
                  <a:srgbClr val="C00000"/>
                </a:solidFill>
              </a:rPr>
              <a:t>[1] 24</a:t>
            </a:r>
          </a:p>
        </p:txBody>
      </p:sp>
      <p:pic>
        <p:nvPicPr>
          <p:cNvPr id="5" name="Picture 4">
            <a:extLst>
              <a:ext uri="{FF2B5EF4-FFF2-40B4-BE49-F238E27FC236}">
                <a16:creationId xmlns:a16="http://schemas.microsoft.com/office/drawing/2014/main" id="{637F8503-A97E-4996-8A16-0C9C711F9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819" y="2084833"/>
            <a:ext cx="5763422" cy="3854328"/>
          </a:xfrm>
          <a:prstGeom prst="rect">
            <a:avLst/>
          </a:prstGeom>
        </p:spPr>
      </p:pic>
      <p:sp>
        <p:nvSpPr>
          <p:cNvPr id="6" name="TextBox 5">
            <a:extLst>
              <a:ext uri="{FF2B5EF4-FFF2-40B4-BE49-F238E27FC236}">
                <a16:creationId xmlns:a16="http://schemas.microsoft.com/office/drawing/2014/main" id="{612E10B8-B17F-4AF9-A7F0-3F16A2022354}"/>
              </a:ext>
            </a:extLst>
          </p:cNvPr>
          <p:cNvSpPr txBox="1"/>
          <p:nvPr/>
        </p:nvSpPr>
        <p:spPr>
          <a:xfrm>
            <a:off x="861134" y="5060272"/>
            <a:ext cx="3284738" cy="1692771"/>
          </a:xfrm>
          <a:prstGeom prst="rect">
            <a:avLst/>
          </a:prstGeom>
          <a:noFill/>
        </p:spPr>
        <p:txBody>
          <a:bodyPr wrap="square" rtlCol="0">
            <a:spAutoFit/>
          </a:bodyPr>
          <a:lstStyle/>
          <a:p>
            <a:r>
              <a:rPr lang="en-ZA" sz="4000" dirty="0"/>
              <a:t>Positive Skewness </a:t>
            </a:r>
          </a:p>
          <a:p>
            <a:r>
              <a:rPr lang="en-ZA" sz="2400" dirty="0"/>
              <a:t>Mode&lt;median&lt;mean</a:t>
            </a:r>
            <a:endParaRPr lang="en-US" sz="2400" dirty="0"/>
          </a:p>
        </p:txBody>
      </p:sp>
    </p:spTree>
    <p:extLst>
      <p:ext uri="{BB962C8B-B14F-4D97-AF65-F5344CB8AC3E}">
        <p14:creationId xmlns:p14="http://schemas.microsoft.com/office/powerpoint/2010/main" val="408951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0679-27A4-45F6-945A-709A1A4D1115}"/>
              </a:ext>
            </a:extLst>
          </p:cNvPr>
          <p:cNvSpPr>
            <a:spLocks noGrp="1"/>
          </p:cNvSpPr>
          <p:nvPr>
            <p:ph type="title"/>
          </p:nvPr>
        </p:nvSpPr>
        <p:spPr/>
        <p:txBody>
          <a:bodyPr/>
          <a:lstStyle/>
          <a:p>
            <a:r>
              <a:rPr lang="en-ZA" dirty="0"/>
              <a:t>Dot plot FOR GENDER AND PIECHART for AGES</a:t>
            </a:r>
            <a:endParaRPr lang="en-US" dirty="0"/>
          </a:p>
        </p:txBody>
      </p:sp>
      <p:sp>
        <p:nvSpPr>
          <p:cNvPr id="7" name="TextBox 6">
            <a:extLst>
              <a:ext uri="{FF2B5EF4-FFF2-40B4-BE49-F238E27FC236}">
                <a16:creationId xmlns:a16="http://schemas.microsoft.com/office/drawing/2014/main" id="{C60B855C-C833-4CD1-9CBA-51F1525968A8}"/>
              </a:ext>
            </a:extLst>
          </p:cNvPr>
          <p:cNvSpPr txBox="1"/>
          <p:nvPr/>
        </p:nvSpPr>
        <p:spPr>
          <a:xfrm>
            <a:off x="1322773" y="4758432"/>
            <a:ext cx="1435778" cy="2485747"/>
          </a:xfrm>
          <a:prstGeom prst="rect">
            <a:avLst/>
          </a:prstGeom>
          <a:noFill/>
        </p:spPr>
        <p:txBody>
          <a:bodyPr wrap="square" rtlCol="0">
            <a:spAutoFit/>
          </a:bodyPr>
          <a:lstStyle/>
          <a:p>
            <a:endParaRPr lang="en-US" dirty="0"/>
          </a:p>
        </p:txBody>
      </p:sp>
      <p:sp>
        <p:nvSpPr>
          <p:cNvPr id="8" name="Rectangle 2">
            <a:extLst>
              <a:ext uri="{FF2B5EF4-FFF2-40B4-BE49-F238E27FC236}">
                <a16:creationId xmlns:a16="http://schemas.microsoft.com/office/drawing/2014/main" id="{4ACA3CCE-984F-4FDA-95DF-E76BDCD99ED0}"/>
              </a:ext>
            </a:extLst>
          </p:cNvPr>
          <p:cNvSpPr>
            <a:spLocks noChangeArrowheads="1"/>
          </p:cNvSpPr>
          <p:nvPr/>
        </p:nvSpPr>
        <p:spPr bwMode="auto">
          <a:xfrm>
            <a:off x="763479" y="2393562"/>
            <a:ext cx="442108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BBCD954B-D7C4-4480-897A-E3D26D703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2" y="2175030"/>
            <a:ext cx="5814143" cy="4514036"/>
          </a:xfrm>
          <a:prstGeom prst="rect">
            <a:avLst/>
          </a:prstGeom>
        </p:spPr>
      </p:pic>
      <p:pic>
        <p:nvPicPr>
          <p:cNvPr id="13" name="Picture 12">
            <a:extLst>
              <a:ext uri="{FF2B5EF4-FFF2-40B4-BE49-F238E27FC236}">
                <a16:creationId xmlns:a16="http://schemas.microsoft.com/office/drawing/2014/main" id="{C1D02627-08D7-4331-95F0-A74714CB0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05140"/>
            <a:ext cx="5411453" cy="4514036"/>
          </a:xfrm>
          <a:prstGeom prst="rect">
            <a:avLst/>
          </a:prstGeom>
        </p:spPr>
      </p:pic>
    </p:spTree>
    <p:extLst>
      <p:ext uri="{BB962C8B-B14F-4D97-AF65-F5344CB8AC3E}">
        <p14:creationId xmlns:p14="http://schemas.microsoft.com/office/powerpoint/2010/main" val="411679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9F2C-9EC2-4EB9-8F11-902B8E516AFB}"/>
              </a:ext>
            </a:extLst>
          </p:cNvPr>
          <p:cNvSpPr>
            <a:spLocks noGrp="1"/>
          </p:cNvSpPr>
          <p:nvPr>
            <p:ph type="title"/>
          </p:nvPr>
        </p:nvSpPr>
        <p:spPr/>
        <p:txBody>
          <a:bodyPr/>
          <a:lstStyle/>
          <a:p>
            <a:r>
              <a:rPr lang="en-US" dirty="0"/>
              <a:t>scatterplot (age, accident)</a:t>
            </a:r>
          </a:p>
        </p:txBody>
      </p:sp>
      <p:pic>
        <p:nvPicPr>
          <p:cNvPr id="4" name="Picture 3">
            <a:extLst>
              <a:ext uri="{FF2B5EF4-FFF2-40B4-BE49-F238E27FC236}">
                <a16:creationId xmlns:a16="http://schemas.microsoft.com/office/drawing/2014/main" id="{44BEDDB9-CA22-43DA-90A5-A757EDE4B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06" y="1813233"/>
            <a:ext cx="7249131" cy="4861486"/>
          </a:xfrm>
          <a:prstGeom prst="rect">
            <a:avLst/>
          </a:prstGeom>
        </p:spPr>
      </p:pic>
      <p:sp>
        <p:nvSpPr>
          <p:cNvPr id="5" name="TextBox 4">
            <a:extLst>
              <a:ext uri="{FF2B5EF4-FFF2-40B4-BE49-F238E27FC236}">
                <a16:creationId xmlns:a16="http://schemas.microsoft.com/office/drawing/2014/main" id="{05C1BD11-8E2D-4071-A2F8-37C8F8DA1239}"/>
              </a:ext>
            </a:extLst>
          </p:cNvPr>
          <p:cNvSpPr txBox="1"/>
          <p:nvPr/>
        </p:nvSpPr>
        <p:spPr>
          <a:xfrm>
            <a:off x="7794595" y="2547891"/>
            <a:ext cx="3888420" cy="923330"/>
          </a:xfrm>
          <a:prstGeom prst="rect">
            <a:avLst/>
          </a:prstGeom>
          <a:noFill/>
        </p:spPr>
        <p:txBody>
          <a:bodyPr wrap="square" rtlCol="0">
            <a:spAutoFit/>
          </a:bodyPr>
          <a:lstStyle/>
          <a:p>
            <a:r>
              <a:rPr lang="en-US" dirty="0">
                <a:solidFill>
                  <a:srgbClr val="C00000"/>
                </a:solidFill>
              </a:rPr>
              <a:t>plot(AGE, ACCIDENT, main="Scatterplot",  </a:t>
            </a:r>
            <a:r>
              <a:rPr lang="en-US" dirty="0" err="1">
                <a:solidFill>
                  <a:srgbClr val="C00000"/>
                </a:solidFill>
              </a:rPr>
              <a:t>xlab</a:t>
            </a:r>
            <a:r>
              <a:rPr lang="en-US" dirty="0">
                <a:solidFill>
                  <a:srgbClr val="C00000"/>
                </a:solidFill>
              </a:rPr>
              <a:t>="AGE", </a:t>
            </a:r>
            <a:r>
              <a:rPr lang="en-US" dirty="0" err="1">
                <a:solidFill>
                  <a:srgbClr val="C00000"/>
                </a:solidFill>
              </a:rPr>
              <a:t>ylab</a:t>
            </a:r>
            <a:r>
              <a:rPr lang="en-US" dirty="0">
                <a:solidFill>
                  <a:srgbClr val="C00000"/>
                </a:solidFill>
              </a:rPr>
              <a:t>="Accident", </a:t>
            </a:r>
            <a:r>
              <a:rPr lang="en-US" dirty="0" err="1">
                <a:solidFill>
                  <a:srgbClr val="C00000"/>
                </a:solidFill>
              </a:rPr>
              <a:t>pch</a:t>
            </a:r>
            <a:r>
              <a:rPr lang="en-US" dirty="0">
                <a:solidFill>
                  <a:srgbClr val="C00000"/>
                </a:solidFill>
              </a:rPr>
              <a:t>=19)</a:t>
            </a:r>
          </a:p>
        </p:txBody>
      </p:sp>
    </p:spTree>
    <p:extLst>
      <p:ext uri="{BB962C8B-B14F-4D97-AF65-F5344CB8AC3E}">
        <p14:creationId xmlns:p14="http://schemas.microsoft.com/office/powerpoint/2010/main" val="70205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0D09-726B-4E5C-AEE9-BFE60F25A12D}"/>
              </a:ext>
            </a:extLst>
          </p:cNvPr>
          <p:cNvSpPr>
            <a:spLocks noGrp="1"/>
          </p:cNvSpPr>
          <p:nvPr>
            <p:ph type="title"/>
          </p:nvPr>
        </p:nvSpPr>
        <p:spPr/>
        <p:txBody>
          <a:bodyPr>
            <a:normAutofit/>
          </a:bodyPr>
          <a:lstStyle/>
          <a:p>
            <a:r>
              <a:rPr lang="en-US" sz="2800" dirty="0"/>
              <a:t>What is the mean percentage of time that the participants spend in traveling on public transportation during inclement weather?</a:t>
            </a:r>
            <a:br>
              <a:rPr lang="en-US" sz="2800" dirty="0"/>
            </a:br>
            <a:r>
              <a:rPr lang="en-US" sz="3100" dirty="0"/>
              <a:t>What is the standard deviation of </a:t>
            </a:r>
            <a:r>
              <a:rPr lang="en-US" sz="3100" dirty="0" err="1">
                <a:solidFill>
                  <a:srgbClr val="FF0000"/>
                </a:solidFill>
              </a:rPr>
              <a:t>Pubtran</a:t>
            </a:r>
            <a:r>
              <a:rPr lang="en-US" sz="3100" dirty="0"/>
              <a:t>?</a:t>
            </a:r>
          </a:p>
        </p:txBody>
      </p:sp>
      <p:sp>
        <p:nvSpPr>
          <p:cNvPr id="3" name="TextBox 2">
            <a:extLst>
              <a:ext uri="{FF2B5EF4-FFF2-40B4-BE49-F238E27FC236}">
                <a16:creationId xmlns:a16="http://schemas.microsoft.com/office/drawing/2014/main" id="{209087E9-1C55-4476-8CA6-4207C2EF1F15}"/>
              </a:ext>
            </a:extLst>
          </p:cNvPr>
          <p:cNvSpPr txBox="1"/>
          <p:nvPr/>
        </p:nvSpPr>
        <p:spPr>
          <a:xfrm>
            <a:off x="932155" y="2681056"/>
            <a:ext cx="3462292" cy="2585323"/>
          </a:xfrm>
          <a:prstGeom prst="rect">
            <a:avLst/>
          </a:prstGeom>
          <a:noFill/>
        </p:spPr>
        <p:txBody>
          <a:bodyPr wrap="square" rtlCol="0">
            <a:spAutoFit/>
          </a:bodyPr>
          <a:lstStyle/>
          <a:p>
            <a:r>
              <a:rPr lang="en-US" dirty="0"/>
              <a:t> mean percentage</a:t>
            </a:r>
          </a:p>
          <a:p>
            <a:r>
              <a:rPr lang="en-US" dirty="0"/>
              <a:t>&gt; mean(PUBTRAN)</a:t>
            </a:r>
          </a:p>
          <a:p>
            <a:r>
              <a:rPr lang="en-US" dirty="0">
                <a:solidFill>
                  <a:srgbClr val="C00000"/>
                </a:solidFill>
              </a:rPr>
              <a:t>[1] 18.14754</a:t>
            </a:r>
          </a:p>
          <a:p>
            <a:r>
              <a:rPr lang="en-US" dirty="0"/>
              <a:t>&gt; median(PUBTRAN)</a:t>
            </a:r>
          </a:p>
          <a:p>
            <a:r>
              <a:rPr lang="en-US" dirty="0"/>
              <a:t>[1] 0</a:t>
            </a:r>
          </a:p>
          <a:p>
            <a:r>
              <a:rPr lang="en-US" dirty="0"/>
              <a:t>&gt; percent2 &lt;- (mean(PUBTRAN)/61)*100</a:t>
            </a:r>
          </a:p>
          <a:p>
            <a:r>
              <a:rPr lang="en-US" dirty="0"/>
              <a:t>&gt; percent2</a:t>
            </a:r>
          </a:p>
          <a:p>
            <a:r>
              <a:rPr lang="en-US" dirty="0">
                <a:solidFill>
                  <a:srgbClr val="C00000"/>
                </a:solidFill>
              </a:rPr>
              <a:t>[1] 29.75007</a:t>
            </a:r>
          </a:p>
        </p:txBody>
      </p:sp>
      <p:sp>
        <p:nvSpPr>
          <p:cNvPr id="4" name="TextBox 3">
            <a:extLst>
              <a:ext uri="{FF2B5EF4-FFF2-40B4-BE49-F238E27FC236}">
                <a16:creationId xmlns:a16="http://schemas.microsoft.com/office/drawing/2014/main" id="{9C136C91-E88B-41EC-9F16-C001BC4A423D}"/>
              </a:ext>
            </a:extLst>
          </p:cNvPr>
          <p:cNvSpPr txBox="1"/>
          <p:nvPr/>
        </p:nvSpPr>
        <p:spPr>
          <a:xfrm>
            <a:off x="4314548" y="2752078"/>
            <a:ext cx="5406501" cy="646331"/>
          </a:xfrm>
          <a:prstGeom prst="rect">
            <a:avLst/>
          </a:prstGeom>
          <a:noFill/>
        </p:spPr>
        <p:txBody>
          <a:bodyPr wrap="square" rtlCol="0">
            <a:spAutoFit/>
          </a:bodyPr>
          <a:lstStyle/>
          <a:p>
            <a:r>
              <a:rPr lang="en-US" dirty="0" err="1"/>
              <a:t>sd</a:t>
            </a:r>
            <a:r>
              <a:rPr lang="en-US" dirty="0"/>
              <a:t>(PUBTRAN)</a:t>
            </a:r>
          </a:p>
          <a:p>
            <a:r>
              <a:rPr lang="en-US" dirty="0">
                <a:solidFill>
                  <a:srgbClr val="C00000"/>
                </a:solidFill>
              </a:rPr>
              <a:t>[1] 31.32881</a:t>
            </a:r>
          </a:p>
        </p:txBody>
      </p:sp>
    </p:spTree>
    <p:extLst>
      <p:ext uri="{BB962C8B-B14F-4D97-AF65-F5344CB8AC3E}">
        <p14:creationId xmlns:p14="http://schemas.microsoft.com/office/powerpoint/2010/main" val="1138825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409</TotalTime>
  <Words>915</Words>
  <Application>Microsoft Office PowerPoint</Application>
  <PresentationFormat>Widescreen</PresentationFormat>
  <Paragraphs>168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Integral</vt:lpstr>
      <vt:lpstr>Driving in Inclement Weather </vt:lpstr>
      <vt:lpstr>Contents:</vt:lpstr>
      <vt:lpstr>Introduction</vt:lpstr>
      <vt:lpstr>PowerPoint Presentation</vt:lpstr>
      <vt:lpstr>Summary:</vt:lpstr>
      <vt:lpstr>What are the mean and median ages? a histogram of the distribution of the ages: </vt:lpstr>
      <vt:lpstr>Dot plot FOR GENDER AND PIECHART for AGES</vt:lpstr>
      <vt:lpstr>scatterplot (age, accident)</vt:lpstr>
      <vt:lpstr>What is the mean percentage of time that the participants spend in traveling on public transportation during inclement weather? What is the standard deviation of Pubtran?</vt:lpstr>
      <vt:lpstr>What is the correlation between age and how often the person chooses to drive in inclement weather? a 95% confidence interval on the correlation between age. how often the person chooses to drive in inclement weather ?</vt:lpstr>
      <vt:lpstr>BOXPLOT OF CHO2DRIVE BY GENDER:</vt:lpstr>
      <vt:lpstr>Is there a gender difference in the likelihood to drive in inclement weather? (TWO SAMPLE) </vt:lpstr>
      <vt:lpstr>(ONE SAMPLE TEST)ON % of accidents thought to occur from driving in inclement weather </vt:lpstr>
      <vt:lpstr>Use linear regression to predict how often someone rides public transportation in inclement weather from what percentage of accidents that person thinks occur in inclement weather. (Pubtran by Accident) </vt:lpstr>
      <vt:lpstr>Chi-square on How often he or she chooses to drive in inclement weather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in Inclement Weather</dc:title>
  <dc:creator>Mayar</dc:creator>
  <cp:lastModifiedBy> </cp:lastModifiedBy>
  <cp:revision>24</cp:revision>
  <dcterms:created xsi:type="dcterms:W3CDTF">2019-08-08T07:43:50Z</dcterms:created>
  <dcterms:modified xsi:type="dcterms:W3CDTF">2021-09-29T02:15:00Z</dcterms:modified>
</cp:coreProperties>
</file>