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1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 varScale="1">
        <p:scale>
          <a:sx n="63" d="100"/>
          <a:sy n="63" d="100"/>
        </p:scale>
        <p:origin x="-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F6736-A5BB-4933-957D-A7C6B76022FC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A65D-3ED3-4475-8414-58F1DE79C8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59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1A65D-3ED3-4475-8414-58F1DE79C85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3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1A65D-3ED3-4475-8414-58F1DE79C85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3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63888" y="2130425"/>
            <a:ext cx="4894312" cy="1470025"/>
          </a:xfrm>
        </p:spPr>
        <p:txBody>
          <a:bodyPr/>
          <a:lstStyle>
            <a:lvl1pPr>
              <a:defRPr>
                <a:solidFill>
                  <a:srgbClr val="FF5050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3848" y="3886200"/>
            <a:ext cx="456855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241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2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99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3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98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39752" y="274638"/>
            <a:ext cx="6347048" cy="1143000"/>
          </a:xfrm>
        </p:spPr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07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73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9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0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25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0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5FE8-D717-4A50-9B30-E742216B6015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F75B2-591A-477D-B1C9-299FB80901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62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lambda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As expressões lambda representam uma função anônima, ou seja, uma função lambda é uma função sem declaração, isto é, não é necessário colocar um nome, um tipo de retorno e o modificador de acesso. A ideia é que o método seja declarado no mesmo lugar em que será usado. As expressões lambda em Java tem uma sintaxe definida</a:t>
            </a:r>
          </a:p>
          <a:p>
            <a:r>
              <a:rPr lang="pt-BR" dirty="0" smtClean="0"/>
              <a:t>como: (argumento) -&gt; (corpo)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98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2792" cy="21168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É possível recuperar o valor de uma instância de </a:t>
            </a:r>
            <a:r>
              <a:rPr lang="pt-BR" dirty="0" err="1"/>
              <a:t>Optional</a:t>
            </a:r>
            <a:r>
              <a:rPr lang="pt-BR" dirty="0"/>
              <a:t> através do método </a:t>
            </a:r>
            <a:r>
              <a:rPr lang="pt-BR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pt-BR" dirty="0"/>
              <a:t>. 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3528" y="4005065"/>
            <a:ext cx="8712968" cy="1800200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Opcional&lt;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pt-BR" b="1" dirty="0"/>
              <a:t>xz1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= Optional.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pt-BR" b="1" i="1" dirty="0"/>
              <a:t>("Somos todes Devs</a:t>
            </a:r>
            <a:r>
              <a:rPr lang="pt-BR" b="1" i="1" dirty="0" smtClean="0"/>
              <a:t>");</a:t>
            </a:r>
          </a:p>
          <a:p>
            <a:pPr marL="0" indent="0">
              <a:buNone/>
            </a:pPr>
            <a:r>
              <a:rPr lang="pt-BR" dirty="0" err="1"/>
              <a:t>String</a:t>
            </a:r>
            <a:r>
              <a:rPr lang="pt-BR" dirty="0"/>
              <a:t> frase = xz1.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pt-BR" dirty="0"/>
              <a:t>() ;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978896" cy="211683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É possível </a:t>
            </a:r>
            <a:r>
              <a:rPr lang="pt-BR" dirty="0" smtClean="0"/>
              <a:t>alterar/afetar </a:t>
            </a:r>
            <a:r>
              <a:rPr lang="pt-BR" dirty="0"/>
              <a:t>um </a:t>
            </a:r>
            <a:r>
              <a:rPr lang="pt-BR" dirty="0" err="1"/>
              <a:t>Stream</a:t>
            </a:r>
            <a:r>
              <a:rPr lang="pt-BR" dirty="0"/>
              <a:t> com </a:t>
            </a:r>
            <a:r>
              <a:rPr lang="pt-B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pt-BR" dirty="0" smtClean="0"/>
              <a:t>.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3528" y="4005065"/>
            <a:ext cx="8712968" cy="1800200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IntStream.range</a:t>
            </a:r>
            <a:r>
              <a:rPr lang="pt-BR" dirty="0"/>
              <a:t>(0, 4) // </a:t>
            </a:r>
            <a:r>
              <a:rPr lang="pt-BR" dirty="0" err="1"/>
              <a:t>stream</a:t>
            </a:r>
            <a:r>
              <a:rPr lang="pt-BR" dirty="0"/>
              <a:t> de 0 a 3  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/>
              <a:t>.</a:t>
            </a:r>
            <a:r>
              <a:rPr lang="pt-BR" dirty="0" err="1"/>
              <a:t>map</a:t>
            </a:r>
            <a:r>
              <a:rPr lang="pt-BR" dirty="0"/>
              <a:t>(e -&gt; e * 2) // multiplica os elementos por 2  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.</a:t>
            </a:r>
            <a:r>
              <a:rPr lang="pt-BR" dirty="0" err="1"/>
              <a:t>forEach</a:t>
            </a:r>
            <a:r>
              <a:rPr lang="pt-BR" dirty="0"/>
              <a:t>(</a:t>
            </a:r>
            <a:r>
              <a:rPr lang="pt-BR" dirty="0" err="1"/>
              <a:t>System.out</a:t>
            </a:r>
            <a:r>
              <a:rPr lang="pt-BR" dirty="0"/>
              <a:t>::</a:t>
            </a:r>
            <a:r>
              <a:rPr lang="pt-BR" dirty="0" err="1"/>
              <a:t>println</a:t>
            </a:r>
            <a:r>
              <a:rPr lang="pt-BR" dirty="0"/>
              <a:t>);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571184" cy="211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 um valor estiver presente, retorna o valor, caso contrário, retorna o valor definido no parâmetro</a:t>
            </a:r>
            <a:r>
              <a:rPr lang="pt-BR" dirty="0" smtClean="0"/>
              <a:t>. </a:t>
            </a:r>
            <a:r>
              <a:rPr lang="pt-BR" sz="32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orElse</a:t>
            </a:r>
            <a:endParaRPr lang="pt-BR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3528" y="4005065"/>
            <a:ext cx="8712968" cy="18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String</a:t>
            </a:r>
            <a:r>
              <a:rPr lang="pt-BR" dirty="0"/>
              <a:t> teste = </a:t>
            </a:r>
            <a:r>
              <a:rPr lang="pt-BR" dirty="0" err="1" smtClean="0"/>
              <a:t>Optional.</a:t>
            </a:r>
            <a:r>
              <a:rPr lang="pt-BR" i="1" dirty="0" err="1" smtClean="0"/>
              <a:t>empty</a:t>
            </a:r>
            <a:r>
              <a:rPr lang="pt-BR" i="1" dirty="0"/>
              <a:t>()</a:t>
            </a:r>
          </a:p>
          <a:p>
            <a:pPr marL="0" indent="0">
              <a:buNone/>
            </a:pPr>
            <a:r>
              <a:rPr lang="pt-BR" dirty="0"/>
              <a:t>  .</a:t>
            </a:r>
            <a:r>
              <a:rPr lang="pt-BR" dirty="0" err="1"/>
              <a:t>orElse</a:t>
            </a:r>
            <a:r>
              <a:rPr lang="pt-BR" dirty="0"/>
              <a:t>(</a:t>
            </a:r>
            <a:r>
              <a:rPr lang="pt-BR" i="1" dirty="0" err="1"/>
              <a:t>getRandomName</a:t>
            </a:r>
            <a:r>
              <a:rPr lang="pt-BR" i="1" dirty="0"/>
              <a:t>());</a:t>
            </a:r>
          </a:p>
          <a:p>
            <a:pPr marL="0" indent="0">
              <a:buNone/>
            </a:pPr>
            <a:r>
              <a:rPr lang="pt-BR" dirty="0" err="1"/>
              <a:t>System.</a:t>
            </a:r>
            <a:r>
              <a:rPr lang="pt-BR" b="1" i="1" dirty="0" err="1"/>
              <a:t>out.println</a:t>
            </a:r>
            <a:r>
              <a:rPr lang="pt-BR" b="1" i="1" dirty="0"/>
              <a:t>(teste);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com saída do </a:t>
            </a:r>
            <a:r>
              <a:rPr lang="pt-BR" dirty="0" err="1" smtClean="0"/>
              <a:t>orElse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TesteOptional</a:t>
            </a:r>
            <a:r>
              <a:rPr lang="pt-BR" dirty="0"/>
              <a:t> { </a:t>
            </a:r>
            <a:endParaRPr lang="pt-BR" dirty="0" smtClean="0"/>
          </a:p>
          <a:p>
            <a:pPr marL="400050" lvl="1" indent="0" fontAlgn="base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args</a:t>
            </a:r>
            <a:r>
              <a:rPr lang="pt-BR" dirty="0"/>
              <a:t>[]) { </a:t>
            </a:r>
            <a:br>
              <a:rPr lang="pt-BR" dirty="0"/>
            </a:br>
            <a:r>
              <a:rPr lang="pt-BR" sz="800" dirty="0"/>
              <a:t>//o </a:t>
            </a:r>
            <a:r>
              <a:rPr lang="pt-BR" sz="800" dirty="0" err="1"/>
              <a:t>optional</a:t>
            </a:r>
            <a:r>
              <a:rPr lang="pt-BR" sz="800" dirty="0"/>
              <a:t> </a:t>
            </a:r>
            <a:r>
              <a:rPr lang="pt-BR" sz="800" dirty="0" err="1"/>
              <a:t>Empty</a:t>
            </a:r>
            <a:r>
              <a:rPr lang="pt-BR" sz="800" dirty="0"/>
              <a:t> é para o objeto retornar vazio com ele conseguimos colocar em prática o </a:t>
            </a:r>
            <a:r>
              <a:rPr lang="pt-BR" sz="800" dirty="0" err="1"/>
              <a:t>orElse</a:t>
            </a:r>
            <a:r>
              <a:rPr lang="pt-BR" sz="800" dirty="0"/>
              <a:t>() que executa o B </a:t>
            </a:r>
            <a:r>
              <a:rPr lang="pt-BR" sz="800" dirty="0" smtClean="0"/>
              <a:t>	</a:t>
            </a:r>
            <a:r>
              <a:rPr lang="pt-BR" dirty="0" err="1" smtClean="0"/>
              <a:t>System.out.println</a:t>
            </a:r>
            <a:r>
              <a:rPr lang="pt-BR" dirty="0" smtClean="0"/>
              <a:t>(</a:t>
            </a:r>
            <a:r>
              <a:rPr lang="pt-BR" dirty="0" err="1" smtClean="0"/>
              <a:t>Optional.</a:t>
            </a:r>
            <a:r>
              <a:rPr lang="pt-BR" b="1" dirty="0" err="1" smtClean="0">
                <a:solidFill>
                  <a:schemeClr val="accent5">
                    <a:lumMod val="75000"/>
                  </a:schemeClr>
                </a:solidFill>
              </a:rPr>
              <a:t>empty</a:t>
            </a:r>
            <a:r>
              <a:rPr lang="pt-BR" dirty="0"/>
              <a:t>().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</a:rPr>
              <a:t>orElse</a:t>
            </a:r>
            <a:r>
              <a:rPr lang="pt-BR" dirty="0"/>
              <a:t>(B())); </a:t>
            </a:r>
            <a:endParaRPr lang="pt-BR" dirty="0" smtClean="0"/>
          </a:p>
          <a:p>
            <a:pPr marL="400050" lvl="1" indent="0" fontAlgn="base">
              <a:buNone/>
            </a:pPr>
            <a:r>
              <a:rPr lang="pt-BR" dirty="0" smtClean="0"/>
              <a:t>} </a:t>
            </a:r>
          </a:p>
          <a:p>
            <a:pPr marL="400050" lvl="1" indent="0" fontAlgn="base">
              <a:buNone/>
            </a:pP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B() { </a:t>
            </a:r>
            <a:endParaRPr lang="pt-BR" dirty="0" smtClean="0"/>
          </a:p>
          <a:p>
            <a:pPr marL="400050" lvl="1" indent="0" fontAlgn="base">
              <a:buNone/>
            </a:pPr>
            <a:r>
              <a:rPr lang="pt-BR" dirty="0" smtClean="0"/>
              <a:t>	</a:t>
            </a:r>
            <a:r>
              <a:rPr lang="pt-BR" dirty="0" err="1" smtClean="0"/>
              <a:t>String</a:t>
            </a:r>
            <a:r>
              <a:rPr lang="pt-BR" dirty="0" smtClean="0"/>
              <a:t> </a:t>
            </a:r>
            <a:r>
              <a:rPr lang="pt-BR" dirty="0"/>
              <a:t>x = "</a:t>
            </a:r>
            <a:r>
              <a:rPr lang="pt-BR" dirty="0" err="1"/>
              <a:t>Optional</a:t>
            </a:r>
            <a:r>
              <a:rPr lang="pt-BR" dirty="0"/>
              <a:t> no </a:t>
            </a:r>
            <a:r>
              <a:rPr lang="pt-BR" dirty="0" err="1"/>
              <a:t>java</a:t>
            </a:r>
            <a:r>
              <a:rPr lang="pt-BR" dirty="0"/>
              <a:t>"; </a:t>
            </a:r>
            <a:r>
              <a:rPr lang="pt-BR" dirty="0" err="1"/>
              <a:t>return</a:t>
            </a:r>
            <a:r>
              <a:rPr lang="pt-BR" dirty="0"/>
              <a:t> x; </a:t>
            </a:r>
            <a:endParaRPr lang="pt-BR" dirty="0" smtClean="0"/>
          </a:p>
          <a:p>
            <a:pPr marL="400050" lvl="1" indent="0" fontAlgn="base">
              <a:buNone/>
            </a:pPr>
            <a:r>
              <a:rPr lang="pt-BR" dirty="0" smtClean="0"/>
              <a:t>} </a:t>
            </a:r>
          </a:p>
          <a:p>
            <a:pPr marL="0" indent="0" fontAlgn="base">
              <a:buNone/>
            </a:pPr>
            <a:r>
              <a:rPr lang="pt-BR" dirty="0" smtClean="0"/>
              <a:t>}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77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effectLst/>
              </a:rPr>
              <a:t>(</a:t>
            </a:r>
            <a:r>
              <a:rPr lang="pt-BR" dirty="0" err="1"/>
              <a:t>int</a:t>
            </a:r>
            <a:r>
              <a:rPr lang="pt-BR" dirty="0" smtClean="0"/>
              <a:t> a</a:t>
            </a:r>
            <a:r>
              <a:rPr lang="pt-BR" dirty="0" smtClean="0">
                <a:effectLst/>
              </a:rPr>
              <a:t>,</a:t>
            </a:r>
            <a:r>
              <a:rPr lang="pt-BR" dirty="0" smtClean="0"/>
              <a:t> </a:t>
            </a:r>
            <a:r>
              <a:rPr lang="pt-BR" dirty="0" err="1"/>
              <a:t>int</a:t>
            </a:r>
            <a:r>
              <a:rPr lang="pt-BR" dirty="0" smtClean="0"/>
              <a:t> b</a:t>
            </a:r>
            <a:r>
              <a:rPr lang="pt-BR" dirty="0" smtClean="0">
                <a:effectLst/>
              </a:rPr>
              <a:t>)</a:t>
            </a:r>
            <a:r>
              <a:rPr lang="pt-BR" dirty="0" smtClean="0"/>
              <a:t> </a:t>
            </a:r>
            <a:r>
              <a:rPr lang="pt-BR" dirty="0"/>
              <a:t>-&gt;</a:t>
            </a:r>
            <a:r>
              <a:rPr lang="pt-BR" dirty="0" smtClean="0"/>
              <a:t> </a:t>
            </a:r>
            <a:r>
              <a:rPr lang="pt-BR" dirty="0" smtClean="0">
                <a:effectLst/>
              </a:rPr>
              <a:t>{</a:t>
            </a:r>
            <a:r>
              <a:rPr lang="pt-BR" dirty="0" smtClean="0"/>
              <a:t> </a:t>
            </a:r>
            <a:r>
              <a:rPr lang="pt-BR" dirty="0" err="1"/>
              <a:t>return</a:t>
            </a:r>
            <a:r>
              <a:rPr lang="pt-BR" dirty="0" smtClean="0"/>
              <a:t> a </a:t>
            </a:r>
            <a:r>
              <a:rPr lang="pt-BR" dirty="0"/>
              <a:t>+</a:t>
            </a:r>
            <a:r>
              <a:rPr lang="pt-BR" dirty="0" smtClean="0"/>
              <a:t> b</a:t>
            </a:r>
            <a:r>
              <a:rPr lang="pt-BR" dirty="0" smtClean="0">
                <a:effectLst/>
              </a:rPr>
              <a:t>;</a:t>
            </a:r>
            <a:r>
              <a:rPr lang="pt-BR" dirty="0" smtClean="0"/>
              <a:t> </a:t>
            </a:r>
            <a:r>
              <a:rPr lang="pt-BR" dirty="0" smtClean="0">
                <a:effectLst/>
              </a:rPr>
              <a:t>}</a:t>
            </a:r>
          </a:p>
          <a:p>
            <a:r>
              <a:rPr lang="pt-BR" dirty="0" smtClean="0"/>
              <a:t> </a:t>
            </a:r>
            <a:r>
              <a:rPr lang="pt-BR" dirty="0" smtClean="0">
                <a:effectLst/>
              </a:rPr>
              <a:t>()</a:t>
            </a:r>
            <a:r>
              <a:rPr lang="pt-BR" dirty="0" smtClean="0"/>
              <a:t> </a:t>
            </a:r>
            <a:r>
              <a:rPr lang="pt-BR" dirty="0"/>
              <a:t>-&gt;</a:t>
            </a:r>
            <a:r>
              <a:rPr lang="pt-BR" dirty="0" smtClean="0"/>
              <a:t> </a:t>
            </a:r>
            <a:r>
              <a:rPr lang="pt-BR" dirty="0" err="1" smtClean="0">
                <a:effectLst/>
              </a:rPr>
              <a:t>System.</a:t>
            </a:r>
            <a:r>
              <a:rPr lang="pt-BR" dirty="0" err="1" smtClean="0"/>
              <a:t>out</a:t>
            </a:r>
            <a:r>
              <a:rPr lang="pt-BR" dirty="0" err="1" smtClean="0">
                <a:effectLst/>
              </a:rPr>
              <a:t>.println</a:t>
            </a:r>
            <a:r>
              <a:rPr lang="pt-BR" dirty="0" smtClean="0">
                <a:effectLst/>
              </a:rPr>
              <a:t>(</a:t>
            </a:r>
            <a:r>
              <a:rPr lang="pt-BR" dirty="0"/>
              <a:t>"</a:t>
            </a:r>
            <a:r>
              <a:rPr lang="pt-BR" dirty="0" err="1"/>
              <a:t>Hello</a:t>
            </a:r>
            <a:r>
              <a:rPr lang="pt-BR" dirty="0"/>
              <a:t> World"</a:t>
            </a:r>
            <a:r>
              <a:rPr lang="pt-BR" dirty="0" smtClean="0">
                <a:effectLst/>
              </a:rPr>
              <a:t>);</a:t>
            </a:r>
            <a:r>
              <a:rPr lang="pt-BR" dirty="0" smtClean="0"/>
              <a:t> </a:t>
            </a:r>
          </a:p>
          <a:p>
            <a:r>
              <a:rPr lang="pt-BR" dirty="0" smtClean="0">
                <a:effectLst/>
              </a:rPr>
              <a:t>(</a:t>
            </a:r>
            <a:r>
              <a:rPr lang="pt-BR" dirty="0" err="1" smtClean="0">
                <a:effectLst/>
              </a:rPr>
              <a:t>String</a:t>
            </a:r>
            <a:r>
              <a:rPr lang="pt-BR" dirty="0" smtClean="0"/>
              <a:t> s</a:t>
            </a:r>
            <a:r>
              <a:rPr lang="pt-BR" dirty="0" smtClean="0">
                <a:effectLst/>
              </a:rPr>
              <a:t>)</a:t>
            </a:r>
            <a:r>
              <a:rPr lang="pt-BR" dirty="0" smtClean="0"/>
              <a:t> </a:t>
            </a:r>
            <a:r>
              <a:rPr lang="pt-BR" dirty="0"/>
              <a:t>-&gt;</a:t>
            </a:r>
            <a:r>
              <a:rPr lang="pt-BR" dirty="0" smtClean="0"/>
              <a:t> </a:t>
            </a:r>
            <a:r>
              <a:rPr lang="pt-BR" dirty="0" smtClean="0">
                <a:effectLst/>
              </a:rPr>
              <a:t>{</a:t>
            </a:r>
            <a:r>
              <a:rPr lang="pt-BR" dirty="0" smtClean="0"/>
              <a:t> </a:t>
            </a:r>
            <a:r>
              <a:rPr lang="pt-BR" dirty="0" err="1" smtClean="0">
                <a:effectLst/>
              </a:rPr>
              <a:t>System.</a:t>
            </a:r>
            <a:r>
              <a:rPr lang="pt-BR" dirty="0" err="1" smtClean="0"/>
              <a:t>out</a:t>
            </a:r>
            <a:r>
              <a:rPr lang="pt-BR" dirty="0" err="1" smtClean="0">
                <a:effectLst/>
              </a:rPr>
              <a:t>.println</a:t>
            </a:r>
            <a:r>
              <a:rPr lang="pt-BR" dirty="0" smtClean="0">
                <a:effectLst/>
              </a:rPr>
              <a:t>(</a:t>
            </a:r>
            <a:r>
              <a:rPr lang="pt-BR" dirty="0" smtClean="0"/>
              <a:t>s</a:t>
            </a:r>
            <a:r>
              <a:rPr lang="pt-BR" dirty="0" smtClean="0">
                <a:effectLst/>
              </a:rPr>
              <a:t>);</a:t>
            </a:r>
            <a:r>
              <a:rPr lang="pt-BR" dirty="0" smtClean="0"/>
              <a:t> </a:t>
            </a:r>
            <a:r>
              <a:rPr lang="pt-BR" dirty="0" smtClean="0">
                <a:effectLst/>
              </a:rPr>
              <a:t>}</a:t>
            </a:r>
            <a:r>
              <a:rPr lang="pt-BR" dirty="0" smtClean="0"/>
              <a:t> </a:t>
            </a:r>
          </a:p>
          <a:p>
            <a:r>
              <a:rPr lang="pt-BR" dirty="0" smtClean="0">
                <a:effectLst/>
              </a:rPr>
              <a:t>()</a:t>
            </a:r>
            <a:r>
              <a:rPr lang="pt-BR" dirty="0" smtClean="0"/>
              <a:t> </a:t>
            </a:r>
            <a:r>
              <a:rPr lang="pt-BR" dirty="0"/>
              <a:t>-&gt;</a:t>
            </a:r>
            <a:r>
              <a:rPr lang="pt-BR" dirty="0" smtClean="0"/>
              <a:t> </a:t>
            </a:r>
            <a:r>
              <a:rPr lang="pt-BR" dirty="0" smtClean="0">
                <a:effectLst/>
              </a:rPr>
              <a:t>42</a:t>
            </a:r>
            <a:r>
              <a:rPr lang="pt-BR" dirty="0" smtClean="0"/>
              <a:t> </a:t>
            </a:r>
          </a:p>
          <a:p>
            <a:r>
              <a:rPr lang="pt-BR" dirty="0" smtClean="0">
                <a:effectLst/>
              </a:rPr>
              <a:t>()</a:t>
            </a:r>
            <a:r>
              <a:rPr lang="pt-BR" dirty="0" smtClean="0"/>
              <a:t> </a:t>
            </a:r>
            <a:r>
              <a:rPr lang="pt-BR" dirty="0"/>
              <a:t>-&gt;</a:t>
            </a:r>
            <a:r>
              <a:rPr lang="pt-BR" dirty="0" smtClean="0"/>
              <a:t> </a:t>
            </a:r>
            <a:r>
              <a:rPr lang="pt-BR" dirty="0" smtClean="0">
                <a:effectLst/>
              </a:rPr>
              <a:t>{</a:t>
            </a:r>
            <a:r>
              <a:rPr lang="pt-BR" dirty="0" smtClean="0"/>
              <a:t> </a:t>
            </a:r>
            <a:r>
              <a:rPr lang="pt-BR" dirty="0" err="1"/>
              <a:t>return</a:t>
            </a:r>
            <a:r>
              <a:rPr lang="pt-BR" dirty="0" smtClean="0"/>
              <a:t> </a:t>
            </a:r>
            <a:r>
              <a:rPr lang="pt-BR" dirty="0"/>
              <a:t>3.1415</a:t>
            </a:r>
            <a:r>
              <a:rPr lang="pt-BR" dirty="0" smtClean="0"/>
              <a:t> </a:t>
            </a:r>
            <a:r>
              <a:rPr lang="pt-BR" dirty="0" smtClean="0">
                <a:effectLst/>
              </a:rPr>
              <a:t>};</a:t>
            </a:r>
            <a:r>
              <a:rPr lang="pt-BR" dirty="0" smtClean="0"/>
              <a:t> </a:t>
            </a:r>
          </a:p>
          <a:p>
            <a:r>
              <a:rPr lang="pt-BR" dirty="0" smtClean="0"/>
              <a:t>a </a:t>
            </a:r>
            <a:r>
              <a:rPr lang="pt-BR" dirty="0"/>
              <a:t>-&gt;</a:t>
            </a:r>
            <a:r>
              <a:rPr lang="pt-BR" dirty="0" smtClean="0"/>
              <a:t> a </a:t>
            </a:r>
            <a:r>
              <a:rPr lang="pt-BR" dirty="0"/>
              <a:t>&gt;</a:t>
            </a:r>
            <a:r>
              <a:rPr lang="pt-BR" dirty="0" smtClean="0"/>
              <a:t> 10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0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Comparando com e sem Lambda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Exemplo sem lambda</a:t>
            </a:r>
          </a:p>
          <a:p>
            <a:pPr marL="400050" lvl="1" indent="0">
              <a:buNone/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System.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.println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"Imprime todos os elementos da lista!"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);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List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&lt;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Integer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&gt;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Arrays.asList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);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Integer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n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/>
              </a:rPr>
              <a:t>)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/>
              </a:rPr>
              <a:t>{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System.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</a:rPr>
              <a:t>out</a:t>
            </a:r>
            <a:r>
              <a:rPr lang="pt-BR" dirty="0" err="1" smtClean="0">
                <a:solidFill>
                  <a:schemeClr val="tx2">
                    <a:lumMod val="75000"/>
                  </a:schemeClr>
                </a:solidFill>
                <a:effectLst/>
              </a:rPr>
              <a:t>.println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/>
              </a:rPr>
              <a:t>(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/>
              </a:rPr>
              <a:t>);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  <a:effectLst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>
              <a:effectLst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Exemplo com lambda</a:t>
            </a:r>
          </a:p>
          <a:p>
            <a:pPr marL="400050" lvl="1" indent="0">
              <a:buNone/>
            </a:pP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System.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.println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"Imprime todos os elementos da lista!"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);</a:t>
            </a:r>
          </a:p>
          <a:p>
            <a:pPr marL="400050" lvl="1" indent="0">
              <a:buNone/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List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&lt;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Integer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&gt;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Arrays.asList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4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5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6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7, 8, 9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);</a:t>
            </a:r>
          </a:p>
          <a:p>
            <a:pPr marL="400050" lvl="1" indent="0">
              <a:buNone/>
            </a:pP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err="1" smtClean="0">
                <a:effectLst/>
              </a:rPr>
              <a:t>.forEach</a:t>
            </a:r>
            <a:r>
              <a:rPr lang="pt-BR" dirty="0" smtClean="0">
                <a:effectLst/>
              </a:rPr>
              <a:t>(</a:t>
            </a:r>
            <a:r>
              <a:rPr lang="pt-BR" dirty="0" smtClean="0">
                <a:solidFill>
                  <a:srgbClr val="C00000"/>
                </a:solidFill>
              </a:rPr>
              <a:t>n-&gt; </a:t>
            </a:r>
            <a:r>
              <a:rPr lang="pt-BR" dirty="0" err="1" smtClean="0">
                <a:solidFill>
                  <a:srgbClr val="C00000"/>
                </a:solidFill>
                <a:effectLst/>
              </a:rPr>
              <a:t>System.</a:t>
            </a:r>
            <a:r>
              <a:rPr lang="pt-BR" dirty="0" err="1" smtClean="0">
                <a:solidFill>
                  <a:srgbClr val="C00000"/>
                </a:solidFill>
              </a:rPr>
              <a:t>out</a:t>
            </a:r>
            <a:r>
              <a:rPr lang="pt-BR" dirty="0" err="1" smtClean="0">
                <a:solidFill>
                  <a:srgbClr val="C00000"/>
                </a:solidFill>
                <a:effectLst/>
              </a:rPr>
              <a:t>.println</a:t>
            </a:r>
            <a:r>
              <a:rPr lang="pt-BR" dirty="0" smtClean="0">
                <a:solidFill>
                  <a:srgbClr val="C00000"/>
                </a:solidFill>
                <a:effectLst/>
              </a:rPr>
              <a:t>(</a:t>
            </a:r>
            <a:r>
              <a:rPr lang="pt-BR" dirty="0" smtClean="0">
                <a:solidFill>
                  <a:srgbClr val="C00000"/>
                </a:solidFill>
              </a:rPr>
              <a:t>n</a:t>
            </a:r>
            <a:r>
              <a:rPr lang="pt-BR" dirty="0" smtClean="0">
                <a:solidFill>
                  <a:srgbClr val="C00000"/>
                </a:solidFill>
                <a:effectLst/>
              </a:rPr>
              <a:t>)</a:t>
            </a:r>
            <a:r>
              <a:rPr lang="pt-BR" dirty="0" smtClean="0">
                <a:effectLst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79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 smtClean="0"/>
              <a:t>Lambda 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 err="1" smtClean="0">
                <a:effectLst/>
              </a:rPr>
              <a:t>System.</a:t>
            </a:r>
            <a:r>
              <a:rPr lang="pt-BR" dirty="0" err="1" smtClean="0"/>
              <a:t>out</a:t>
            </a:r>
            <a:r>
              <a:rPr lang="pt-BR" dirty="0" err="1" smtClean="0">
                <a:effectLst/>
              </a:rPr>
              <a:t>.println</a:t>
            </a:r>
            <a:r>
              <a:rPr lang="pt-BR" dirty="0" smtClean="0">
                <a:effectLst/>
              </a:rPr>
              <a:t>(</a:t>
            </a:r>
            <a:r>
              <a:rPr lang="pt-BR" dirty="0"/>
              <a:t>"Imprime </a:t>
            </a:r>
            <a:r>
              <a:rPr lang="pt-BR" dirty="0" smtClean="0"/>
              <a:t>lista</a:t>
            </a:r>
            <a:r>
              <a:rPr lang="pt-BR" dirty="0"/>
              <a:t>!"</a:t>
            </a:r>
            <a:r>
              <a:rPr lang="pt-BR" dirty="0" smtClean="0">
                <a:effectLst/>
              </a:rPr>
              <a:t>);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>
                <a:effectLst/>
              </a:rPr>
              <a:t>List</a:t>
            </a:r>
            <a:r>
              <a:rPr lang="pt-BR" dirty="0" smtClean="0">
                <a:effectLst/>
              </a:rPr>
              <a:t>&lt;</a:t>
            </a:r>
            <a:r>
              <a:rPr lang="pt-BR" dirty="0" err="1" smtClean="0">
                <a:effectLst/>
              </a:rPr>
              <a:t>Integer</a:t>
            </a:r>
            <a:r>
              <a:rPr lang="pt-BR" dirty="0" smtClean="0">
                <a:effectLst/>
              </a:rPr>
              <a:t>&gt;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7030A0"/>
                </a:solidFill>
              </a:rPr>
              <a:t>shakira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dirty="0"/>
              <a:t>=</a:t>
            </a:r>
            <a:r>
              <a:rPr lang="pt-BR" dirty="0" smtClean="0"/>
              <a:t> </a:t>
            </a:r>
            <a:r>
              <a:rPr lang="pt-BR" dirty="0" err="1" smtClean="0">
                <a:effectLst/>
              </a:rPr>
              <a:t>Arrays.asList</a:t>
            </a:r>
            <a:r>
              <a:rPr lang="pt-BR" dirty="0" smtClean="0">
                <a:effectLst/>
              </a:rPr>
              <a:t>(</a:t>
            </a:r>
            <a:r>
              <a:rPr lang="pt-BR" dirty="0" smtClean="0"/>
              <a:t>10</a:t>
            </a:r>
            <a:r>
              <a:rPr lang="pt-BR" dirty="0" smtClean="0">
                <a:effectLst/>
              </a:rPr>
              <a:t>,</a:t>
            </a:r>
            <a:r>
              <a:rPr lang="pt-BR" dirty="0" smtClean="0"/>
              <a:t> 20</a:t>
            </a:r>
            <a:r>
              <a:rPr lang="pt-BR" dirty="0" smtClean="0">
                <a:effectLst/>
              </a:rPr>
              <a:t>,</a:t>
            </a:r>
            <a:r>
              <a:rPr lang="pt-BR" dirty="0" smtClean="0"/>
              <a:t> 30</a:t>
            </a:r>
            <a:r>
              <a:rPr lang="pt-BR" dirty="0" smtClean="0">
                <a:effectLst/>
              </a:rPr>
              <a:t>,</a:t>
            </a:r>
            <a:r>
              <a:rPr lang="pt-BR" dirty="0" smtClean="0"/>
              <a:t> 40</a:t>
            </a:r>
            <a:r>
              <a:rPr lang="pt-BR" dirty="0" smtClean="0">
                <a:effectLst/>
              </a:rPr>
              <a:t>);</a:t>
            </a:r>
          </a:p>
          <a:p>
            <a:pPr marL="0" indent="0">
              <a:buNone/>
            </a:pPr>
            <a:endParaRPr lang="pt-BR" dirty="0" smtClean="0">
              <a:effectLst/>
            </a:endParaRPr>
          </a:p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 err="1" smtClean="0">
                <a:solidFill>
                  <a:srgbClr val="7030A0"/>
                </a:solidFill>
              </a:rPr>
              <a:t>shakira</a:t>
            </a:r>
            <a:r>
              <a:rPr lang="pt-BR" dirty="0" err="1" smtClean="0">
                <a:effectLst/>
              </a:rPr>
              <a:t>.forEach</a:t>
            </a:r>
            <a:r>
              <a:rPr lang="pt-BR" dirty="0" smtClean="0">
                <a:solidFill>
                  <a:srgbClr val="00B050"/>
                </a:solidFill>
                <a:effectLst/>
              </a:rPr>
              <a:t>(</a:t>
            </a:r>
            <a:r>
              <a:rPr lang="pt-BR" dirty="0" smtClean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pt-BR" dirty="0" smtClean="0"/>
              <a:t> </a:t>
            </a:r>
            <a:r>
              <a:rPr lang="pt-BR" dirty="0"/>
              <a:t>-&gt;</a:t>
            </a:r>
            <a:r>
              <a:rPr lang="pt-BR" dirty="0" smtClean="0"/>
              <a:t>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pt-BR" dirty="0" smtClean="0"/>
              <a:t> 	</a:t>
            </a:r>
            <a:r>
              <a:rPr lang="pt-BR" sz="2400" dirty="0" err="1" smtClean="0">
                <a:effectLst/>
              </a:rPr>
              <a:t>System.</a:t>
            </a:r>
            <a:r>
              <a:rPr lang="pt-BR" sz="2400" dirty="0" err="1" smtClean="0"/>
              <a:t>out</a:t>
            </a:r>
            <a:r>
              <a:rPr lang="pt-BR" sz="2400" dirty="0" err="1" smtClean="0">
                <a:effectLst/>
              </a:rPr>
              <a:t>.println</a:t>
            </a:r>
            <a:r>
              <a:rPr lang="pt-BR" sz="2400" dirty="0" smtClean="0">
                <a:effectLst/>
              </a:rPr>
              <a:t>(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pt-BR" sz="2400" dirty="0" smtClean="0">
                <a:effectLst/>
              </a:rPr>
              <a:t>);</a:t>
            </a:r>
            <a:r>
              <a:rPr lang="pt-BR" sz="2400" dirty="0" smtClean="0"/>
              <a:t> 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}</a:t>
            </a:r>
            <a:r>
              <a:rPr lang="pt-BR" dirty="0" smtClean="0">
                <a:solidFill>
                  <a:srgbClr val="00B050"/>
                </a:solidFill>
                <a:effectLst/>
              </a:rPr>
              <a:t>)</a:t>
            </a:r>
            <a:r>
              <a:rPr lang="pt-BR" dirty="0" smtClean="0">
                <a:effectLst/>
              </a:rPr>
              <a:t>;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Imprime no console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Realiza uma lista apelidada como </a:t>
            </a:r>
            <a:r>
              <a:rPr lang="pt-BR" sz="3200" dirty="0" smtClean="0">
                <a:solidFill>
                  <a:srgbClr val="7030A0"/>
                </a:solidFill>
              </a:rPr>
              <a:t>shakira </a:t>
            </a:r>
            <a:r>
              <a:rPr lang="pt-BR" sz="3200" dirty="0" smtClean="0"/>
              <a:t>com os valores </a:t>
            </a:r>
            <a:r>
              <a:rPr lang="pt-BR" sz="3200" dirty="0" smtClean="0">
                <a:effectLst/>
              </a:rPr>
              <a:t>(</a:t>
            </a:r>
            <a:r>
              <a:rPr lang="pt-BR" sz="3200" dirty="0" smtClean="0"/>
              <a:t>10, 20, 30, 40</a:t>
            </a:r>
            <a:r>
              <a:rPr lang="pt-BR" sz="3200" dirty="0" smtClean="0">
                <a:effectLst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Faz </a:t>
            </a:r>
            <a:r>
              <a:rPr lang="pt-BR" sz="3200" dirty="0" err="1" smtClean="0"/>
              <a:t>looping</a:t>
            </a:r>
            <a:r>
              <a:rPr lang="pt-BR" sz="3200" dirty="0"/>
              <a:t>/</a:t>
            </a:r>
            <a:r>
              <a:rPr lang="pt-BR" sz="3200" dirty="0" err="1" smtClean="0"/>
              <a:t>forEach</a:t>
            </a:r>
            <a:r>
              <a:rPr lang="pt-BR" sz="3200" dirty="0" smtClean="0"/>
              <a:t> na shakira que é a minha lista 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Torna </a:t>
            </a:r>
            <a:r>
              <a:rPr lang="pt-BR" sz="3200" dirty="0" smtClean="0">
                <a:solidFill>
                  <a:srgbClr val="C00000"/>
                </a:solidFill>
              </a:rPr>
              <a:t>implícito</a:t>
            </a:r>
            <a:r>
              <a:rPr lang="pt-BR" sz="3200" dirty="0" smtClean="0"/>
              <a:t> para </a:t>
            </a: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</a:rPr>
              <a:t>x (que ele receberá os valores da shakira)</a:t>
            </a:r>
            <a:endParaRPr lang="pt-BR" sz="3200" dirty="0" smtClean="0"/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Imprime o </a:t>
            </a:r>
            <a:r>
              <a:rPr lang="pt-BR" sz="3200" dirty="0" smtClean="0">
                <a:solidFill>
                  <a:schemeClr val="accent5">
                    <a:lumMod val="50000"/>
                  </a:schemeClr>
                </a:solidFill>
              </a:rPr>
              <a:t>x – que é um dos valores da shakira</a:t>
            </a:r>
            <a:r>
              <a:rPr lang="pt-BR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sz="3200" dirty="0" smtClean="0">
                <a:solidFill>
                  <a:schemeClr val="accent5">
                    <a:lumMod val="50000"/>
                  </a:schemeClr>
                </a:solidFill>
              </a:rPr>
              <a:t>e volta para o inicio do bloco </a:t>
            </a:r>
            <a:r>
              <a:rPr lang="pt-BR" sz="3200" dirty="0" err="1" smtClean="0">
                <a:solidFill>
                  <a:schemeClr val="accent5">
                    <a:lumMod val="50000"/>
                  </a:schemeClr>
                </a:solidFill>
              </a:rPr>
              <a:t>forEach</a:t>
            </a:r>
            <a:endParaRPr lang="pt-BR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Quem é a lambda? </a:t>
            </a:r>
            <a:r>
              <a:rPr lang="pt-BR" sz="3200" dirty="0" smtClean="0">
                <a:solidFill>
                  <a:srgbClr val="00B050"/>
                </a:solidFill>
              </a:rPr>
              <a:t>x -&gt; </a:t>
            </a:r>
            <a:r>
              <a:rPr lang="pt-BR" sz="3200" dirty="0" smtClean="0">
                <a:solidFill>
                  <a:srgbClr val="00B050"/>
                </a:solidFill>
                <a:effectLst/>
              </a:rPr>
              <a:t>{</a:t>
            </a:r>
            <a:r>
              <a:rPr lang="pt-BR" sz="3200" dirty="0" smtClean="0">
                <a:solidFill>
                  <a:srgbClr val="00B050"/>
                </a:solidFill>
              </a:rPr>
              <a:t> </a:t>
            </a:r>
            <a:r>
              <a:rPr lang="pt-BR" sz="3200" dirty="0" err="1" smtClean="0">
                <a:solidFill>
                  <a:srgbClr val="00B050"/>
                </a:solidFill>
                <a:effectLst/>
              </a:rPr>
              <a:t>System.</a:t>
            </a:r>
            <a:r>
              <a:rPr lang="pt-BR" sz="3200" dirty="0" err="1" smtClean="0">
                <a:solidFill>
                  <a:srgbClr val="00B050"/>
                </a:solidFill>
              </a:rPr>
              <a:t>out</a:t>
            </a:r>
            <a:r>
              <a:rPr lang="pt-BR" sz="3200" dirty="0" err="1" smtClean="0">
                <a:solidFill>
                  <a:srgbClr val="00B050"/>
                </a:solidFill>
                <a:effectLst/>
              </a:rPr>
              <a:t>.println</a:t>
            </a:r>
            <a:r>
              <a:rPr lang="pt-BR" sz="3200" dirty="0" smtClean="0">
                <a:solidFill>
                  <a:srgbClr val="00B050"/>
                </a:solidFill>
              </a:rPr>
              <a:t>(</a:t>
            </a:r>
            <a:r>
              <a:rPr lang="pt-BR" sz="3200" dirty="0" smtClean="0">
                <a:solidFill>
                  <a:srgbClr val="00B050"/>
                </a:solidFill>
                <a:effectLst/>
              </a:rPr>
              <a:t>x);</a:t>
            </a:r>
            <a:r>
              <a:rPr lang="pt-BR" sz="3200" dirty="0" smtClean="0">
                <a:solidFill>
                  <a:srgbClr val="00B050"/>
                </a:solidFill>
              </a:rPr>
              <a:t> </a:t>
            </a:r>
            <a:r>
              <a:rPr lang="pt-BR" sz="3200" dirty="0" smtClean="0">
                <a:solidFill>
                  <a:srgbClr val="00B050"/>
                </a:solidFill>
                <a:effectLst/>
              </a:rPr>
              <a:t>}</a:t>
            </a:r>
            <a:r>
              <a:rPr lang="pt-BR" sz="3200" dirty="0" smtClean="0">
                <a:solidFill>
                  <a:srgbClr val="00B050"/>
                </a:solidFill>
              </a:rPr>
              <a:t> </a:t>
            </a:r>
          </a:p>
          <a:p>
            <a:pPr marL="914400" lvl="1" indent="-514350">
              <a:buFont typeface="+mj-lt"/>
              <a:buAutoNum type="alphaLcParenR"/>
            </a:pPr>
            <a:endParaRPr lang="pt-BR" dirty="0"/>
          </a:p>
          <a:p>
            <a:pPr marL="400050" lvl="1" indent="0">
              <a:buNone/>
            </a:pPr>
            <a:r>
              <a:rPr lang="pt-BR" sz="2600" dirty="0" smtClean="0">
                <a:solidFill>
                  <a:srgbClr val="FF0000"/>
                </a:solidFill>
              </a:rPr>
              <a:t>Implícito =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sz="2600" dirty="0" smtClean="0">
                <a:solidFill>
                  <a:srgbClr val="FF0000"/>
                </a:solidFill>
              </a:rPr>
              <a:t> </a:t>
            </a:r>
            <a:r>
              <a:rPr lang="pt-BR" sz="2600" dirty="0">
                <a:solidFill>
                  <a:srgbClr val="FF0000"/>
                </a:solidFill>
              </a:rPr>
              <a:t>contido numa proposição mas não expresso formalmente</a:t>
            </a:r>
            <a:r>
              <a:rPr lang="pt-BR" sz="2600" dirty="0" smtClean="0">
                <a:solidFill>
                  <a:srgbClr val="FF0000"/>
                </a:solidFill>
              </a:rPr>
              <a:t>;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sz="2600" dirty="0" smtClean="0">
                <a:solidFill>
                  <a:srgbClr val="FF0000"/>
                </a:solidFill>
              </a:rPr>
              <a:t> </a:t>
            </a:r>
            <a:r>
              <a:rPr lang="pt-BR" sz="2600" dirty="0">
                <a:solidFill>
                  <a:srgbClr val="FF0000"/>
                </a:solidFill>
              </a:rPr>
              <a:t>não manifestamente declarado; </a:t>
            </a:r>
            <a:r>
              <a:rPr lang="pt-BR" sz="2600" dirty="0" smtClean="0">
                <a:solidFill>
                  <a:srgbClr val="FF0000"/>
                </a:solidFill>
              </a:rPr>
              <a:t>subentendido</a:t>
            </a:r>
            <a:r>
              <a:rPr lang="pt-BR" sz="2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 smtClean="0"/>
              <a:t>Lambda exemplo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err="1" smtClean="0">
                <a:effectLst/>
              </a:rPr>
              <a:t>System.</a:t>
            </a:r>
            <a:r>
              <a:rPr lang="pt-BR" sz="2400" dirty="0" err="1" smtClean="0"/>
              <a:t>out</a:t>
            </a:r>
            <a:r>
              <a:rPr lang="pt-BR" sz="2400" dirty="0" err="1" smtClean="0">
                <a:effectLst/>
              </a:rPr>
              <a:t>.println</a:t>
            </a:r>
            <a:r>
              <a:rPr lang="pt-BR" sz="2400" dirty="0" smtClean="0">
                <a:effectLst/>
              </a:rPr>
              <a:t>(</a:t>
            </a:r>
            <a:r>
              <a:rPr lang="pt-BR" sz="2400" dirty="0"/>
              <a:t>"Imprime </a:t>
            </a:r>
            <a:r>
              <a:rPr lang="pt-BR" sz="2400" dirty="0" smtClean="0"/>
              <a:t>lista</a:t>
            </a:r>
            <a:r>
              <a:rPr lang="pt-BR" sz="2400" dirty="0"/>
              <a:t>!"</a:t>
            </a:r>
            <a:r>
              <a:rPr lang="pt-BR" sz="2400" dirty="0" smtClean="0">
                <a:effectLst/>
              </a:rPr>
              <a:t>);</a:t>
            </a:r>
            <a:r>
              <a:rPr lang="pt-BR" sz="2400" dirty="0" smtClean="0"/>
              <a:t> 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err="1" smtClean="0">
                <a:effectLst/>
              </a:rPr>
              <a:t>List</a:t>
            </a:r>
            <a:r>
              <a:rPr lang="pt-BR" sz="2400" dirty="0" smtClean="0">
                <a:effectLst/>
              </a:rPr>
              <a:t>&lt;</a:t>
            </a:r>
            <a:r>
              <a:rPr lang="pt-BR" sz="2400" dirty="0" err="1" smtClean="0">
                <a:effectLst/>
              </a:rPr>
              <a:t>Integer</a:t>
            </a:r>
            <a:r>
              <a:rPr lang="pt-BR" sz="2400" dirty="0" smtClean="0">
                <a:effectLst/>
              </a:rPr>
              <a:t>&gt;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7030A0"/>
                </a:solidFill>
              </a:rPr>
              <a:t>astolfo</a:t>
            </a:r>
            <a:r>
              <a:rPr lang="pt-BR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sz="2400" dirty="0"/>
              <a:t>=</a:t>
            </a:r>
            <a:r>
              <a:rPr lang="pt-BR" sz="2400" dirty="0" smtClean="0"/>
              <a:t> </a:t>
            </a:r>
            <a:r>
              <a:rPr lang="pt-BR" sz="2400" dirty="0" err="1" smtClean="0">
                <a:effectLst/>
              </a:rPr>
              <a:t>Arrays.asList</a:t>
            </a:r>
            <a:r>
              <a:rPr lang="pt-BR" sz="2400" dirty="0" smtClean="0">
                <a:effectLst/>
              </a:rPr>
              <a:t>(</a:t>
            </a:r>
            <a:r>
              <a:rPr lang="pt-BR" sz="2400" dirty="0"/>
              <a:t>1</a:t>
            </a:r>
            <a:r>
              <a:rPr lang="pt-BR" sz="2400" dirty="0" smtClean="0">
                <a:effectLst/>
              </a:rPr>
              <a:t>,</a:t>
            </a:r>
            <a:r>
              <a:rPr lang="pt-BR" sz="2400" dirty="0" smtClean="0"/>
              <a:t> </a:t>
            </a:r>
            <a:r>
              <a:rPr lang="pt-BR" sz="2400" dirty="0"/>
              <a:t>2</a:t>
            </a:r>
            <a:r>
              <a:rPr lang="pt-BR" sz="2400" dirty="0" smtClean="0">
                <a:effectLst/>
              </a:rPr>
              <a:t>,</a:t>
            </a:r>
            <a:r>
              <a:rPr lang="pt-BR" sz="2400" dirty="0" smtClean="0"/>
              <a:t> </a:t>
            </a:r>
            <a:r>
              <a:rPr lang="pt-BR" sz="2400" dirty="0"/>
              <a:t>3</a:t>
            </a:r>
            <a:r>
              <a:rPr lang="pt-BR" sz="2400" dirty="0" smtClean="0">
                <a:effectLst/>
              </a:rPr>
              <a:t>,</a:t>
            </a:r>
            <a:r>
              <a:rPr lang="pt-BR" sz="2400" dirty="0" smtClean="0"/>
              <a:t> </a:t>
            </a:r>
            <a:r>
              <a:rPr lang="pt-BR" sz="2400" dirty="0"/>
              <a:t>4</a:t>
            </a:r>
            <a:r>
              <a:rPr lang="pt-BR" sz="2400" dirty="0" smtClean="0">
                <a:effectLst/>
              </a:rPr>
              <a:t>,</a:t>
            </a:r>
            <a:r>
              <a:rPr lang="pt-BR" sz="2400" dirty="0" smtClean="0"/>
              <a:t> </a:t>
            </a:r>
            <a:r>
              <a:rPr lang="pt-BR" sz="2400" dirty="0"/>
              <a:t>5</a:t>
            </a:r>
            <a:r>
              <a:rPr lang="pt-BR" sz="2400" dirty="0" smtClean="0">
                <a:effectLst/>
              </a:rPr>
              <a:t>,</a:t>
            </a:r>
            <a:r>
              <a:rPr lang="pt-BR" sz="2400" dirty="0" smtClean="0"/>
              <a:t> </a:t>
            </a:r>
            <a:r>
              <a:rPr lang="pt-BR" sz="2400" dirty="0"/>
              <a:t>6</a:t>
            </a:r>
            <a:r>
              <a:rPr lang="pt-BR" sz="2400" dirty="0" smtClean="0">
                <a:effectLst/>
              </a:rPr>
              <a:t>,</a:t>
            </a:r>
            <a:r>
              <a:rPr lang="pt-BR" sz="2400" dirty="0" smtClean="0"/>
              <a:t> </a:t>
            </a:r>
            <a:r>
              <a:rPr lang="pt-BR" sz="2400" dirty="0"/>
              <a:t>7</a:t>
            </a:r>
            <a:r>
              <a:rPr lang="pt-BR" sz="2400" dirty="0" smtClean="0">
                <a:effectLst/>
              </a:rPr>
              <a:t>);</a:t>
            </a:r>
          </a:p>
          <a:p>
            <a:pPr marL="0" indent="0">
              <a:buNone/>
            </a:pPr>
            <a:endParaRPr lang="pt-BR" sz="2400" dirty="0" smtClean="0">
              <a:effectLst/>
            </a:endParaRPr>
          </a:p>
          <a:p>
            <a:pPr marL="0" indent="0">
              <a:buNone/>
            </a:pP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7030A0"/>
                </a:solidFill>
              </a:rPr>
              <a:t>astolfo</a:t>
            </a:r>
            <a:r>
              <a:rPr lang="pt-BR" sz="2400" dirty="0" err="1" smtClean="0">
                <a:effectLst/>
              </a:rPr>
              <a:t>.forEach</a:t>
            </a:r>
            <a:r>
              <a:rPr lang="pt-BR" sz="2400" dirty="0" smtClean="0">
                <a:solidFill>
                  <a:srgbClr val="00B050"/>
                </a:solidFill>
                <a:effectLst/>
              </a:rPr>
              <a:t>(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pt-BR" sz="2400" dirty="0" smtClean="0"/>
              <a:t> </a:t>
            </a:r>
            <a:r>
              <a:rPr lang="pt-BR" sz="2400" dirty="0"/>
              <a:t>-&gt;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pt-BR" sz="2400" dirty="0" smtClean="0"/>
              <a:t> 	</a:t>
            </a:r>
            <a:r>
              <a:rPr lang="pt-BR" sz="2400" dirty="0" err="1" smtClean="0"/>
              <a:t>if</a:t>
            </a:r>
            <a:r>
              <a:rPr lang="pt-BR" sz="2400" dirty="0" smtClean="0">
                <a:effectLst/>
              </a:rPr>
              <a:t>(</a:t>
            </a:r>
            <a:r>
              <a:rPr lang="pt-BR" sz="24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pt-BR" sz="2400" dirty="0" smtClean="0"/>
              <a:t> </a:t>
            </a:r>
            <a:r>
              <a:rPr lang="pt-BR" sz="2400" dirty="0"/>
              <a:t>%</a:t>
            </a:r>
            <a:r>
              <a:rPr lang="pt-BR" sz="2400" dirty="0" smtClean="0"/>
              <a:t> </a:t>
            </a:r>
            <a:r>
              <a:rPr lang="pt-BR" sz="2400" dirty="0"/>
              <a:t>2</a:t>
            </a:r>
            <a:r>
              <a:rPr lang="pt-BR" sz="2400" dirty="0" smtClean="0"/>
              <a:t> </a:t>
            </a:r>
            <a:r>
              <a:rPr lang="pt-BR" sz="2400" dirty="0"/>
              <a:t>==</a:t>
            </a:r>
            <a:r>
              <a:rPr lang="pt-BR" sz="2400" dirty="0" smtClean="0"/>
              <a:t> </a:t>
            </a:r>
            <a:r>
              <a:rPr lang="pt-BR" sz="2400" dirty="0"/>
              <a:t>0</a:t>
            </a:r>
            <a:r>
              <a:rPr lang="pt-BR" sz="2400" dirty="0" smtClean="0">
                <a:effectLst/>
              </a:rPr>
              <a:t>)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{</a:t>
            </a: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pt-BR" sz="2400" dirty="0" smtClean="0">
                <a:effectLst/>
              </a:rPr>
              <a:t>	    </a:t>
            </a:r>
            <a:r>
              <a:rPr lang="pt-BR" sz="2000" dirty="0" err="1" smtClean="0">
                <a:effectLst/>
              </a:rPr>
              <a:t>System.</a:t>
            </a:r>
            <a:r>
              <a:rPr lang="pt-BR" sz="2000" dirty="0" err="1" smtClean="0"/>
              <a:t>out</a:t>
            </a:r>
            <a:r>
              <a:rPr lang="pt-BR" sz="2000" dirty="0" err="1" smtClean="0">
                <a:effectLst/>
              </a:rPr>
              <a:t>.println</a:t>
            </a:r>
            <a:r>
              <a:rPr lang="pt-BR" sz="2000" dirty="0" smtClean="0">
                <a:effectLst/>
              </a:rPr>
              <a:t>(</a:t>
            </a:r>
            <a:r>
              <a:rPr lang="pt-BR" sz="2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pt-BR" sz="2000" dirty="0" smtClean="0">
                <a:effectLst/>
              </a:rPr>
              <a:t>);</a:t>
            </a:r>
            <a:r>
              <a:rPr lang="pt-BR" sz="2000" dirty="0" smtClean="0"/>
              <a:t>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	}</a:t>
            </a:r>
            <a:r>
              <a:rPr lang="pt-BR" sz="2400" dirty="0" smtClean="0"/>
              <a:t> 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}</a:t>
            </a:r>
            <a:r>
              <a:rPr lang="pt-BR" sz="2400" dirty="0" smtClean="0">
                <a:solidFill>
                  <a:srgbClr val="00B050"/>
                </a:solidFill>
                <a:effectLst/>
              </a:rPr>
              <a:t>)</a:t>
            </a:r>
            <a:r>
              <a:rPr lang="pt-BR" sz="2400" dirty="0" smtClean="0">
                <a:effectLst/>
              </a:rPr>
              <a:t>;</a:t>
            </a:r>
            <a:endParaRPr lang="pt-BR" sz="2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Imprime no console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Realiza uma lista apelidada como </a:t>
            </a:r>
            <a:r>
              <a:rPr lang="pt-BR" sz="3200" dirty="0" err="1" smtClean="0">
                <a:solidFill>
                  <a:srgbClr val="7030A0"/>
                </a:solidFill>
              </a:rPr>
              <a:t>astolfo</a:t>
            </a:r>
            <a:r>
              <a:rPr lang="pt-BR" sz="3200" dirty="0" smtClean="0">
                <a:solidFill>
                  <a:srgbClr val="7030A0"/>
                </a:solidFill>
              </a:rPr>
              <a:t> </a:t>
            </a:r>
            <a:r>
              <a:rPr lang="pt-BR" sz="3200" dirty="0" smtClean="0"/>
              <a:t>com os valores </a:t>
            </a:r>
            <a:r>
              <a:rPr lang="pt-BR" sz="3200" dirty="0" smtClean="0">
                <a:effectLst/>
              </a:rPr>
              <a:t>(</a:t>
            </a:r>
            <a:r>
              <a:rPr lang="pt-BR" sz="3200" dirty="0" smtClean="0"/>
              <a:t>1</a:t>
            </a:r>
            <a:r>
              <a:rPr lang="pt-BR" sz="3200" dirty="0" smtClean="0">
                <a:effectLst/>
              </a:rPr>
              <a:t>,</a:t>
            </a:r>
            <a:r>
              <a:rPr lang="pt-BR" sz="3200" dirty="0" smtClean="0"/>
              <a:t> 2</a:t>
            </a:r>
            <a:r>
              <a:rPr lang="pt-BR" sz="3200" dirty="0" smtClean="0">
                <a:effectLst/>
              </a:rPr>
              <a:t>,</a:t>
            </a:r>
            <a:r>
              <a:rPr lang="pt-BR" sz="3200" dirty="0" smtClean="0"/>
              <a:t> 3</a:t>
            </a:r>
            <a:r>
              <a:rPr lang="pt-BR" sz="3200" dirty="0" smtClean="0">
                <a:effectLst/>
              </a:rPr>
              <a:t>,</a:t>
            </a:r>
            <a:r>
              <a:rPr lang="pt-BR" sz="3200" dirty="0" smtClean="0"/>
              <a:t> 4</a:t>
            </a:r>
            <a:r>
              <a:rPr lang="pt-BR" sz="3200" dirty="0" smtClean="0">
                <a:effectLst/>
              </a:rPr>
              <a:t>,</a:t>
            </a:r>
            <a:r>
              <a:rPr lang="pt-BR" sz="3200" dirty="0" smtClean="0"/>
              <a:t> 5</a:t>
            </a:r>
            <a:r>
              <a:rPr lang="pt-BR" sz="3200" dirty="0" smtClean="0">
                <a:effectLst/>
              </a:rPr>
              <a:t>,</a:t>
            </a:r>
            <a:r>
              <a:rPr lang="pt-BR" sz="3200" dirty="0" smtClean="0"/>
              <a:t> 6</a:t>
            </a:r>
            <a:r>
              <a:rPr lang="pt-BR" sz="3200" dirty="0" smtClean="0">
                <a:effectLst/>
              </a:rPr>
              <a:t>,</a:t>
            </a:r>
            <a:r>
              <a:rPr lang="pt-BR" sz="3200" dirty="0" smtClean="0"/>
              <a:t> 7</a:t>
            </a:r>
            <a:r>
              <a:rPr lang="pt-BR" sz="3200" dirty="0" smtClean="0">
                <a:effectLst/>
              </a:rPr>
              <a:t>);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Faz </a:t>
            </a:r>
            <a:r>
              <a:rPr lang="pt-BR" sz="3200" dirty="0" err="1" smtClean="0"/>
              <a:t>looping</a:t>
            </a:r>
            <a:r>
              <a:rPr lang="pt-BR" sz="3200" dirty="0"/>
              <a:t>/</a:t>
            </a:r>
            <a:r>
              <a:rPr lang="pt-BR" sz="3200" dirty="0" err="1" smtClean="0"/>
              <a:t>forEach</a:t>
            </a:r>
            <a:r>
              <a:rPr lang="pt-BR" sz="3200" dirty="0" smtClean="0"/>
              <a:t> no </a:t>
            </a:r>
            <a:r>
              <a:rPr lang="pt-BR" sz="3200" dirty="0" err="1" smtClean="0">
                <a:solidFill>
                  <a:srgbClr val="7030A0"/>
                </a:solidFill>
              </a:rPr>
              <a:t>astolfo</a:t>
            </a:r>
            <a:r>
              <a:rPr lang="pt-BR" sz="3200" dirty="0" smtClean="0">
                <a:solidFill>
                  <a:srgbClr val="7030A0"/>
                </a:solidFill>
              </a:rPr>
              <a:t> </a:t>
            </a:r>
            <a:r>
              <a:rPr lang="pt-BR" sz="3200" dirty="0" smtClean="0"/>
              <a:t>que é a minha lista 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Torna </a:t>
            </a:r>
            <a:r>
              <a:rPr lang="pt-BR" sz="3200" dirty="0" smtClean="0">
                <a:solidFill>
                  <a:srgbClr val="C00000"/>
                </a:solidFill>
              </a:rPr>
              <a:t>implícito</a:t>
            </a:r>
            <a:r>
              <a:rPr lang="pt-BR" sz="3200" dirty="0" smtClean="0"/>
              <a:t> para </a:t>
            </a: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</a:rPr>
              <a:t>n, recebe os valore do </a:t>
            </a:r>
            <a:r>
              <a:rPr lang="pt-BR" sz="3200" b="1" dirty="0" err="1" smtClean="0">
                <a:solidFill>
                  <a:schemeClr val="accent5">
                    <a:lumMod val="50000"/>
                  </a:schemeClr>
                </a:solidFill>
              </a:rPr>
              <a:t>astolfo</a:t>
            </a:r>
            <a:r>
              <a:rPr lang="pt-BR" sz="3200" b="1" dirty="0" smtClean="0">
                <a:solidFill>
                  <a:schemeClr val="accent5">
                    <a:lumMod val="50000"/>
                  </a:schemeClr>
                </a:solidFill>
              </a:rPr>
              <a:t> e verifica</a:t>
            </a:r>
            <a:r>
              <a:rPr lang="pt-BR" sz="3200" dirty="0" smtClean="0"/>
              <a:t> que se o resto de </a:t>
            </a:r>
            <a:r>
              <a:rPr lang="pt-BR" sz="32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pt-BR" sz="3200" dirty="0" smtClean="0"/>
              <a:t>/2 for 0...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Imprime o </a:t>
            </a:r>
            <a:r>
              <a:rPr lang="pt-BR" sz="32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Fecha o </a:t>
            </a:r>
            <a:r>
              <a:rPr lang="pt-BR" sz="3200" dirty="0" err="1" smtClean="0"/>
              <a:t>if</a:t>
            </a:r>
            <a:endParaRPr lang="pt-BR" sz="3200" dirty="0" smtClean="0"/>
          </a:p>
          <a:p>
            <a:pPr marL="514350" indent="-514350">
              <a:buFont typeface="+mj-lt"/>
              <a:buAutoNum type="arabicParenR"/>
            </a:pPr>
            <a:r>
              <a:rPr lang="pt-BR" sz="3200" dirty="0" smtClean="0"/>
              <a:t>Termina a expressão lambda</a:t>
            </a:r>
          </a:p>
          <a:p>
            <a:pPr marL="0" indent="0">
              <a:buNone/>
            </a:pPr>
            <a:r>
              <a:rPr lang="pt-BR" sz="3200" dirty="0" smtClean="0"/>
              <a:t>Quem é a expressão lambda? </a:t>
            </a:r>
            <a:r>
              <a:rPr lang="pt-BR" sz="3200" dirty="0" smtClean="0">
                <a:solidFill>
                  <a:srgbClr val="00B050"/>
                </a:solidFill>
              </a:rPr>
              <a:t>n -&gt; </a:t>
            </a:r>
            <a:r>
              <a:rPr lang="pt-BR" sz="3200" dirty="0" smtClean="0">
                <a:solidFill>
                  <a:srgbClr val="00B050"/>
                </a:solidFill>
                <a:effectLst/>
              </a:rPr>
              <a:t>{</a:t>
            </a:r>
            <a:r>
              <a:rPr lang="pt-BR" sz="3200" dirty="0" smtClean="0">
                <a:solidFill>
                  <a:srgbClr val="00B050"/>
                </a:solidFill>
              </a:rPr>
              <a:t> </a:t>
            </a:r>
            <a:r>
              <a:rPr lang="pt-BR" sz="3200" dirty="0" err="1" smtClean="0">
                <a:solidFill>
                  <a:srgbClr val="00B050"/>
                </a:solidFill>
              </a:rPr>
              <a:t>if</a:t>
            </a:r>
            <a:r>
              <a:rPr lang="pt-BR" sz="3200" dirty="0" smtClean="0">
                <a:solidFill>
                  <a:srgbClr val="00B050"/>
                </a:solidFill>
              </a:rPr>
              <a:t> </a:t>
            </a:r>
            <a:r>
              <a:rPr lang="pt-BR" sz="3200" dirty="0" smtClean="0">
                <a:solidFill>
                  <a:srgbClr val="00B050"/>
                </a:solidFill>
                <a:effectLst/>
              </a:rPr>
              <a:t>(</a:t>
            </a:r>
            <a:r>
              <a:rPr lang="pt-BR" sz="3200" dirty="0" smtClean="0">
                <a:solidFill>
                  <a:srgbClr val="00B050"/>
                </a:solidFill>
              </a:rPr>
              <a:t>n % 2 == 0</a:t>
            </a:r>
            <a:r>
              <a:rPr lang="pt-BR" sz="3200" dirty="0" smtClean="0">
                <a:solidFill>
                  <a:srgbClr val="00B050"/>
                </a:solidFill>
                <a:effectLst/>
              </a:rPr>
              <a:t>)</a:t>
            </a:r>
            <a:r>
              <a:rPr lang="pt-BR" sz="3200" dirty="0" smtClean="0">
                <a:solidFill>
                  <a:srgbClr val="00B050"/>
                </a:solidFill>
              </a:rPr>
              <a:t> </a:t>
            </a:r>
            <a:r>
              <a:rPr lang="pt-BR" sz="3200" dirty="0" smtClean="0">
                <a:solidFill>
                  <a:srgbClr val="00B050"/>
                </a:solidFill>
                <a:effectLst/>
              </a:rPr>
              <a:t>{</a:t>
            </a:r>
            <a:r>
              <a:rPr lang="pt-BR" sz="3200" dirty="0" smtClean="0">
                <a:solidFill>
                  <a:srgbClr val="00B050"/>
                </a:solidFill>
              </a:rPr>
              <a:t> </a:t>
            </a:r>
            <a:r>
              <a:rPr lang="pt-BR" sz="3200" dirty="0" err="1" smtClean="0">
                <a:solidFill>
                  <a:srgbClr val="00B050"/>
                </a:solidFill>
                <a:effectLst/>
              </a:rPr>
              <a:t>System.</a:t>
            </a:r>
            <a:r>
              <a:rPr lang="pt-BR" sz="3200" dirty="0" err="1" smtClean="0">
                <a:solidFill>
                  <a:srgbClr val="00B050"/>
                </a:solidFill>
              </a:rPr>
              <a:t>out</a:t>
            </a:r>
            <a:r>
              <a:rPr lang="pt-BR" sz="3200" dirty="0" err="1" smtClean="0">
                <a:solidFill>
                  <a:srgbClr val="00B050"/>
                </a:solidFill>
                <a:effectLst/>
              </a:rPr>
              <a:t>.println</a:t>
            </a:r>
            <a:r>
              <a:rPr lang="pt-BR" sz="3200" dirty="0" smtClean="0">
                <a:solidFill>
                  <a:srgbClr val="00B050"/>
                </a:solidFill>
                <a:effectLst/>
              </a:rPr>
              <a:t>(</a:t>
            </a:r>
            <a:r>
              <a:rPr lang="pt-BR" sz="3200" dirty="0" smtClean="0">
                <a:solidFill>
                  <a:srgbClr val="00B050"/>
                </a:solidFill>
              </a:rPr>
              <a:t>n</a:t>
            </a:r>
            <a:r>
              <a:rPr lang="pt-BR" sz="3200" dirty="0" smtClean="0">
                <a:solidFill>
                  <a:srgbClr val="00B050"/>
                </a:solidFill>
                <a:effectLst/>
              </a:rPr>
              <a:t>);</a:t>
            </a:r>
            <a:r>
              <a:rPr lang="pt-BR" sz="3200" dirty="0" smtClean="0">
                <a:solidFill>
                  <a:srgbClr val="00B050"/>
                </a:solidFill>
              </a:rPr>
              <a:t> </a:t>
            </a:r>
            <a:r>
              <a:rPr lang="pt-BR" sz="3200" dirty="0" smtClean="0">
                <a:solidFill>
                  <a:srgbClr val="00B050"/>
                </a:solidFill>
                <a:effectLst/>
              </a:rPr>
              <a:t>}</a:t>
            </a:r>
            <a:r>
              <a:rPr lang="pt-BR" sz="3200" dirty="0" smtClean="0">
                <a:solidFill>
                  <a:srgbClr val="00B050"/>
                </a:solidFill>
              </a:rPr>
              <a:t> </a:t>
            </a:r>
          </a:p>
          <a:p>
            <a:pPr marL="914400" lvl="1" indent="-514350">
              <a:buFont typeface="+mj-lt"/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45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opt.infoq.com/fit-in/1200x2400/filters:quality(80)/filters:no_upscale()/articles/java8-desmistificando-lambdas/pt/resources/codi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24938"/>
            <a:ext cx="4633704" cy="556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opt.infoq.com/fit-in/1200x2400/filters:quality(80)/filters:no_upscale()/articles/java8-desmistificando-lambdas/pt/resources/2image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576"/>
            <a:ext cx="5038725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angulado 4"/>
          <p:cNvCxnSpPr/>
          <p:nvPr/>
        </p:nvCxnSpPr>
        <p:spPr>
          <a:xfrm rot="16200000" flipV="1">
            <a:off x="1144403" y="1081523"/>
            <a:ext cx="3974874" cy="34563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ector angulado 8"/>
          <p:cNvCxnSpPr/>
          <p:nvPr/>
        </p:nvCxnSpPr>
        <p:spPr>
          <a:xfrm rot="10800000">
            <a:off x="1691680" y="496846"/>
            <a:ext cx="3888432" cy="1996050"/>
          </a:xfrm>
          <a:prstGeom prst="bentConnector3">
            <a:avLst>
              <a:gd name="adj1" fmla="val 13942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Optional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principal proposta deste recurso é encapsular o retorno de métodos e informar se um valor do tipo &lt;T&gt; está presente ou ausente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/>
              <a:t>Com isso é possível:</a:t>
            </a:r>
          </a:p>
          <a:p>
            <a:r>
              <a:rPr lang="pt-BR" dirty="0"/>
              <a:t>Evitar erros </a:t>
            </a:r>
            <a:r>
              <a:rPr lang="pt-BR" dirty="0" err="1"/>
              <a:t>NullPointerException</a:t>
            </a:r>
            <a:r>
              <a:rPr lang="pt-BR" dirty="0"/>
              <a:t>.</a:t>
            </a:r>
          </a:p>
          <a:p>
            <a:r>
              <a:rPr lang="pt-BR" dirty="0"/>
              <a:t>Parar de fazer verificações de valor nulo do tipo </a:t>
            </a:r>
            <a:r>
              <a:rPr lang="pt-BR" dirty="0" err="1"/>
              <a:t>if</a:t>
            </a:r>
            <a:r>
              <a:rPr lang="pt-BR" dirty="0"/>
              <a:t> (cliente != </a:t>
            </a:r>
            <a:r>
              <a:rPr lang="pt-BR" dirty="0" err="1"/>
              <a:t>null</a:t>
            </a:r>
            <a:r>
              <a:rPr lang="pt-BR" dirty="0"/>
              <a:t>).</a:t>
            </a:r>
          </a:p>
          <a:p>
            <a:r>
              <a:rPr lang="pt-BR" dirty="0"/>
              <a:t>Escrever código mais limpo e elegante.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1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que podemos fazer com </a:t>
            </a:r>
            <a:r>
              <a:rPr lang="pt-BR" dirty="0" err="1" smtClean="0"/>
              <a:t>Optional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 </a:t>
            </a:r>
            <a:r>
              <a:rPr lang="pt-BR" dirty="0"/>
              <a:t>É possível criar uma instância de </a:t>
            </a:r>
            <a:r>
              <a:rPr lang="pt-BR" dirty="0" err="1"/>
              <a:t>Optional</a:t>
            </a:r>
            <a:r>
              <a:rPr lang="pt-BR" dirty="0"/>
              <a:t> com valor através do método of. 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É </a:t>
            </a:r>
            <a:r>
              <a:rPr lang="pt-BR" dirty="0"/>
              <a:t>possível criar uma instância de </a:t>
            </a:r>
            <a:r>
              <a:rPr lang="pt-BR" dirty="0" err="1"/>
              <a:t>Optional</a:t>
            </a:r>
            <a:r>
              <a:rPr lang="pt-BR" dirty="0"/>
              <a:t> sem valor através do método </a:t>
            </a:r>
            <a:r>
              <a:rPr lang="pt-BR" dirty="0" err="1"/>
              <a:t>empty</a:t>
            </a:r>
            <a:r>
              <a:rPr lang="pt-BR" dirty="0"/>
              <a:t>. 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É </a:t>
            </a:r>
            <a:r>
              <a:rPr lang="pt-BR" dirty="0"/>
              <a:t>possível checar se uma instância de </a:t>
            </a:r>
            <a:r>
              <a:rPr lang="pt-BR" dirty="0" err="1"/>
              <a:t>Optional</a:t>
            </a:r>
            <a:r>
              <a:rPr lang="pt-BR" dirty="0"/>
              <a:t> possui um valor através do método </a:t>
            </a:r>
            <a:r>
              <a:rPr lang="pt-BR" dirty="0" err="1"/>
              <a:t>isPresent</a:t>
            </a:r>
            <a:r>
              <a:rPr lang="pt-BR" dirty="0"/>
              <a:t>. 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É </a:t>
            </a:r>
            <a:r>
              <a:rPr lang="pt-BR" dirty="0"/>
              <a:t>possível recuperar o valor de uma instância de </a:t>
            </a:r>
            <a:r>
              <a:rPr lang="pt-BR" dirty="0" err="1"/>
              <a:t>Optional</a:t>
            </a:r>
            <a:r>
              <a:rPr lang="pt-BR" dirty="0"/>
              <a:t> através do método </a:t>
            </a:r>
            <a:r>
              <a:rPr lang="pt-BR" dirty="0" err="1"/>
              <a:t>get</a:t>
            </a:r>
            <a:r>
              <a:rPr lang="pt-BR" dirty="0"/>
              <a:t>. 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É possível popular um alterar/afetar um </a:t>
            </a:r>
            <a:r>
              <a:rPr lang="pt-BR" dirty="0" err="1" smtClean="0"/>
              <a:t>Stream</a:t>
            </a:r>
            <a:r>
              <a:rPr lang="pt-BR" dirty="0" smtClean="0"/>
              <a:t> com </a:t>
            </a:r>
            <a:r>
              <a:rPr lang="pt-BR" dirty="0" err="1" smtClean="0"/>
              <a:t>map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É possível método </a:t>
            </a:r>
            <a:r>
              <a:rPr lang="pt-BR" dirty="0" err="1"/>
              <a:t>orElse</a:t>
            </a:r>
            <a:r>
              <a:rPr lang="pt-BR" dirty="0"/>
              <a:t> retorna um </a:t>
            </a:r>
            <a:r>
              <a:rPr lang="pt-BR" dirty="0" smtClean="0"/>
              <a:t>valor </a:t>
            </a:r>
            <a:r>
              <a:rPr lang="pt-BR" dirty="0"/>
              <a:t>diretamente</a:t>
            </a:r>
          </a:p>
        </p:txBody>
      </p:sp>
    </p:spTree>
    <p:extLst>
      <p:ext uri="{BB962C8B-B14F-4D97-AF65-F5344CB8AC3E}">
        <p14:creationId xmlns:p14="http://schemas.microsoft.com/office/powerpoint/2010/main" val="22649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2792" cy="211683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É possível criar uma instância de </a:t>
            </a:r>
            <a:r>
              <a:rPr lang="pt-BR" dirty="0" err="1"/>
              <a:t>Optional</a:t>
            </a:r>
            <a:r>
              <a:rPr lang="pt-BR" dirty="0"/>
              <a:t> com valor através do método </a:t>
            </a:r>
            <a:r>
              <a:rPr lang="pt-BR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pt-BR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3528" y="4005065"/>
            <a:ext cx="8712968" cy="1800200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Opcional&lt;</a:t>
            </a:r>
            <a:r>
              <a:rPr lang="pt-BR" b="1" dirty="0" err="1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&gt; xz1 = Optional.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of("Somos todes Devs");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673</Words>
  <Application>Microsoft Office PowerPoint</Application>
  <PresentationFormat>Apresentação na tela (4:3)</PresentationFormat>
  <Paragraphs>95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Expressão lambda</vt:lpstr>
      <vt:lpstr>exemplos</vt:lpstr>
      <vt:lpstr>Comparando com e sem Lambda</vt:lpstr>
      <vt:lpstr>Lambda exemplo</vt:lpstr>
      <vt:lpstr>Lambda exemplo</vt:lpstr>
      <vt:lpstr>Apresentação do PowerPoint</vt:lpstr>
      <vt:lpstr>Optional</vt:lpstr>
      <vt:lpstr>O que podemos fazer com Optional?</vt:lpstr>
      <vt:lpstr>Exemplos</vt:lpstr>
      <vt:lpstr>Exemplos</vt:lpstr>
      <vt:lpstr>Exemplos</vt:lpstr>
      <vt:lpstr>Exemplos</vt:lpstr>
      <vt:lpstr>Exemplo com saída do orElse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Casa</dc:creator>
  <cp:lastModifiedBy>Casa</cp:lastModifiedBy>
  <cp:revision>21</cp:revision>
  <dcterms:created xsi:type="dcterms:W3CDTF">2021-09-29T00:56:47Z</dcterms:created>
  <dcterms:modified xsi:type="dcterms:W3CDTF">2021-10-07T21:56:19Z</dcterms:modified>
</cp:coreProperties>
</file>