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72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75" r:id="rId11"/>
    <p:sldId id="265" r:id="rId12"/>
    <p:sldId id="266" r:id="rId13"/>
    <p:sldId id="267" r:id="rId14"/>
    <p:sldId id="277" r:id="rId15"/>
    <p:sldId id="270" r:id="rId1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D29"/>
    <a:srgbClr val="F6683C"/>
    <a:srgbClr val="EE9868"/>
    <a:srgbClr val="EBA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49" d="100"/>
          <a:sy n="49" d="100"/>
        </p:scale>
        <p:origin x="60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360535"/>
          </a:xfrm>
          <a:custGeom>
            <a:avLst/>
            <a:gdLst/>
            <a:ahLst/>
            <a:cxnLst/>
            <a:rect l="l" t="t" r="r" b="b"/>
            <a:pathLst>
              <a:path w="18288000" h="9360535">
                <a:moveTo>
                  <a:pt x="0" y="9360347"/>
                </a:moveTo>
                <a:lnTo>
                  <a:pt x="18288000" y="9360347"/>
                </a:lnTo>
                <a:lnTo>
                  <a:pt x="18288000" y="0"/>
                </a:lnTo>
                <a:lnTo>
                  <a:pt x="0" y="0"/>
                </a:lnTo>
                <a:lnTo>
                  <a:pt x="0" y="9360347"/>
                </a:lnTo>
                <a:close/>
              </a:path>
            </a:pathLst>
          </a:custGeom>
          <a:solidFill>
            <a:srgbClr val="18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250" y="221081"/>
            <a:ext cx="17589500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9356725"/>
          </a:xfrm>
          <a:custGeom>
            <a:avLst/>
            <a:gdLst/>
            <a:ahLst/>
            <a:cxnLst/>
            <a:rect l="l" t="t" r="r" b="b"/>
            <a:pathLst>
              <a:path w="18288000" h="9356725">
                <a:moveTo>
                  <a:pt x="0" y="9356444"/>
                </a:moveTo>
                <a:lnTo>
                  <a:pt x="18288000" y="9356444"/>
                </a:lnTo>
                <a:lnTo>
                  <a:pt x="18288000" y="0"/>
                </a:lnTo>
                <a:lnTo>
                  <a:pt x="0" y="0"/>
                </a:lnTo>
                <a:lnTo>
                  <a:pt x="0" y="9356444"/>
                </a:lnTo>
                <a:close/>
              </a:path>
            </a:pathLst>
          </a:custGeom>
          <a:solidFill>
            <a:srgbClr val="18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04906" y="1825093"/>
            <a:ext cx="2076450" cy="142875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360346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0"/>
                </a:moveTo>
                <a:lnTo>
                  <a:pt x="18288000" y="0"/>
                </a:lnTo>
                <a:lnTo>
                  <a:pt x="18288000" y="926640"/>
                </a:lnTo>
                <a:lnTo>
                  <a:pt x="0" y="926640"/>
                </a:lnTo>
                <a:lnTo>
                  <a:pt x="0" y="0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4355" y="2308659"/>
            <a:ext cx="4439288" cy="721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000" y="1656130"/>
            <a:ext cx="17780000" cy="669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781555" y="9712187"/>
            <a:ext cx="31388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7" Type="http://schemas.openxmlformats.org/officeDocument/2006/relationships/image" Target="../media/image25.jfif"/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fif"/><Relationship Id="rId5" Type="http://schemas.openxmlformats.org/officeDocument/2006/relationships/image" Target="../media/image23.jfif"/><Relationship Id="rId4" Type="http://schemas.openxmlformats.org/officeDocument/2006/relationships/image" Target="../media/image2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2711335"/>
              <a:ext cx="4532630" cy="4862195"/>
            </a:xfrm>
            <a:custGeom>
              <a:avLst/>
              <a:gdLst/>
              <a:ahLst/>
              <a:cxnLst/>
              <a:rect l="l" t="t" r="r" b="b"/>
              <a:pathLst>
                <a:path w="4532630" h="4862195">
                  <a:moveTo>
                    <a:pt x="4532566" y="0"/>
                  </a:moveTo>
                  <a:lnTo>
                    <a:pt x="0" y="0"/>
                  </a:lnTo>
                  <a:lnTo>
                    <a:pt x="0" y="107823"/>
                  </a:lnTo>
                  <a:lnTo>
                    <a:pt x="0" y="4751578"/>
                  </a:lnTo>
                  <a:lnTo>
                    <a:pt x="0" y="4861928"/>
                  </a:lnTo>
                  <a:lnTo>
                    <a:pt x="4532566" y="4861928"/>
                  </a:lnTo>
                  <a:lnTo>
                    <a:pt x="4532566" y="4752200"/>
                  </a:lnTo>
                  <a:lnTo>
                    <a:pt x="4532566" y="4751578"/>
                  </a:lnTo>
                  <a:lnTo>
                    <a:pt x="4532566" y="107911"/>
                  </a:lnTo>
                  <a:lnTo>
                    <a:pt x="4422076" y="107911"/>
                  </a:lnTo>
                  <a:lnTo>
                    <a:pt x="4422076" y="4751578"/>
                  </a:lnTo>
                  <a:lnTo>
                    <a:pt x="108178" y="4751578"/>
                  </a:lnTo>
                  <a:lnTo>
                    <a:pt x="108178" y="107823"/>
                  </a:lnTo>
                  <a:lnTo>
                    <a:pt x="4532566" y="107823"/>
                  </a:lnTo>
                  <a:lnTo>
                    <a:pt x="4532566" y="0"/>
                  </a:lnTo>
                  <a:close/>
                </a:path>
              </a:pathLst>
            </a:custGeom>
            <a:solidFill>
              <a:srgbClr val="FF4A3B">
                <a:alpha val="76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5631" y="2711159"/>
              <a:ext cx="752475" cy="4848225"/>
            </a:xfrm>
            <a:custGeom>
              <a:avLst/>
              <a:gdLst/>
              <a:ahLst/>
              <a:cxnLst/>
              <a:rect l="l" t="t" r="r" b="b"/>
              <a:pathLst>
                <a:path w="752475" h="4848225">
                  <a:moveTo>
                    <a:pt x="0" y="0"/>
                  </a:moveTo>
                  <a:lnTo>
                    <a:pt x="752367" y="0"/>
                  </a:lnTo>
                  <a:lnTo>
                    <a:pt x="752367" y="4848225"/>
                  </a:lnTo>
                  <a:lnTo>
                    <a:pt x="0" y="4848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9735" y="4610100"/>
            <a:ext cx="14757400" cy="494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0" algn="ctr">
              <a:lnSpc>
                <a:spcPct val="100000"/>
              </a:lnSpc>
              <a:spcBef>
                <a:spcPts val="100"/>
              </a:spcBef>
            </a:pPr>
            <a:r>
              <a:rPr lang="pt-BR" sz="10000" b="1" spc="735" dirty="0" smtClean="0">
                <a:solidFill>
                  <a:srgbClr val="ECE6E2"/>
                </a:solidFill>
                <a:latin typeface="Arial"/>
                <a:cs typeface="Arial"/>
              </a:rPr>
              <a:t>MNBURGUER</a:t>
            </a:r>
          </a:p>
          <a:p>
            <a:pPr>
              <a:lnSpc>
                <a:spcPct val="100000"/>
              </a:lnSpc>
            </a:pPr>
            <a:endParaRPr sz="1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9"/>
              </a:spcBef>
            </a:pPr>
            <a:r>
              <a:rPr lang="pt-BR" sz="2800" spc="-90" dirty="0" smtClean="0">
                <a:solidFill>
                  <a:srgbClr val="ECE6E2"/>
                </a:solidFill>
                <a:latin typeface="Arial"/>
                <a:cs typeface="Arial"/>
              </a:rPr>
              <a:t>PESQUISA </a:t>
            </a:r>
            <a:r>
              <a:rPr lang="pt-BR" sz="2800" spc="-280" dirty="0" smtClean="0">
                <a:solidFill>
                  <a:srgbClr val="ECE6E2"/>
                </a:solidFill>
                <a:latin typeface="Arial"/>
                <a:cs typeface="Arial"/>
              </a:rPr>
              <a:t>E  </a:t>
            </a:r>
            <a:r>
              <a:rPr lang="pt-BR" sz="2800" spc="-70" dirty="0" smtClean="0">
                <a:solidFill>
                  <a:srgbClr val="ECE6E2"/>
                </a:solidFill>
                <a:latin typeface="Arial"/>
                <a:cs typeface="Arial"/>
              </a:rPr>
              <a:t>INOVAÇÃO </a:t>
            </a:r>
            <a:r>
              <a:rPr lang="pt-BR" sz="2800" spc="100" dirty="0" smtClean="0">
                <a:solidFill>
                  <a:srgbClr val="ECE6E2"/>
                </a:solidFill>
                <a:latin typeface="Arial"/>
                <a:cs typeface="Arial"/>
              </a:rPr>
              <a:t>- </a:t>
            </a:r>
            <a:r>
              <a:rPr lang="pt-BR" sz="2800" spc="35" dirty="0" smtClean="0">
                <a:solidFill>
                  <a:srgbClr val="ECE6E2"/>
                </a:solidFill>
                <a:latin typeface="Arial"/>
                <a:cs typeface="Arial"/>
              </a:rPr>
              <a:t>PROF. </a:t>
            </a:r>
            <a:r>
              <a:rPr lang="pt-BR" sz="2800" spc="-95" dirty="0" smtClean="0">
                <a:solidFill>
                  <a:srgbClr val="ECE6E2"/>
                </a:solidFill>
                <a:latin typeface="Arial"/>
                <a:cs typeface="Arial"/>
              </a:rPr>
              <a:t>GERSON </a:t>
            </a:r>
            <a:r>
              <a:rPr lang="pt-BR" sz="2800" spc="100" dirty="0" smtClean="0">
                <a:solidFill>
                  <a:srgbClr val="ECE6E2"/>
                </a:solidFill>
                <a:latin typeface="Arial"/>
                <a:cs typeface="Arial"/>
              </a:rPr>
              <a:t>- </a:t>
            </a:r>
            <a:r>
              <a:rPr lang="pt-BR" sz="2800" spc="-20" dirty="0" smtClean="0">
                <a:solidFill>
                  <a:srgbClr val="ECE6E2"/>
                </a:solidFill>
                <a:latin typeface="Arial"/>
                <a:cs typeface="Arial"/>
              </a:rPr>
              <a:t>APRESENTADO </a:t>
            </a:r>
            <a:r>
              <a:rPr lang="pt-BR" sz="2800" spc="-55" dirty="0" smtClean="0">
                <a:solidFill>
                  <a:srgbClr val="ECE6E2"/>
                </a:solidFill>
                <a:latin typeface="Arial"/>
                <a:cs typeface="Arial"/>
              </a:rPr>
              <a:t>PELO </a:t>
            </a:r>
            <a:r>
              <a:rPr lang="pt-BR" sz="2800" spc="-95" dirty="0" smtClean="0">
                <a:solidFill>
                  <a:srgbClr val="ECE6E2"/>
                </a:solidFill>
                <a:latin typeface="Arial"/>
                <a:cs typeface="Arial"/>
              </a:rPr>
              <a:t>GRUPO</a:t>
            </a:r>
            <a:r>
              <a:rPr lang="pt-BR" sz="2800" spc="200" dirty="0" smtClean="0">
                <a:solidFill>
                  <a:srgbClr val="ECE6E2"/>
                </a:solidFill>
                <a:latin typeface="Arial"/>
                <a:cs typeface="Arial"/>
              </a:rPr>
              <a:t> </a:t>
            </a:r>
            <a:r>
              <a:rPr lang="pt-BR" sz="2800" spc="-100" dirty="0" smtClean="0">
                <a:solidFill>
                  <a:srgbClr val="ECE6E2"/>
                </a:solidFill>
                <a:latin typeface="Arial"/>
                <a:cs typeface="Arial"/>
              </a:rPr>
              <a:t>8</a:t>
            </a:r>
            <a:endParaRPr lang="pt-BR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50" y="1752633"/>
            <a:ext cx="2089150" cy="1335622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35"/>
              </a:spcBef>
            </a:pPr>
            <a:r>
              <a:rPr lang="pt-BR" sz="2550" b="1" spc="20" dirty="0" smtClean="0">
                <a:solidFill>
                  <a:srgbClr val="FFFFFF"/>
                </a:solidFill>
                <a:latin typeface="Arial"/>
                <a:cs typeface="Arial"/>
              </a:rPr>
              <a:t>Ponto de </a:t>
            </a:r>
          </a:p>
          <a:p>
            <a:pPr marL="12700" algn="ctr">
              <a:lnSpc>
                <a:spcPct val="100000"/>
              </a:lnSpc>
              <a:spcBef>
                <a:spcPts val="635"/>
              </a:spcBef>
            </a:pPr>
            <a:r>
              <a:rPr lang="pt-BR" sz="2550" b="1" spc="20" dirty="0" smtClean="0">
                <a:solidFill>
                  <a:srgbClr val="FFFFFF"/>
                </a:solidFill>
                <a:latin typeface="Arial"/>
                <a:cs typeface="Arial"/>
              </a:rPr>
              <a:t>vista do usuário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950" y="1410117"/>
            <a:ext cx="2076450" cy="142875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250" y="529590"/>
            <a:ext cx="254635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4100" spc="-290" dirty="0" err="1" smtClean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lang="pt-BR" sz="4100" spc="-29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4100" spc="-290" dirty="0" err="1" smtClean="0">
                <a:solidFill>
                  <a:srgbClr val="FFFFFF"/>
                </a:solidFill>
                <a:latin typeface="Arial"/>
                <a:cs typeface="Arial"/>
              </a:rPr>
              <a:t>Stories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360377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926622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926622"/>
                </a:lnTo>
                <a:lnTo>
                  <a:pt x="0" y="926622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42900"/>
            <a:ext cx="8763000" cy="87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4144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1950" y="1410117"/>
            <a:ext cx="2076450" cy="142875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250" y="571500"/>
            <a:ext cx="285115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390" dirty="0" err="1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100" spc="-15" dirty="0" err="1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100" spc="120" dirty="0" err="1" smtClean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4100" spc="125" dirty="0" err="1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100" spc="220" dirty="0" err="1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pt-BR" sz="4100" spc="95" dirty="0" smtClean="0">
                <a:solidFill>
                  <a:srgbClr val="FFFFFF"/>
                </a:solidFill>
                <a:latin typeface="Arial"/>
                <a:cs typeface="Arial"/>
              </a:rPr>
              <a:t>sitos 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360377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926622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926622"/>
                </a:lnTo>
                <a:lnTo>
                  <a:pt x="0" y="926622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r="581"/>
          <a:stretch/>
        </p:blipFill>
        <p:spPr>
          <a:xfrm>
            <a:off x="762000" y="1747202"/>
            <a:ext cx="16806974" cy="7266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265" y="1834588"/>
            <a:ext cx="1861820" cy="8136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550" b="1" spc="135" dirty="0" err="1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50" b="1" spc="-30" dirty="0" err="1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50" b="1" spc="10" dirty="0" err="1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550" b="1" spc="160" dirty="0" err="1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b="1" spc="-75" dirty="0" err="1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550" b="1" spc="195" dirty="0" err="1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b="1" spc="15" dirty="0" err="1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550" b="1" spc="160" dirty="0" err="1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b="1" spc="-170" dirty="0" err="1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lang="pt-BR" sz="2550" b="1" spc="-17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pt-BR" sz="2550" b="1" spc="-170" dirty="0" smtClean="0">
                <a:solidFill>
                  <a:srgbClr val="FFFFFF"/>
                </a:solidFill>
                <a:latin typeface="Arial"/>
                <a:cs typeface="Arial"/>
              </a:rPr>
              <a:t>Lógica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950" y="1410108"/>
            <a:ext cx="2076450" cy="142875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788" y="547632"/>
            <a:ext cx="152527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4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100" spc="-1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100" spc="-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100" spc="-2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100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360346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0"/>
                </a:moveTo>
                <a:lnTo>
                  <a:pt x="18288000" y="0"/>
                </a:lnTo>
                <a:lnTo>
                  <a:pt x="18288000" y="926640"/>
                </a:lnTo>
                <a:lnTo>
                  <a:pt x="0" y="926640"/>
                </a:lnTo>
                <a:lnTo>
                  <a:pt x="0" y="0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27131"/>
            <a:ext cx="12420354" cy="7700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2400" y="2582286"/>
            <a:ext cx="2006600" cy="767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850" spc="-500" dirty="0"/>
              <a:t>G</a:t>
            </a:r>
            <a:r>
              <a:rPr sz="4850" spc="10" dirty="0"/>
              <a:t>i</a:t>
            </a:r>
            <a:r>
              <a:rPr sz="4850" spc="200" dirty="0"/>
              <a:t>t</a:t>
            </a:r>
            <a:r>
              <a:rPr sz="4850" spc="-430" dirty="0"/>
              <a:t>H</a:t>
            </a:r>
            <a:r>
              <a:rPr sz="4850" spc="-215" dirty="0"/>
              <a:t>ub</a:t>
            </a:r>
            <a:endParaRPr sz="4850" dirty="0"/>
          </a:p>
        </p:txBody>
      </p:sp>
      <p:sp>
        <p:nvSpPr>
          <p:cNvPr id="3" name="object 3"/>
          <p:cNvSpPr/>
          <p:nvPr/>
        </p:nvSpPr>
        <p:spPr>
          <a:xfrm flipV="1">
            <a:off x="4343400" y="1562099"/>
            <a:ext cx="9017000" cy="228601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360346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0"/>
                </a:moveTo>
                <a:lnTo>
                  <a:pt x="18288000" y="0"/>
                </a:lnTo>
                <a:lnTo>
                  <a:pt x="18288000" y="926640"/>
                </a:lnTo>
                <a:lnTo>
                  <a:pt x="0" y="926640"/>
                </a:lnTo>
                <a:lnTo>
                  <a:pt x="0" y="0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4343400" y="4323768"/>
            <a:ext cx="2006600" cy="767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14"/>
              </a:spcBef>
            </a:pPr>
            <a:r>
              <a:rPr lang="pt-BR" sz="4850" kern="0" dirty="0" smtClean="0"/>
              <a:t>Site</a:t>
            </a:r>
            <a:endParaRPr lang="pt-BR" sz="4850" kern="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1353800" y="4323769"/>
            <a:ext cx="2006600" cy="767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14"/>
              </a:spcBef>
            </a:pPr>
            <a:r>
              <a:rPr lang="pt-BR" sz="4850" kern="0" dirty="0" err="1" smtClean="0"/>
              <a:t>Azure</a:t>
            </a:r>
            <a:endParaRPr lang="pt-BR" sz="4850" kern="0" dirty="0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5126756" y="6712431"/>
            <a:ext cx="2645644" cy="761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14"/>
              </a:spcBef>
            </a:pPr>
            <a:r>
              <a:rPr lang="pt-BR" sz="4850" kern="0" dirty="0" err="1" smtClean="0"/>
              <a:t>Planner</a:t>
            </a:r>
            <a:endParaRPr lang="pt-BR" sz="4850" kern="0" dirty="0"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0030978" y="6712431"/>
            <a:ext cx="2645644" cy="761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14"/>
              </a:spcBef>
            </a:pPr>
            <a:r>
              <a:rPr lang="pt-BR" sz="4850" kern="0" dirty="0" smtClean="0"/>
              <a:t>Linux</a:t>
            </a:r>
            <a:endParaRPr lang="pt-BR" sz="485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507"/>
            <a:ext cx="18364200" cy="99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8212B"/>
          </a:solidFill>
        </p:spPr>
        <p:txBody>
          <a:bodyPr wrap="square" lIns="0" tIns="0" rIns="0" bIns="0" rtlCol="0"/>
          <a:lstStyle/>
          <a:p>
            <a:pPr lvl="0"/>
            <a:endParaRPr lang="pt-BR"/>
          </a:p>
        </p:txBody>
      </p:sp>
      <p:sp>
        <p:nvSpPr>
          <p:cNvPr id="3" name="object 3"/>
          <p:cNvSpPr txBox="1"/>
          <p:nvPr/>
        </p:nvSpPr>
        <p:spPr>
          <a:xfrm>
            <a:off x="990600" y="2552700"/>
            <a:ext cx="16078200" cy="1284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lang="pt-BR" sz="3200" b="1" spc="-35" dirty="0" smtClean="0">
                <a:solidFill>
                  <a:srgbClr val="FF3B0F"/>
                </a:solidFill>
                <a:latin typeface="Arial"/>
                <a:cs typeface="Arial"/>
              </a:rPr>
              <a:t>PROFESSORES</a:t>
            </a:r>
            <a:endParaRPr sz="3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4906" y="2019300"/>
            <a:ext cx="2076450" cy="142875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23487" y="1089679"/>
            <a:ext cx="4439288" cy="721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90" dirty="0"/>
              <a:t>A</a:t>
            </a:r>
            <a:r>
              <a:rPr spc="-204" dirty="0"/>
              <a:t>g</a:t>
            </a:r>
            <a:r>
              <a:rPr spc="-145" dirty="0"/>
              <a:t>r</a:t>
            </a:r>
            <a:r>
              <a:rPr spc="-195" dirty="0"/>
              <a:t>e</a:t>
            </a:r>
            <a:r>
              <a:rPr spc="-160" dirty="0"/>
              <a:t>d</a:t>
            </a:r>
            <a:r>
              <a:rPr spc="-195" dirty="0"/>
              <a:t>e</a:t>
            </a:r>
            <a:r>
              <a:rPr spc="5" dirty="0"/>
              <a:t>c</a:t>
            </a:r>
            <a:r>
              <a:rPr spc="10" dirty="0"/>
              <a:t>i</a:t>
            </a:r>
            <a:r>
              <a:rPr spc="-470" dirty="0"/>
              <a:t>m</a:t>
            </a:r>
            <a:r>
              <a:rPr spc="-195" dirty="0"/>
              <a:t>e</a:t>
            </a:r>
            <a:r>
              <a:rPr spc="-204" dirty="0"/>
              <a:t>n</a:t>
            </a:r>
            <a:r>
              <a:rPr spc="185" dirty="0"/>
              <a:t>t</a:t>
            </a:r>
            <a:r>
              <a:rPr spc="-245" dirty="0"/>
              <a:t>o</a:t>
            </a:r>
            <a:r>
              <a:rPr spc="10" dirty="0"/>
              <a:t>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51524"/>
            <a:ext cx="2590800" cy="2590800"/>
          </a:xfrm>
          <a:prstGeom prst="rect">
            <a:avLst/>
          </a:prstGeom>
        </p:spPr>
      </p:pic>
      <p:sp>
        <p:nvSpPr>
          <p:cNvPr id="7" name="object 17"/>
          <p:cNvSpPr txBox="1"/>
          <p:nvPr/>
        </p:nvSpPr>
        <p:spPr>
          <a:xfrm>
            <a:off x="-46205" y="7136177"/>
            <a:ext cx="3352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Alex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Barreira 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183" y="4120183"/>
            <a:ext cx="2595664" cy="2595664"/>
          </a:xfrm>
          <a:prstGeom prst="rect">
            <a:avLst/>
          </a:prstGeom>
        </p:spPr>
      </p:pic>
      <p:sp>
        <p:nvSpPr>
          <p:cNvPr id="9" name="object 17"/>
          <p:cNvSpPr txBox="1"/>
          <p:nvPr/>
        </p:nvSpPr>
        <p:spPr>
          <a:xfrm>
            <a:off x="8917223" y="7132252"/>
            <a:ext cx="3352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err="1" smtClean="0">
                <a:solidFill>
                  <a:schemeClr val="bg1"/>
                </a:solidFill>
                <a:latin typeface="Arial"/>
                <a:cs typeface="Arial"/>
              </a:rPr>
              <a:t>Giuliana</a:t>
            </a: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err="1" smtClean="0">
                <a:solidFill>
                  <a:schemeClr val="bg1"/>
                </a:solidFill>
                <a:latin typeface="Arial"/>
                <a:cs typeface="Arial"/>
              </a:rPr>
              <a:t>Miniguiti</a:t>
            </a: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765" y="4072169"/>
            <a:ext cx="2640248" cy="2640248"/>
          </a:xfrm>
          <a:prstGeom prst="rect">
            <a:avLst/>
          </a:prstGeom>
        </p:spPr>
      </p:pic>
      <p:sp>
        <p:nvSpPr>
          <p:cNvPr id="12" name="object 17"/>
          <p:cNvSpPr txBox="1"/>
          <p:nvPr/>
        </p:nvSpPr>
        <p:spPr>
          <a:xfrm>
            <a:off x="12070489" y="7146591"/>
            <a:ext cx="3352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Guilherme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Jesus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931" y="4072169"/>
            <a:ext cx="2640248" cy="2640248"/>
          </a:xfrm>
          <a:prstGeom prst="rect">
            <a:avLst/>
          </a:prstGeom>
        </p:spPr>
      </p:pic>
      <p:sp>
        <p:nvSpPr>
          <p:cNvPr id="14" name="object 17"/>
          <p:cNvSpPr txBox="1"/>
          <p:nvPr/>
        </p:nvSpPr>
        <p:spPr>
          <a:xfrm>
            <a:off x="15102655" y="7132252"/>
            <a:ext cx="3352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err="1" smtClean="0">
                <a:solidFill>
                  <a:schemeClr val="bg1"/>
                </a:solidFill>
                <a:latin typeface="Arial"/>
                <a:cs typeface="Arial"/>
              </a:rPr>
              <a:t>Marise</a:t>
            </a: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Miranda 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1" y="4142096"/>
            <a:ext cx="2574375" cy="2574375"/>
          </a:xfrm>
          <a:prstGeom prst="rect">
            <a:avLst/>
          </a:prstGeom>
        </p:spPr>
      </p:pic>
      <p:sp>
        <p:nvSpPr>
          <p:cNvPr id="16" name="object 17"/>
          <p:cNvSpPr txBox="1"/>
          <p:nvPr/>
        </p:nvSpPr>
        <p:spPr>
          <a:xfrm>
            <a:off x="3115689" y="7136177"/>
            <a:ext cx="3352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Celia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err="1" smtClean="0">
                <a:solidFill>
                  <a:schemeClr val="bg1"/>
                </a:solidFill>
                <a:latin typeface="Arial"/>
                <a:cs typeface="Arial"/>
              </a:rPr>
              <a:t>Taniwaki</a:t>
            </a: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5" y="4111703"/>
            <a:ext cx="2687107" cy="2687107"/>
          </a:xfrm>
          <a:prstGeom prst="rect">
            <a:avLst/>
          </a:prstGeom>
        </p:spPr>
      </p:pic>
      <p:sp>
        <p:nvSpPr>
          <p:cNvPr id="20" name="object 17"/>
          <p:cNvSpPr txBox="1"/>
          <p:nvPr/>
        </p:nvSpPr>
        <p:spPr>
          <a:xfrm>
            <a:off x="6096000" y="7136177"/>
            <a:ext cx="3352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Gerson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Santos 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85383" y="1424838"/>
            <a:ext cx="4999756" cy="134217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360346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0"/>
                </a:moveTo>
                <a:lnTo>
                  <a:pt x="18288000" y="0"/>
                </a:lnTo>
                <a:lnTo>
                  <a:pt x="18288000" y="926640"/>
                </a:lnTo>
                <a:lnTo>
                  <a:pt x="0" y="926640"/>
                </a:lnTo>
                <a:lnTo>
                  <a:pt x="0" y="0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513339" y="518511"/>
            <a:ext cx="5343845" cy="738664"/>
          </a:xfrm>
        </p:spPr>
        <p:txBody>
          <a:bodyPr/>
          <a:lstStyle/>
          <a:p>
            <a:pPr algn="ctr"/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NOSSA</a:t>
            </a: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16"/>
          <p:cNvSpPr/>
          <p:nvPr/>
        </p:nvSpPr>
        <p:spPr>
          <a:xfrm>
            <a:off x="762880" y="3070493"/>
            <a:ext cx="2390774" cy="287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11550456" y="3012426"/>
            <a:ext cx="2466974" cy="2847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/>
          <p:nvPr/>
        </p:nvSpPr>
        <p:spPr>
          <a:xfrm>
            <a:off x="15284257" y="3070463"/>
            <a:ext cx="2466974" cy="2847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8008925" y="3070463"/>
            <a:ext cx="2352674" cy="2847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/>
          <p:cNvSpPr txBox="1"/>
          <p:nvPr/>
        </p:nvSpPr>
        <p:spPr>
          <a:xfrm>
            <a:off x="281867" y="6266672"/>
            <a:ext cx="3352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-250" dirty="0" smtClean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lang="pt-BR" sz="2800" b="1" spc="160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pt-BR" sz="2800" b="1" spc="-9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pt-BR" sz="2800" b="1" spc="-15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pt-BR" sz="2800" b="1" spc="-5" dirty="0" smtClean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pt-BR" sz="2800" b="1" spc="105" dirty="0" smtClean="0">
                <a:solidFill>
                  <a:schemeClr val="bg1"/>
                </a:solidFill>
                <a:latin typeface="Arial"/>
                <a:cs typeface="Arial"/>
              </a:rPr>
              <a:t>e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105" dirty="0" smtClean="0">
                <a:solidFill>
                  <a:schemeClr val="bg1"/>
                </a:solidFill>
                <a:latin typeface="Arial"/>
                <a:cs typeface="Arial"/>
              </a:rPr>
              <a:t>Camargo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3947763" y="6250146"/>
            <a:ext cx="3012034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254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800" b="1" spc="-265" dirty="0" smtClean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800" b="1" spc="200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b="1" spc="-5" dirty="0" smtClean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800" b="1" spc="160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800" b="1" spc="-90" dirty="0" smtClean="0">
                <a:solidFill>
                  <a:schemeClr val="bg1"/>
                </a:solidFill>
                <a:latin typeface="Arial"/>
                <a:cs typeface="Arial"/>
              </a:rPr>
              <a:t>ll</a:t>
            </a:r>
            <a:r>
              <a:rPr sz="2800" b="1" spc="145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lang="pt-BR" sz="2800" b="1" spc="145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145" dirty="0" smtClean="0">
                <a:solidFill>
                  <a:schemeClr val="bg1"/>
                </a:solidFill>
                <a:latin typeface="Arial"/>
                <a:cs typeface="Arial"/>
              </a:rPr>
              <a:t>Santos 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9"/>
          <p:cNvSpPr txBox="1"/>
          <p:nvPr/>
        </p:nvSpPr>
        <p:spPr>
          <a:xfrm>
            <a:off x="7747284" y="6235418"/>
            <a:ext cx="2791694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260" dirty="0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800" b="1" spc="160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800" b="1" spc="195" dirty="0" smtClean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pt-BR" sz="2800" b="1" spc="-15" dirty="0">
                <a:solidFill>
                  <a:schemeClr val="bg1"/>
                </a:solidFill>
                <a:latin typeface="Arial"/>
                <a:cs typeface="Arial"/>
              </a:rPr>
              <a:t>í</a:t>
            </a:r>
            <a:r>
              <a:rPr sz="2800" b="1" spc="-65" dirty="0" err="1" smtClean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800" b="1" spc="-15" dirty="0" err="1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800" b="1" spc="145" dirty="0" err="1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lang="pt-BR" sz="2800" b="1" spc="145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800" b="1" spc="145" dirty="0" smtClean="0">
                <a:solidFill>
                  <a:schemeClr val="bg1"/>
                </a:solidFill>
                <a:latin typeface="Arial"/>
                <a:cs typeface="Arial"/>
              </a:rPr>
              <a:t> Martins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object 21"/>
          <p:cNvSpPr txBox="1"/>
          <p:nvPr/>
        </p:nvSpPr>
        <p:spPr>
          <a:xfrm>
            <a:off x="11707287" y="6279496"/>
            <a:ext cx="215331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125" dirty="0" err="1" smtClean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800" b="1" spc="200" dirty="0" err="1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b="1" spc="150" dirty="0" err="1" smtClean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800" b="1" spc="200" dirty="0" err="1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800" b="1" spc="114" dirty="0" err="1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800" b="1" spc="145" dirty="0" err="1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2800" b="1" spc="145" dirty="0" smtClean="0">
                <a:solidFill>
                  <a:schemeClr val="bg1"/>
                </a:solidFill>
                <a:latin typeface="Arial"/>
                <a:cs typeface="Arial"/>
              </a:rPr>
              <a:t> Fernandes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object 22"/>
          <p:cNvSpPr txBox="1"/>
          <p:nvPr/>
        </p:nvSpPr>
        <p:spPr>
          <a:xfrm>
            <a:off x="15565244" y="6347873"/>
            <a:ext cx="19050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440" dirty="0" err="1" smtClean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2800" b="1" spc="-15" dirty="0" err="1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800" b="1" spc="195" dirty="0" err="1" smtClean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800" b="1" spc="-50" dirty="0" err="1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800" b="1" spc="60" dirty="0" err="1" smtClean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pt-BR" sz="2800" b="1" spc="6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BR" sz="2800" b="1" spc="60" dirty="0" err="1" smtClean="0">
                <a:solidFill>
                  <a:schemeClr val="bg1"/>
                </a:solidFill>
                <a:latin typeface="Arial"/>
                <a:cs typeface="Arial"/>
              </a:rPr>
              <a:t>Scudeler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4379366" y="3070463"/>
            <a:ext cx="2352674" cy="2876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771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28255" cy="10287000"/>
            <a:chOff x="0" y="0"/>
            <a:chExt cx="762825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628255" cy="10287000"/>
            </a:xfrm>
            <a:custGeom>
              <a:avLst/>
              <a:gdLst/>
              <a:ahLst/>
              <a:cxnLst/>
              <a:rect l="l" t="t" r="r" b="b"/>
              <a:pathLst>
                <a:path w="7628255" h="10287000">
                  <a:moveTo>
                    <a:pt x="0" y="10287000"/>
                  </a:moveTo>
                  <a:lnTo>
                    <a:pt x="0" y="0"/>
                  </a:lnTo>
                  <a:lnTo>
                    <a:pt x="7627794" y="0"/>
                  </a:lnTo>
                  <a:lnTo>
                    <a:pt x="7627794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F3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099" y="1473009"/>
              <a:ext cx="2076450" cy="142875"/>
            </a:xfrm>
            <a:custGeom>
              <a:avLst/>
              <a:gdLst/>
              <a:ahLst/>
              <a:cxnLst/>
              <a:rect l="l" t="t" r="r" b="b"/>
              <a:pathLst>
                <a:path w="2076450" h="142875">
                  <a:moveTo>
                    <a:pt x="2076450" y="142875"/>
                  </a:moveTo>
                  <a:lnTo>
                    <a:pt x="0" y="142875"/>
                  </a:lnTo>
                  <a:lnTo>
                    <a:pt x="0" y="0"/>
                  </a:lnTo>
                  <a:lnTo>
                    <a:pt x="2076450" y="0"/>
                  </a:lnTo>
                  <a:lnTo>
                    <a:pt x="2076450" y="142875"/>
                  </a:lnTo>
                  <a:close/>
                </a:path>
              </a:pathLst>
            </a:custGeom>
            <a:solidFill>
              <a:srgbClr val="182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205460"/>
            <a:ext cx="4414520" cy="767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850" spc="105" dirty="0">
                <a:latin typeface="Arial"/>
                <a:cs typeface="Arial"/>
              </a:rPr>
              <a:t>Hamburguerias</a:t>
            </a:r>
            <a:endParaRPr sz="4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9420" y="0"/>
            <a:ext cx="10410809" cy="9705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05005" y="3354384"/>
            <a:ext cx="6036945" cy="4361815"/>
            <a:chOff x="705005" y="3354384"/>
            <a:chExt cx="6036945" cy="4361815"/>
          </a:xfrm>
        </p:grpSpPr>
        <p:sp>
          <p:nvSpPr>
            <p:cNvPr id="8" name="object 8"/>
            <p:cNvSpPr/>
            <p:nvPr/>
          </p:nvSpPr>
          <p:spPr>
            <a:xfrm>
              <a:off x="705005" y="3354384"/>
              <a:ext cx="6036945" cy="4361815"/>
            </a:xfrm>
            <a:custGeom>
              <a:avLst/>
              <a:gdLst/>
              <a:ahLst/>
              <a:cxnLst/>
              <a:rect l="l" t="t" r="r" b="b"/>
              <a:pathLst>
                <a:path w="6036945" h="4361815">
                  <a:moveTo>
                    <a:pt x="6036583" y="4361573"/>
                  </a:moveTo>
                  <a:lnTo>
                    <a:pt x="0" y="4361573"/>
                  </a:lnTo>
                  <a:lnTo>
                    <a:pt x="0" y="0"/>
                  </a:lnTo>
                  <a:lnTo>
                    <a:pt x="6036583" y="0"/>
                  </a:lnTo>
                  <a:lnTo>
                    <a:pt x="6036583" y="4361573"/>
                  </a:lnTo>
                  <a:close/>
                </a:path>
              </a:pathLst>
            </a:custGeom>
            <a:solidFill>
              <a:srgbClr val="1821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1678" y="3727429"/>
              <a:ext cx="5467349" cy="3648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6400" y="1773181"/>
            <a:ext cx="694690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400" b="1" dirty="0">
                <a:latin typeface="Noto Sans"/>
                <a:cs typeface="Noto Sans"/>
              </a:rPr>
              <a:t>A </a:t>
            </a:r>
            <a:r>
              <a:rPr sz="2400" b="1" spc="-5" dirty="0">
                <a:latin typeface="Noto Sans"/>
                <a:cs typeface="Noto Sans"/>
              </a:rPr>
              <a:t>Associação de Bares </a:t>
            </a:r>
            <a:r>
              <a:rPr sz="2400" b="1" dirty="0">
                <a:latin typeface="Noto Sans"/>
                <a:cs typeface="Noto Sans"/>
              </a:rPr>
              <a:t>e </a:t>
            </a:r>
            <a:r>
              <a:rPr sz="2400" b="1" spc="-5" dirty="0">
                <a:latin typeface="Noto Sans"/>
                <a:cs typeface="Noto Sans"/>
              </a:rPr>
              <a:t>Restaurantes estima  que </a:t>
            </a:r>
            <a:r>
              <a:rPr sz="2400" b="1" dirty="0">
                <a:latin typeface="Noto Sans"/>
                <a:cs typeface="Noto Sans"/>
              </a:rPr>
              <a:t>o </a:t>
            </a:r>
            <a:r>
              <a:rPr sz="2400" b="1" spc="-5" dirty="0">
                <a:latin typeface="Noto Sans"/>
                <a:cs typeface="Noto Sans"/>
              </a:rPr>
              <a:t>setor represente 2,7% do </a:t>
            </a:r>
            <a:r>
              <a:rPr sz="2400" b="1" spc="-50" dirty="0">
                <a:latin typeface="Noto Sans"/>
                <a:cs typeface="Noto Sans"/>
              </a:rPr>
              <a:t>PIB</a:t>
            </a:r>
            <a:r>
              <a:rPr sz="2400" b="1" spc="-70" dirty="0">
                <a:latin typeface="Noto Sans"/>
                <a:cs typeface="Noto Sans"/>
              </a:rPr>
              <a:t> </a:t>
            </a:r>
            <a:r>
              <a:rPr sz="2400" b="1" spc="-5" dirty="0">
                <a:latin typeface="Noto Sans"/>
                <a:cs typeface="Noto Sans"/>
              </a:rPr>
              <a:t>Brasileiro.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81555" y="9921737"/>
            <a:ext cx="31388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z="1600" b="1" spc="40" dirty="0">
                <a:solidFill>
                  <a:srgbClr val="18212B"/>
                </a:solidFill>
                <a:latin typeface="Arial"/>
                <a:cs typeface="Arial"/>
              </a:rPr>
              <a:t>M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18212B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18212B"/>
                </a:solidFill>
                <a:latin typeface="Arial"/>
                <a:cs typeface="Arial"/>
              </a:rPr>
              <a:t>	</a:t>
            </a:r>
            <a:r>
              <a:rPr sz="1600" b="1" spc="-170" dirty="0">
                <a:solidFill>
                  <a:srgbClr val="18212B"/>
                </a:solidFill>
                <a:latin typeface="Arial"/>
                <a:cs typeface="Arial"/>
              </a:rPr>
              <a:t>B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 </a:t>
            </a:r>
            <a:r>
              <a:rPr sz="1600" b="1" spc="-135" dirty="0">
                <a:solidFill>
                  <a:srgbClr val="18212B"/>
                </a:solidFill>
                <a:latin typeface="Arial"/>
                <a:cs typeface="Arial"/>
              </a:rPr>
              <a:t>U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18212B"/>
                </a:solidFill>
                <a:latin typeface="Arial"/>
                <a:cs typeface="Arial"/>
              </a:rPr>
              <a:t>R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 G </a:t>
            </a:r>
            <a:r>
              <a:rPr sz="1600" b="1" spc="-135" dirty="0">
                <a:solidFill>
                  <a:srgbClr val="18212B"/>
                </a:solidFill>
                <a:latin typeface="Arial"/>
                <a:cs typeface="Arial"/>
              </a:rPr>
              <a:t>U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 </a:t>
            </a:r>
            <a:r>
              <a:rPr sz="1600" b="1" spc="-204" dirty="0">
                <a:solidFill>
                  <a:srgbClr val="18212B"/>
                </a:solidFill>
                <a:latin typeface="Arial"/>
                <a:cs typeface="Arial"/>
              </a:rPr>
              <a:t>E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18212B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18212B"/>
                </a:solidFill>
                <a:latin typeface="Arial"/>
                <a:cs typeface="Arial"/>
              </a:rPr>
              <a:t>	</a:t>
            </a:r>
            <a:r>
              <a:rPr sz="1600" b="1" spc="85" dirty="0">
                <a:solidFill>
                  <a:srgbClr val="18212B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18212B"/>
                </a:solidFill>
                <a:latin typeface="Arial"/>
                <a:cs typeface="Arial"/>
              </a:rPr>
              <a:t>	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G </a:t>
            </a:r>
            <a:r>
              <a:rPr sz="1600" b="1" spc="-60" dirty="0">
                <a:solidFill>
                  <a:srgbClr val="18212B"/>
                </a:solidFill>
                <a:latin typeface="Arial"/>
                <a:cs typeface="Arial"/>
              </a:rPr>
              <a:t>R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 </a:t>
            </a:r>
            <a:r>
              <a:rPr sz="1600" b="1" spc="-135" dirty="0">
                <a:solidFill>
                  <a:srgbClr val="18212B"/>
                </a:solidFill>
                <a:latin typeface="Arial"/>
                <a:cs typeface="Arial"/>
              </a:rPr>
              <a:t>U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18212B"/>
                </a:solidFill>
                <a:latin typeface="Arial"/>
                <a:cs typeface="Arial"/>
              </a:rPr>
              <a:t>P</a:t>
            </a:r>
            <a:r>
              <a:rPr sz="1600" b="1" spc="-125" dirty="0">
                <a:solidFill>
                  <a:srgbClr val="18212B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18212B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18212B"/>
                </a:solidFill>
                <a:latin typeface="Arial"/>
                <a:cs typeface="Arial"/>
              </a:rPr>
              <a:t>	</a:t>
            </a:r>
            <a:r>
              <a:rPr sz="1600" b="1" spc="25" dirty="0">
                <a:solidFill>
                  <a:srgbClr val="18212B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300000">
            <a:off x="8180797" y="1973817"/>
            <a:ext cx="6914041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sz="3400" b="1" spc="-35" dirty="0">
                <a:latin typeface="Noto Sans"/>
                <a:cs typeface="Noto Sans"/>
              </a:rPr>
              <a:t>Hamburguerias </a:t>
            </a:r>
            <a:r>
              <a:rPr sz="5100" b="1" spc="-22" baseline="1633" dirty="0">
                <a:latin typeface="Noto Sans"/>
                <a:cs typeface="Noto Sans"/>
              </a:rPr>
              <a:t>viram </a:t>
            </a:r>
            <a:r>
              <a:rPr sz="5100" b="1" spc="-15" baseline="1633" dirty="0">
                <a:latin typeface="Noto Sans"/>
                <a:cs typeface="Noto Sans"/>
              </a:rPr>
              <a:t>Hit </a:t>
            </a:r>
            <a:r>
              <a:rPr sz="5100" b="1" spc="-15" baseline="2450" dirty="0">
                <a:latin typeface="Noto Sans"/>
                <a:cs typeface="Noto Sans"/>
              </a:rPr>
              <a:t>em</a:t>
            </a:r>
            <a:r>
              <a:rPr sz="5100" b="1" spc="-44" baseline="2450" dirty="0">
                <a:latin typeface="Noto Sans"/>
                <a:cs typeface="Noto Sans"/>
              </a:rPr>
              <a:t> </a:t>
            </a:r>
            <a:r>
              <a:rPr sz="5100" b="1" spc="-15" baseline="2450" dirty="0">
                <a:latin typeface="Noto Sans"/>
                <a:cs typeface="Noto Sans"/>
              </a:rPr>
              <a:t>SP</a:t>
            </a:r>
            <a:endParaRPr sz="5100" baseline="245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 rot="21300000">
            <a:off x="8539187" y="2568550"/>
            <a:ext cx="636909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sz="3400" b="1" spc="-15" dirty="0">
                <a:latin typeface="Noto Sans"/>
                <a:cs typeface="Noto Sans"/>
              </a:rPr>
              <a:t>número </a:t>
            </a:r>
            <a:r>
              <a:rPr sz="3400" b="1" spc="-10" dirty="0">
                <a:latin typeface="Noto Sans"/>
                <a:cs typeface="Noto Sans"/>
              </a:rPr>
              <a:t>de </a:t>
            </a:r>
            <a:r>
              <a:rPr sz="3400" b="1" spc="-15" dirty="0">
                <a:latin typeface="Noto Sans"/>
                <a:cs typeface="Noto Sans"/>
              </a:rPr>
              <a:t>casa</a:t>
            </a:r>
            <a:r>
              <a:rPr sz="5100" b="1" spc="-22" baseline="1633" dirty="0">
                <a:latin typeface="Noto Sans"/>
                <a:cs typeface="Noto Sans"/>
              </a:rPr>
              <a:t>s cresce</a:t>
            </a:r>
            <a:r>
              <a:rPr sz="5100" b="1" spc="-97" baseline="1633" dirty="0">
                <a:latin typeface="Noto Sans"/>
                <a:cs typeface="Noto Sans"/>
              </a:rPr>
              <a:t> </a:t>
            </a:r>
            <a:r>
              <a:rPr sz="5100" b="1" spc="-22" baseline="1633" dirty="0">
                <a:latin typeface="Noto Sans"/>
                <a:cs typeface="Noto Sans"/>
              </a:rPr>
              <a:t>50</a:t>
            </a:r>
            <a:r>
              <a:rPr sz="5100" b="1" spc="-22" baseline="2450" dirty="0">
                <a:latin typeface="Noto Sans"/>
                <a:cs typeface="Noto Sans"/>
              </a:rPr>
              <a:t>0%</a:t>
            </a:r>
            <a:endParaRPr sz="5100" baseline="245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 rot="21300000">
            <a:off x="10464379" y="3225952"/>
            <a:ext cx="2203196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2000" spc="-240" dirty="0">
                <a:latin typeface="Arial Black"/>
                <a:cs typeface="Arial Black"/>
              </a:rPr>
              <a:t>Folh</a:t>
            </a:r>
            <a:r>
              <a:rPr sz="3000" spc="-359" baseline="1388" dirty="0">
                <a:latin typeface="Arial Black"/>
                <a:cs typeface="Arial Black"/>
              </a:rPr>
              <a:t>a </a:t>
            </a:r>
            <a:r>
              <a:rPr sz="3000" spc="-292" baseline="1388" dirty="0">
                <a:latin typeface="Arial Black"/>
                <a:cs typeface="Arial Black"/>
              </a:rPr>
              <a:t>de </a:t>
            </a:r>
            <a:r>
              <a:rPr sz="3000" spc="-405" baseline="1388" dirty="0">
                <a:latin typeface="Arial Black"/>
                <a:cs typeface="Arial Black"/>
              </a:rPr>
              <a:t>São</a:t>
            </a:r>
            <a:r>
              <a:rPr sz="3000" spc="-157" baseline="1388" dirty="0">
                <a:latin typeface="Arial Black"/>
                <a:cs typeface="Arial Black"/>
              </a:rPr>
              <a:t> </a:t>
            </a:r>
            <a:r>
              <a:rPr sz="3000" spc="-337" baseline="2777" dirty="0">
                <a:latin typeface="Arial Black"/>
                <a:cs typeface="Arial Black"/>
              </a:rPr>
              <a:t>Paulo</a:t>
            </a:r>
            <a:endParaRPr sz="3000" baseline="2777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 rot="21540000">
            <a:off x="8597452" y="4523994"/>
            <a:ext cx="8605329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800" b="1" spc="5" dirty="0">
                <a:latin typeface="Noto Sans"/>
                <a:cs typeface="Noto Sans"/>
              </a:rPr>
              <a:t>Só </a:t>
            </a:r>
            <a:r>
              <a:rPr sz="2800" b="1" dirty="0">
                <a:latin typeface="Noto Sans"/>
                <a:cs typeface="Noto Sans"/>
              </a:rPr>
              <a:t>no Estado </a:t>
            </a:r>
            <a:r>
              <a:rPr sz="2800" b="1" spc="5" dirty="0">
                <a:latin typeface="Noto Sans"/>
                <a:cs typeface="Noto Sans"/>
              </a:rPr>
              <a:t>de SP, </a:t>
            </a:r>
            <a:r>
              <a:rPr sz="2800" b="1" dirty="0">
                <a:latin typeface="Noto Sans"/>
                <a:cs typeface="Noto Sans"/>
              </a:rPr>
              <a:t>são 61mil </a:t>
            </a:r>
            <a:r>
              <a:rPr sz="2800" b="1" spc="-35" dirty="0">
                <a:latin typeface="Noto Sans"/>
                <a:cs typeface="Noto Sans"/>
              </a:rPr>
              <a:t>MEI's </a:t>
            </a:r>
            <a:r>
              <a:rPr sz="2800" b="1" spc="5" dirty="0">
                <a:latin typeface="Noto Sans"/>
                <a:cs typeface="Noto Sans"/>
              </a:rPr>
              <a:t>do</a:t>
            </a:r>
            <a:r>
              <a:rPr sz="2800" b="1" spc="-15" dirty="0">
                <a:latin typeface="Noto Sans"/>
                <a:cs typeface="Noto Sans"/>
              </a:rPr>
              <a:t> </a:t>
            </a:r>
            <a:r>
              <a:rPr sz="2800" b="1" spc="-25" dirty="0">
                <a:latin typeface="Noto Sans"/>
                <a:cs typeface="Noto Sans"/>
              </a:rPr>
              <a:t>seg</a:t>
            </a:r>
            <a:r>
              <a:rPr sz="4200" b="1" spc="-37" baseline="1984" dirty="0">
                <a:latin typeface="Noto Sans"/>
                <a:cs typeface="Noto Sans"/>
              </a:rPr>
              <a:t>mento</a:t>
            </a:r>
            <a:endParaRPr sz="4200" baseline="1984" dirty="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46586" y="4984957"/>
            <a:ext cx="239649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35" dirty="0">
                <a:latin typeface="Arial Black"/>
                <a:cs typeface="Arial Black"/>
              </a:rPr>
              <a:t>p</a:t>
            </a:r>
            <a:r>
              <a:rPr sz="2000" spc="-225" dirty="0">
                <a:latin typeface="Arial Black"/>
                <a:cs typeface="Arial Black"/>
              </a:rPr>
              <a:t>m</a:t>
            </a:r>
            <a:r>
              <a:rPr sz="2000" spc="-229" dirty="0">
                <a:latin typeface="Arial Black"/>
                <a:cs typeface="Arial Black"/>
              </a:rPr>
              <a:t>e</a:t>
            </a:r>
            <a:r>
              <a:rPr sz="2000" spc="-190" dirty="0">
                <a:latin typeface="Arial Black"/>
                <a:cs typeface="Arial Black"/>
              </a:rPr>
              <a:t>.</a:t>
            </a:r>
            <a:r>
              <a:rPr sz="2000" spc="-229" dirty="0">
                <a:latin typeface="Arial Black"/>
                <a:cs typeface="Arial Black"/>
              </a:rPr>
              <a:t>e</a:t>
            </a:r>
            <a:r>
              <a:rPr sz="2000" spc="-285" dirty="0">
                <a:latin typeface="Arial Black"/>
                <a:cs typeface="Arial Black"/>
              </a:rPr>
              <a:t>s</a:t>
            </a:r>
            <a:r>
              <a:rPr sz="2000" spc="-215" dirty="0">
                <a:latin typeface="Arial Black"/>
                <a:cs typeface="Arial Black"/>
              </a:rPr>
              <a:t>t</a:t>
            </a:r>
            <a:r>
              <a:rPr sz="2000" spc="-270" dirty="0">
                <a:latin typeface="Arial Black"/>
                <a:cs typeface="Arial Black"/>
              </a:rPr>
              <a:t>a</a:t>
            </a:r>
            <a:r>
              <a:rPr sz="2000" spc="-135" dirty="0">
                <a:latin typeface="Arial Black"/>
                <a:cs typeface="Arial Black"/>
              </a:rPr>
              <a:t>d</a:t>
            </a:r>
            <a:r>
              <a:rPr sz="2000" spc="-270" dirty="0">
                <a:latin typeface="Arial Black"/>
                <a:cs typeface="Arial Black"/>
              </a:rPr>
              <a:t>a</a:t>
            </a:r>
            <a:r>
              <a:rPr sz="2000" spc="-160" dirty="0">
                <a:latin typeface="Arial Black"/>
                <a:cs typeface="Arial Black"/>
              </a:rPr>
              <a:t>o</a:t>
            </a:r>
            <a:r>
              <a:rPr sz="2000" spc="-190" dirty="0">
                <a:latin typeface="Arial Black"/>
                <a:cs typeface="Arial Black"/>
              </a:rPr>
              <a:t>.</a:t>
            </a:r>
            <a:r>
              <a:rPr sz="2000" spc="-380" dirty="0">
                <a:latin typeface="Arial Black"/>
                <a:cs typeface="Arial Black"/>
              </a:rPr>
              <a:t>c</a:t>
            </a:r>
            <a:r>
              <a:rPr sz="2000" spc="-160" dirty="0">
                <a:latin typeface="Arial Black"/>
                <a:cs typeface="Arial Black"/>
              </a:rPr>
              <a:t>o</a:t>
            </a:r>
            <a:r>
              <a:rPr sz="2000" spc="-225" dirty="0">
                <a:latin typeface="Arial Black"/>
                <a:cs typeface="Arial Black"/>
              </a:rPr>
              <a:t>m</a:t>
            </a:r>
            <a:r>
              <a:rPr sz="2000" spc="-190" dirty="0">
                <a:latin typeface="Arial Black"/>
                <a:cs typeface="Arial Black"/>
              </a:rPr>
              <a:t>.</a:t>
            </a:r>
            <a:r>
              <a:rPr sz="2000" spc="-135" dirty="0">
                <a:latin typeface="Arial Black"/>
                <a:cs typeface="Arial Black"/>
              </a:rPr>
              <a:t>b</a:t>
            </a:r>
            <a:r>
              <a:rPr sz="2000" spc="-105" dirty="0">
                <a:latin typeface="Arial Black"/>
                <a:cs typeface="Arial Black"/>
              </a:rPr>
              <a:t>r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 rot="21540000">
            <a:off x="9740715" y="6108109"/>
            <a:ext cx="583581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800" b="1" dirty="0">
                <a:latin typeface="Noto Sans"/>
                <a:cs typeface="Noto Sans"/>
              </a:rPr>
              <a:t>Cresce mais </a:t>
            </a:r>
            <a:r>
              <a:rPr sz="2800" b="1" spc="5" dirty="0">
                <a:latin typeface="Noto Sans"/>
                <a:cs typeface="Noto Sans"/>
              </a:rPr>
              <a:t>de </a:t>
            </a:r>
            <a:r>
              <a:rPr sz="2800" b="1" dirty="0">
                <a:latin typeface="Noto Sans"/>
                <a:cs typeface="Noto Sans"/>
              </a:rPr>
              <a:t>30% </a:t>
            </a:r>
            <a:r>
              <a:rPr sz="2800" b="1" spc="5" dirty="0">
                <a:latin typeface="Noto Sans"/>
                <a:cs typeface="Noto Sans"/>
              </a:rPr>
              <a:t>o </a:t>
            </a:r>
            <a:r>
              <a:rPr sz="2800" b="1" dirty="0">
                <a:latin typeface="Noto Sans"/>
                <a:cs typeface="Noto Sans"/>
              </a:rPr>
              <a:t>número</a:t>
            </a:r>
            <a:r>
              <a:rPr sz="2800" b="1" spc="-75" dirty="0">
                <a:latin typeface="Noto Sans"/>
                <a:cs typeface="Noto Sans"/>
              </a:rPr>
              <a:t> </a:t>
            </a:r>
            <a:r>
              <a:rPr sz="2800" b="1" spc="5" dirty="0">
                <a:latin typeface="Noto Sans"/>
                <a:cs typeface="Noto Sans"/>
              </a:rPr>
              <a:t>de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 rot="21540000">
            <a:off x="9587256" y="6604592"/>
            <a:ext cx="616099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800" b="1" dirty="0">
                <a:latin typeface="Noto Sans"/>
                <a:cs typeface="Noto Sans"/>
              </a:rPr>
              <a:t>restaurantes cadastrados no</a:t>
            </a:r>
            <a:r>
              <a:rPr sz="2800" b="1" spc="-55" dirty="0">
                <a:latin typeface="Noto Sans"/>
                <a:cs typeface="Noto Sans"/>
              </a:rPr>
              <a:t> </a:t>
            </a:r>
            <a:r>
              <a:rPr sz="2800" b="1" spc="-30" dirty="0">
                <a:latin typeface="Noto Sans"/>
                <a:cs typeface="Noto Sans"/>
              </a:rPr>
              <a:t>Ifood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23406" y="7044460"/>
            <a:ext cx="1850389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210" dirty="0">
                <a:latin typeface="Arial Black"/>
                <a:cs typeface="Arial Black"/>
              </a:rPr>
              <a:t>valor.globo.com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6695" y="7879383"/>
            <a:ext cx="247777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5080" indent="-309245">
              <a:lnSpc>
                <a:spcPct val="115799"/>
              </a:lnSpc>
              <a:spcBef>
                <a:spcPts val="100"/>
              </a:spcBef>
            </a:pPr>
            <a:r>
              <a:rPr sz="3400" dirty="0">
                <a:latin typeface="Georgia"/>
                <a:cs typeface="Georgia"/>
              </a:rPr>
              <a:t>LIFE </a:t>
            </a:r>
            <a:r>
              <a:rPr sz="3400" spc="60" dirty="0">
                <a:latin typeface="Georgia"/>
                <a:cs typeface="Georgia"/>
              </a:rPr>
              <a:t>STYLE  </a:t>
            </a:r>
            <a:r>
              <a:rPr sz="3400" spc="-30" dirty="0">
                <a:latin typeface="Georgia"/>
                <a:cs typeface="Georgia"/>
              </a:rPr>
              <a:t>URBANO</a:t>
            </a:r>
            <a:endParaRPr sz="34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"/>
            <a:ext cx="18288000" cy="9360535"/>
          </a:xfrm>
          <a:custGeom>
            <a:avLst/>
            <a:gdLst/>
            <a:ahLst/>
            <a:cxnLst/>
            <a:rect l="l" t="t" r="r" b="b"/>
            <a:pathLst>
              <a:path w="18288000" h="9360535">
                <a:moveTo>
                  <a:pt x="0" y="9360374"/>
                </a:moveTo>
                <a:lnTo>
                  <a:pt x="18288000" y="9360374"/>
                </a:lnTo>
                <a:lnTo>
                  <a:pt x="18288000" y="0"/>
                </a:lnTo>
                <a:lnTo>
                  <a:pt x="0" y="0"/>
                </a:lnTo>
                <a:lnTo>
                  <a:pt x="0" y="9360374"/>
                </a:lnTo>
                <a:close/>
              </a:path>
            </a:pathLst>
          </a:custGeom>
          <a:solidFill>
            <a:srgbClr val="18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1820" y="303154"/>
            <a:ext cx="43236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0" dirty="0" smtClean="0">
                <a:solidFill>
                  <a:srgbClr val="F6683C"/>
                </a:solidFill>
                <a:latin typeface="Arial"/>
                <a:cs typeface="Arial"/>
              </a:rPr>
              <a:t>PERSONA:</a:t>
            </a:r>
            <a:r>
              <a:rPr sz="3200" b="1" spc="220" dirty="0" smtClean="0">
                <a:solidFill>
                  <a:srgbClr val="F6683C"/>
                </a:solidFill>
                <a:latin typeface="Arial"/>
                <a:cs typeface="Arial"/>
              </a:rPr>
              <a:t> </a:t>
            </a:r>
            <a:r>
              <a:rPr sz="3200" spc="-335" dirty="0">
                <a:solidFill>
                  <a:srgbClr val="ECE6E2"/>
                </a:solidFill>
                <a:latin typeface="Arial"/>
                <a:cs typeface="Arial"/>
              </a:rPr>
              <a:t>CARLOS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360377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926622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926622"/>
                </a:lnTo>
                <a:lnTo>
                  <a:pt x="0" y="926622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821" y="901745"/>
            <a:ext cx="5276849" cy="3838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0" y="425841"/>
            <a:ext cx="96680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3600" dirty="0" smtClean="0">
                <a:solidFill>
                  <a:srgbClr val="F55B2B"/>
                </a:solidFill>
                <a:latin typeface="Arial Black"/>
                <a:cs typeface="Arial Black"/>
              </a:rPr>
              <a:t>INFORMAÇÕES/COMPORTAMENTOS</a:t>
            </a:r>
            <a:endParaRPr sz="3600" dirty="0">
              <a:solidFill>
                <a:srgbClr val="F55B2B"/>
              </a:solidFill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8000" y="1474680"/>
            <a:ext cx="10833230" cy="307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Ensino médio completo/Cursos de administração ;  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 tecnologia (aplicativos de smartphone); 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Conhece sobre sistemas de gestão de restaurantes;  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Frequentador de feiras gastronômicas;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 o local; 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Microempreendedor.</a:t>
            </a:r>
            <a:endParaRPr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193087" y="3756545"/>
            <a:ext cx="1737360" cy="1391285"/>
            <a:chOff x="13685928" y="4341941"/>
            <a:chExt cx="1737360" cy="1391285"/>
          </a:xfrm>
        </p:grpSpPr>
        <p:sp>
          <p:nvSpPr>
            <p:cNvPr id="21" name="object 21"/>
            <p:cNvSpPr/>
            <p:nvPr/>
          </p:nvSpPr>
          <p:spPr>
            <a:xfrm>
              <a:off x="13747868" y="5165808"/>
              <a:ext cx="1613535" cy="548640"/>
            </a:xfrm>
            <a:custGeom>
              <a:avLst/>
              <a:gdLst/>
              <a:ahLst/>
              <a:cxnLst/>
              <a:rect l="l" t="t" r="r" b="b"/>
              <a:pathLst>
                <a:path w="1613534" h="548639">
                  <a:moveTo>
                    <a:pt x="1472198" y="548405"/>
                  </a:moveTo>
                  <a:lnTo>
                    <a:pt x="141133" y="548405"/>
                  </a:lnTo>
                  <a:lnTo>
                    <a:pt x="96667" y="541036"/>
                  </a:lnTo>
                  <a:lnTo>
                    <a:pt x="57942" y="520541"/>
                  </a:lnTo>
                  <a:lnTo>
                    <a:pt x="27337" y="489340"/>
                  </a:lnTo>
                  <a:lnTo>
                    <a:pt x="7230" y="449851"/>
                  </a:lnTo>
                  <a:lnTo>
                    <a:pt x="0" y="404496"/>
                  </a:lnTo>
                  <a:lnTo>
                    <a:pt x="0" y="143984"/>
                  </a:lnTo>
                  <a:lnTo>
                    <a:pt x="7230" y="98592"/>
                  </a:lnTo>
                  <a:lnTo>
                    <a:pt x="27337" y="59081"/>
                  </a:lnTo>
                  <a:lnTo>
                    <a:pt x="57942" y="27868"/>
                  </a:lnTo>
                  <a:lnTo>
                    <a:pt x="96667" y="7369"/>
                  </a:lnTo>
                  <a:lnTo>
                    <a:pt x="141133" y="0"/>
                  </a:lnTo>
                  <a:lnTo>
                    <a:pt x="1472198" y="0"/>
                  </a:lnTo>
                  <a:lnTo>
                    <a:pt x="1516701" y="7369"/>
                  </a:lnTo>
                  <a:lnTo>
                    <a:pt x="1555448" y="27868"/>
                  </a:lnTo>
                  <a:lnTo>
                    <a:pt x="1586064" y="59081"/>
                  </a:lnTo>
                  <a:lnTo>
                    <a:pt x="1606175" y="98592"/>
                  </a:lnTo>
                  <a:lnTo>
                    <a:pt x="1613406" y="143984"/>
                  </a:lnTo>
                  <a:lnTo>
                    <a:pt x="1613406" y="404496"/>
                  </a:lnTo>
                  <a:lnTo>
                    <a:pt x="1606175" y="449851"/>
                  </a:lnTo>
                  <a:lnTo>
                    <a:pt x="1586064" y="489340"/>
                  </a:lnTo>
                  <a:lnTo>
                    <a:pt x="1555448" y="520541"/>
                  </a:lnTo>
                  <a:lnTo>
                    <a:pt x="1516701" y="541036"/>
                  </a:lnTo>
                  <a:lnTo>
                    <a:pt x="1472198" y="548405"/>
                  </a:lnTo>
                  <a:close/>
                </a:path>
              </a:pathLst>
            </a:custGeom>
            <a:solidFill>
              <a:srgbClr val="F478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47868" y="5165816"/>
              <a:ext cx="1613535" cy="548640"/>
            </a:xfrm>
            <a:custGeom>
              <a:avLst/>
              <a:gdLst/>
              <a:ahLst/>
              <a:cxnLst/>
              <a:rect l="l" t="t" r="r" b="b"/>
              <a:pathLst>
                <a:path w="1613534" h="548639">
                  <a:moveTo>
                    <a:pt x="1613406" y="404495"/>
                  </a:moveTo>
                  <a:lnTo>
                    <a:pt x="1606175" y="449851"/>
                  </a:lnTo>
                  <a:lnTo>
                    <a:pt x="1586064" y="489340"/>
                  </a:lnTo>
                  <a:lnTo>
                    <a:pt x="1555448" y="520541"/>
                  </a:lnTo>
                  <a:lnTo>
                    <a:pt x="1516701" y="541036"/>
                  </a:lnTo>
                  <a:lnTo>
                    <a:pt x="1472198" y="548405"/>
                  </a:lnTo>
                  <a:lnTo>
                    <a:pt x="141133" y="548405"/>
                  </a:lnTo>
                  <a:lnTo>
                    <a:pt x="96667" y="541036"/>
                  </a:lnTo>
                  <a:lnTo>
                    <a:pt x="57942" y="520541"/>
                  </a:lnTo>
                  <a:lnTo>
                    <a:pt x="27337" y="489340"/>
                  </a:lnTo>
                  <a:lnTo>
                    <a:pt x="7230" y="449851"/>
                  </a:lnTo>
                  <a:lnTo>
                    <a:pt x="0" y="404495"/>
                  </a:lnTo>
                  <a:lnTo>
                    <a:pt x="0" y="143984"/>
                  </a:lnTo>
                  <a:lnTo>
                    <a:pt x="7230" y="98592"/>
                  </a:lnTo>
                  <a:lnTo>
                    <a:pt x="27337" y="59081"/>
                  </a:lnTo>
                  <a:lnTo>
                    <a:pt x="57942" y="27868"/>
                  </a:lnTo>
                  <a:lnTo>
                    <a:pt x="96667" y="7369"/>
                  </a:lnTo>
                  <a:lnTo>
                    <a:pt x="141133" y="0"/>
                  </a:lnTo>
                  <a:lnTo>
                    <a:pt x="1472198" y="0"/>
                  </a:lnTo>
                  <a:lnTo>
                    <a:pt x="1516701" y="7369"/>
                  </a:lnTo>
                  <a:lnTo>
                    <a:pt x="1555448" y="27868"/>
                  </a:lnTo>
                  <a:lnTo>
                    <a:pt x="1586064" y="59081"/>
                  </a:lnTo>
                  <a:lnTo>
                    <a:pt x="1606175" y="98592"/>
                  </a:lnTo>
                  <a:lnTo>
                    <a:pt x="1613406" y="143984"/>
                  </a:lnTo>
                  <a:lnTo>
                    <a:pt x="1613406" y="404495"/>
                  </a:lnTo>
                  <a:close/>
                </a:path>
              </a:pathLst>
            </a:custGeom>
            <a:ln w="37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35052" y="5363881"/>
              <a:ext cx="1639570" cy="152400"/>
            </a:xfrm>
            <a:custGeom>
              <a:avLst/>
              <a:gdLst/>
              <a:ahLst/>
              <a:cxnLst/>
              <a:rect l="l" t="t" r="r" b="b"/>
              <a:pathLst>
                <a:path w="1639569" h="152400">
                  <a:moveTo>
                    <a:pt x="1535307" y="152259"/>
                  </a:moveTo>
                  <a:lnTo>
                    <a:pt x="103807" y="152259"/>
                  </a:lnTo>
                  <a:lnTo>
                    <a:pt x="63493" y="146256"/>
                  </a:lnTo>
                  <a:lnTo>
                    <a:pt x="30486" y="129907"/>
                  </a:lnTo>
                  <a:lnTo>
                    <a:pt x="8188" y="105702"/>
                  </a:lnTo>
                  <a:lnTo>
                    <a:pt x="0" y="76129"/>
                  </a:lnTo>
                  <a:lnTo>
                    <a:pt x="8188" y="46557"/>
                  </a:lnTo>
                  <a:lnTo>
                    <a:pt x="30486" y="22351"/>
                  </a:lnTo>
                  <a:lnTo>
                    <a:pt x="63493" y="6002"/>
                  </a:lnTo>
                  <a:lnTo>
                    <a:pt x="103807" y="0"/>
                  </a:lnTo>
                  <a:lnTo>
                    <a:pt x="1535307" y="0"/>
                  </a:lnTo>
                  <a:lnTo>
                    <a:pt x="1575578" y="6002"/>
                  </a:lnTo>
                  <a:lnTo>
                    <a:pt x="1608563" y="22351"/>
                  </a:lnTo>
                  <a:lnTo>
                    <a:pt x="1630852" y="46557"/>
                  </a:lnTo>
                  <a:lnTo>
                    <a:pt x="1639040" y="76129"/>
                  </a:lnTo>
                  <a:lnTo>
                    <a:pt x="1630852" y="105702"/>
                  </a:lnTo>
                  <a:lnTo>
                    <a:pt x="1608563" y="129907"/>
                  </a:lnTo>
                  <a:lnTo>
                    <a:pt x="1575578" y="146256"/>
                  </a:lnTo>
                  <a:lnTo>
                    <a:pt x="1535307" y="152259"/>
                  </a:lnTo>
                  <a:close/>
                </a:path>
              </a:pathLst>
            </a:custGeom>
            <a:solidFill>
              <a:srgbClr val="EFB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35052" y="5363888"/>
              <a:ext cx="1639570" cy="152400"/>
            </a:xfrm>
            <a:custGeom>
              <a:avLst/>
              <a:gdLst/>
              <a:ahLst/>
              <a:cxnLst/>
              <a:rect l="l" t="t" r="r" b="b"/>
              <a:pathLst>
                <a:path w="1639569" h="152400">
                  <a:moveTo>
                    <a:pt x="1639040" y="76129"/>
                  </a:moveTo>
                  <a:lnTo>
                    <a:pt x="1630853" y="105702"/>
                  </a:lnTo>
                  <a:lnTo>
                    <a:pt x="1608563" y="129907"/>
                  </a:lnTo>
                  <a:lnTo>
                    <a:pt x="1575578" y="146256"/>
                  </a:lnTo>
                  <a:lnTo>
                    <a:pt x="1535307" y="152259"/>
                  </a:lnTo>
                  <a:lnTo>
                    <a:pt x="103807" y="152259"/>
                  </a:lnTo>
                  <a:lnTo>
                    <a:pt x="63493" y="146256"/>
                  </a:lnTo>
                  <a:lnTo>
                    <a:pt x="30486" y="129907"/>
                  </a:lnTo>
                  <a:lnTo>
                    <a:pt x="8188" y="105702"/>
                  </a:lnTo>
                  <a:lnTo>
                    <a:pt x="0" y="76129"/>
                  </a:lnTo>
                  <a:lnTo>
                    <a:pt x="8188" y="46557"/>
                  </a:lnTo>
                  <a:lnTo>
                    <a:pt x="30486" y="22351"/>
                  </a:lnTo>
                  <a:lnTo>
                    <a:pt x="63493" y="6002"/>
                  </a:lnTo>
                  <a:lnTo>
                    <a:pt x="103807" y="0"/>
                  </a:lnTo>
                  <a:lnTo>
                    <a:pt x="1535307" y="0"/>
                  </a:lnTo>
                  <a:lnTo>
                    <a:pt x="1575578" y="6002"/>
                  </a:lnTo>
                  <a:lnTo>
                    <a:pt x="1608563" y="22351"/>
                  </a:lnTo>
                  <a:lnTo>
                    <a:pt x="1630853" y="46557"/>
                  </a:lnTo>
                  <a:lnTo>
                    <a:pt x="1639040" y="76129"/>
                  </a:lnTo>
                  <a:close/>
                </a:path>
              </a:pathLst>
            </a:custGeom>
            <a:ln w="37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04734" y="5177393"/>
              <a:ext cx="1699895" cy="262890"/>
            </a:xfrm>
            <a:custGeom>
              <a:avLst/>
              <a:gdLst/>
              <a:ahLst/>
              <a:cxnLst/>
              <a:rect l="l" t="t" r="r" b="b"/>
              <a:pathLst>
                <a:path w="1699894" h="262889">
                  <a:moveTo>
                    <a:pt x="1597329" y="262617"/>
                  </a:moveTo>
                  <a:lnTo>
                    <a:pt x="102346" y="262617"/>
                  </a:lnTo>
                  <a:lnTo>
                    <a:pt x="62481" y="252304"/>
                  </a:lnTo>
                  <a:lnTo>
                    <a:pt x="29952" y="224176"/>
                  </a:lnTo>
                  <a:lnTo>
                    <a:pt x="8033" y="182451"/>
                  </a:lnTo>
                  <a:lnTo>
                    <a:pt x="0" y="131346"/>
                  </a:lnTo>
                  <a:lnTo>
                    <a:pt x="205" y="123023"/>
                  </a:lnTo>
                  <a:lnTo>
                    <a:pt x="6546" y="85161"/>
                  </a:lnTo>
                  <a:lnTo>
                    <a:pt x="23122" y="48220"/>
                  </a:lnTo>
                  <a:lnTo>
                    <a:pt x="62528" y="10343"/>
                  </a:lnTo>
                  <a:lnTo>
                    <a:pt x="102346" y="0"/>
                  </a:lnTo>
                  <a:lnTo>
                    <a:pt x="1597329" y="0"/>
                  </a:lnTo>
                  <a:lnTo>
                    <a:pt x="1641888" y="13080"/>
                  </a:lnTo>
                  <a:lnTo>
                    <a:pt x="1676553" y="48220"/>
                  </a:lnTo>
                  <a:lnTo>
                    <a:pt x="1693133" y="85161"/>
                  </a:lnTo>
                  <a:lnTo>
                    <a:pt x="1699441" y="123023"/>
                  </a:lnTo>
                  <a:lnTo>
                    <a:pt x="1699638" y="131346"/>
                  </a:lnTo>
                  <a:lnTo>
                    <a:pt x="1691610" y="182451"/>
                  </a:lnTo>
                  <a:lnTo>
                    <a:pt x="1669704" y="224176"/>
                  </a:lnTo>
                  <a:lnTo>
                    <a:pt x="1637188" y="252304"/>
                  </a:lnTo>
                  <a:lnTo>
                    <a:pt x="1597329" y="262617"/>
                  </a:lnTo>
                  <a:close/>
                </a:path>
              </a:pathLst>
            </a:custGeom>
            <a:solidFill>
              <a:srgbClr val="A03B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04734" y="5177401"/>
              <a:ext cx="1699895" cy="262890"/>
            </a:xfrm>
            <a:custGeom>
              <a:avLst/>
              <a:gdLst/>
              <a:ahLst/>
              <a:cxnLst/>
              <a:rect l="l" t="t" r="r" b="b"/>
              <a:pathLst>
                <a:path w="1699894" h="262889">
                  <a:moveTo>
                    <a:pt x="1699638" y="131346"/>
                  </a:moveTo>
                  <a:lnTo>
                    <a:pt x="1691610" y="182451"/>
                  </a:lnTo>
                  <a:lnTo>
                    <a:pt x="1669704" y="224176"/>
                  </a:lnTo>
                  <a:lnTo>
                    <a:pt x="1637188" y="252304"/>
                  </a:lnTo>
                  <a:lnTo>
                    <a:pt x="1597329" y="262617"/>
                  </a:lnTo>
                  <a:lnTo>
                    <a:pt x="102346" y="262617"/>
                  </a:lnTo>
                  <a:lnTo>
                    <a:pt x="62481" y="252304"/>
                  </a:lnTo>
                  <a:lnTo>
                    <a:pt x="29952" y="224176"/>
                  </a:lnTo>
                  <a:lnTo>
                    <a:pt x="8033" y="182451"/>
                  </a:lnTo>
                  <a:lnTo>
                    <a:pt x="0" y="131346"/>
                  </a:lnTo>
                  <a:lnTo>
                    <a:pt x="205" y="123023"/>
                  </a:lnTo>
                  <a:lnTo>
                    <a:pt x="6546" y="85161"/>
                  </a:lnTo>
                  <a:lnTo>
                    <a:pt x="23122" y="48220"/>
                  </a:lnTo>
                  <a:lnTo>
                    <a:pt x="62528" y="10343"/>
                  </a:lnTo>
                  <a:lnTo>
                    <a:pt x="102346" y="0"/>
                  </a:lnTo>
                  <a:lnTo>
                    <a:pt x="1597329" y="0"/>
                  </a:lnTo>
                  <a:lnTo>
                    <a:pt x="1641888" y="13080"/>
                  </a:lnTo>
                  <a:lnTo>
                    <a:pt x="1676553" y="48220"/>
                  </a:lnTo>
                  <a:lnTo>
                    <a:pt x="1693133" y="85161"/>
                  </a:lnTo>
                  <a:lnTo>
                    <a:pt x="1699441" y="123023"/>
                  </a:lnTo>
                  <a:lnTo>
                    <a:pt x="1699638" y="131346"/>
                  </a:lnTo>
                  <a:close/>
                </a:path>
              </a:pathLst>
            </a:custGeom>
            <a:ln w="37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35052" y="5113676"/>
              <a:ext cx="1639570" cy="152400"/>
            </a:xfrm>
            <a:custGeom>
              <a:avLst/>
              <a:gdLst/>
              <a:ahLst/>
              <a:cxnLst/>
              <a:rect l="l" t="t" r="r" b="b"/>
              <a:pathLst>
                <a:path w="1639569" h="152400">
                  <a:moveTo>
                    <a:pt x="1535307" y="152259"/>
                  </a:moveTo>
                  <a:lnTo>
                    <a:pt x="103807" y="152259"/>
                  </a:lnTo>
                  <a:lnTo>
                    <a:pt x="63493" y="146256"/>
                  </a:lnTo>
                  <a:lnTo>
                    <a:pt x="30486" y="129907"/>
                  </a:lnTo>
                  <a:lnTo>
                    <a:pt x="8188" y="105702"/>
                  </a:lnTo>
                  <a:lnTo>
                    <a:pt x="0" y="76129"/>
                  </a:lnTo>
                  <a:lnTo>
                    <a:pt x="8188" y="46557"/>
                  </a:lnTo>
                  <a:lnTo>
                    <a:pt x="30486" y="22351"/>
                  </a:lnTo>
                  <a:lnTo>
                    <a:pt x="63493" y="6002"/>
                  </a:lnTo>
                  <a:lnTo>
                    <a:pt x="103807" y="0"/>
                  </a:lnTo>
                  <a:lnTo>
                    <a:pt x="1535307" y="0"/>
                  </a:lnTo>
                  <a:lnTo>
                    <a:pt x="1575578" y="6002"/>
                  </a:lnTo>
                  <a:lnTo>
                    <a:pt x="1608563" y="22351"/>
                  </a:lnTo>
                  <a:lnTo>
                    <a:pt x="1630852" y="46557"/>
                  </a:lnTo>
                  <a:lnTo>
                    <a:pt x="1639040" y="76129"/>
                  </a:lnTo>
                  <a:lnTo>
                    <a:pt x="1630852" y="105702"/>
                  </a:lnTo>
                  <a:lnTo>
                    <a:pt x="1608563" y="129907"/>
                  </a:lnTo>
                  <a:lnTo>
                    <a:pt x="1575578" y="146256"/>
                  </a:lnTo>
                  <a:lnTo>
                    <a:pt x="1535307" y="152259"/>
                  </a:lnTo>
                  <a:close/>
                </a:path>
              </a:pathLst>
            </a:custGeom>
            <a:solidFill>
              <a:srgbClr val="EF3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35052" y="5113683"/>
              <a:ext cx="1639570" cy="152400"/>
            </a:xfrm>
            <a:custGeom>
              <a:avLst/>
              <a:gdLst/>
              <a:ahLst/>
              <a:cxnLst/>
              <a:rect l="l" t="t" r="r" b="b"/>
              <a:pathLst>
                <a:path w="1639569" h="152400">
                  <a:moveTo>
                    <a:pt x="1639040" y="76129"/>
                  </a:moveTo>
                  <a:lnTo>
                    <a:pt x="1630853" y="105702"/>
                  </a:lnTo>
                  <a:lnTo>
                    <a:pt x="1608563" y="129907"/>
                  </a:lnTo>
                  <a:lnTo>
                    <a:pt x="1575578" y="146256"/>
                  </a:lnTo>
                  <a:lnTo>
                    <a:pt x="1535307" y="152259"/>
                  </a:lnTo>
                  <a:lnTo>
                    <a:pt x="103807" y="152259"/>
                  </a:lnTo>
                  <a:lnTo>
                    <a:pt x="63493" y="146256"/>
                  </a:lnTo>
                  <a:lnTo>
                    <a:pt x="30486" y="129907"/>
                  </a:lnTo>
                  <a:lnTo>
                    <a:pt x="8188" y="105702"/>
                  </a:lnTo>
                  <a:lnTo>
                    <a:pt x="0" y="76129"/>
                  </a:lnTo>
                  <a:lnTo>
                    <a:pt x="8188" y="46557"/>
                  </a:lnTo>
                  <a:lnTo>
                    <a:pt x="30486" y="22351"/>
                  </a:lnTo>
                  <a:lnTo>
                    <a:pt x="63493" y="6002"/>
                  </a:lnTo>
                  <a:lnTo>
                    <a:pt x="103807" y="0"/>
                  </a:lnTo>
                  <a:lnTo>
                    <a:pt x="1535307" y="0"/>
                  </a:lnTo>
                  <a:lnTo>
                    <a:pt x="1575578" y="6002"/>
                  </a:lnTo>
                  <a:lnTo>
                    <a:pt x="1608563" y="22351"/>
                  </a:lnTo>
                  <a:lnTo>
                    <a:pt x="1630853" y="46557"/>
                  </a:lnTo>
                  <a:lnTo>
                    <a:pt x="1639040" y="76129"/>
                  </a:lnTo>
                  <a:close/>
                </a:path>
              </a:pathLst>
            </a:custGeom>
            <a:ln w="37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35052" y="5025058"/>
              <a:ext cx="1639570" cy="152400"/>
            </a:xfrm>
            <a:custGeom>
              <a:avLst/>
              <a:gdLst/>
              <a:ahLst/>
              <a:cxnLst/>
              <a:rect l="l" t="t" r="r" b="b"/>
              <a:pathLst>
                <a:path w="1639569" h="152400">
                  <a:moveTo>
                    <a:pt x="1535307" y="152334"/>
                  </a:moveTo>
                  <a:lnTo>
                    <a:pt x="103807" y="152334"/>
                  </a:lnTo>
                  <a:lnTo>
                    <a:pt x="63493" y="146331"/>
                  </a:lnTo>
                  <a:lnTo>
                    <a:pt x="30486" y="129982"/>
                  </a:lnTo>
                  <a:lnTo>
                    <a:pt x="8188" y="105777"/>
                  </a:lnTo>
                  <a:lnTo>
                    <a:pt x="0" y="76205"/>
                  </a:lnTo>
                  <a:lnTo>
                    <a:pt x="8188" y="46620"/>
                  </a:lnTo>
                  <a:lnTo>
                    <a:pt x="30486" y="22389"/>
                  </a:lnTo>
                  <a:lnTo>
                    <a:pt x="63493" y="6014"/>
                  </a:lnTo>
                  <a:lnTo>
                    <a:pt x="103807" y="0"/>
                  </a:lnTo>
                  <a:lnTo>
                    <a:pt x="1535307" y="0"/>
                  </a:lnTo>
                  <a:lnTo>
                    <a:pt x="1575578" y="6014"/>
                  </a:lnTo>
                  <a:lnTo>
                    <a:pt x="1608563" y="22389"/>
                  </a:lnTo>
                  <a:lnTo>
                    <a:pt x="1630852" y="46620"/>
                  </a:lnTo>
                  <a:lnTo>
                    <a:pt x="1639040" y="76205"/>
                  </a:lnTo>
                  <a:lnTo>
                    <a:pt x="1630852" y="105777"/>
                  </a:lnTo>
                  <a:lnTo>
                    <a:pt x="1608563" y="129982"/>
                  </a:lnTo>
                  <a:lnTo>
                    <a:pt x="1575578" y="146331"/>
                  </a:lnTo>
                  <a:lnTo>
                    <a:pt x="1535307" y="152334"/>
                  </a:lnTo>
                  <a:close/>
                </a:path>
              </a:pathLst>
            </a:custGeom>
            <a:solidFill>
              <a:srgbClr val="95D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735052" y="5025066"/>
              <a:ext cx="1639570" cy="152400"/>
            </a:xfrm>
            <a:custGeom>
              <a:avLst/>
              <a:gdLst/>
              <a:ahLst/>
              <a:cxnLst/>
              <a:rect l="l" t="t" r="r" b="b"/>
              <a:pathLst>
                <a:path w="1639569" h="152400">
                  <a:moveTo>
                    <a:pt x="1639040" y="76205"/>
                  </a:moveTo>
                  <a:lnTo>
                    <a:pt x="1630853" y="105777"/>
                  </a:lnTo>
                  <a:lnTo>
                    <a:pt x="1608563" y="129982"/>
                  </a:lnTo>
                  <a:lnTo>
                    <a:pt x="1575578" y="146331"/>
                  </a:lnTo>
                  <a:lnTo>
                    <a:pt x="1535307" y="152334"/>
                  </a:lnTo>
                  <a:lnTo>
                    <a:pt x="103807" y="152334"/>
                  </a:lnTo>
                  <a:lnTo>
                    <a:pt x="63493" y="146331"/>
                  </a:lnTo>
                  <a:lnTo>
                    <a:pt x="30486" y="129982"/>
                  </a:lnTo>
                  <a:lnTo>
                    <a:pt x="8188" y="105777"/>
                  </a:lnTo>
                  <a:lnTo>
                    <a:pt x="0" y="76205"/>
                  </a:lnTo>
                  <a:lnTo>
                    <a:pt x="8188" y="46620"/>
                  </a:lnTo>
                  <a:lnTo>
                    <a:pt x="30486" y="22389"/>
                  </a:lnTo>
                  <a:lnTo>
                    <a:pt x="63493" y="6014"/>
                  </a:lnTo>
                  <a:lnTo>
                    <a:pt x="103807" y="0"/>
                  </a:lnTo>
                  <a:lnTo>
                    <a:pt x="1535307" y="0"/>
                  </a:lnTo>
                  <a:lnTo>
                    <a:pt x="1575578" y="6014"/>
                  </a:lnTo>
                  <a:lnTo>
                    <a:pt x="1608563" y="22389"/>
                  </a:lnTo>
                  <a:lnTo>
                    <a:pt x="1630853" y="46620"/>
                  </a:lnTo>
                  <a:lnTo>
                    <a:pt x="1639040" y="76205"/>
                  </a:lnTo>
                  <a:close/>
                </a:path>
              </a:pathLst>
            </a:custGeom>
            <a:ln w="37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741123" y="4360728"/>
              <a:ext cx="1627505" cy="753110"/>
            </a:xfrm>
            <a:custGeom>
              <a:avLst/>
              <a:gdLst/>
              <a:ahLst/>
              <a:cxnLst/>
              <a:rect l="l" t="t" r="r" b="b"/>
              <a:pathLst>
                <a:path w="1627505" h="753110">
                  <a:moveTo>
                    <a:pt x="1489586" y="752947"/>
                  </a:moveTo>
                  <a:lnTo>
                    <a:pt x="137311" y="752947"/>
                  </a:lnTo>
                  <a:lnTo>
                    <a:pt x="82117" y="744638"/>
                  </a:lnTo>
                  <a:lnTo>
                    <a:pt x="37822" y="722020"/>
                  </a:lnTo>
                  <a:lnTo>
                    <a:pt x="8943" y="688554"/>
                  </a:lnTo>
                  <a:lnTo>
                    <a:pt x="0" y="647705"/>
                  </a:lnTo>
                  <a:lnTo>
                    <a:pt x="15065" y="582408"/>
                  </a:lnTo>
                  <a:lnTo>
                    <a:pt x="30376" y="530658"/>
                  </a:lnTo>
                  <a:lnTo>
                    <a:pt x="46501" y="487348"/>
                  </a:lnTo>
                  <a:lnTo>
                    <a:pt x="65365" y="445269"/>
                  </a:lnTo>
                  <a:lnTo>
                    <a:pt x="86870" y="404512"/>
                  </a:lnTo>
                  <a:lnTo>
                    <a:pt x="110918" y="365168"/>
                  </a:lnTo>
                  <a:lnTo>
                    <a:pt x="137411" y="327326"/>
                  </a:lnTo>
                  <a:lnTo>
                    <a:pt x="166249" y="291078"/>
                  </a:lnTo>
                  <a:lnTo>
                    <a:pt x="197335" y="256514"/>
                  </a:lnTo>
                  <a:lnTo>
                    <a:pt x="230570" y="223723"/>
                  </a:lnTo>
                  <a:lnTo>
                    <a:pt x="265856" y="192797"/>
                  </a:lnTo>
                  <a:lnTo>
                    <a:pt x="303094" y="163825"/>
                  </a:lnTo>
                  <a:lnTo>
                    <a:pt x="342187" y="136899"/>
                  </a:lnTo>
                  <a:lnTo>
                    <a:pt x="383035" y="112108"/>
                  </a:lnTo>
                  <a:lnTo>
                    <a:pt x="425541" y="89543"/>
                  </a:lnTo>
                  <a:lnTo>
                    <a:pt x="469605" y="69294"/>
                  </a:lnTo>
                  <a:lnTo>
                    <a:pt x="515131" y="51452"/>
                  </a:lnTo>
                  <a:lnTo>
                    <a:pt x="562018" y="36107"/>
                  </a:lnTo>
                  <a:lnTo>
                    <a:pt x="610170" y="23349"/>
                  </a:lnTo>
                  <a:lnTo>
                    <a:pt x="659487" y="13269"/>
                  </a:lnTo>
                  <a:lnTo>
                    <a:pt x="709872" y="5957"/>
                  </a:lnTo>
                  <a:lnTo>
                    <a:pt x="761225" y="1504"/>
                  </a:lnTo>
                  <a:lnTo>
                    <a:pt x="813449" y="0"/>
                  </a:lnTo>
                  <a:lnTo>
                    <a:pt x="865683" y="1504"/>
                  </a:lnTo>
                  <a:lnTo>
                    <a:pt x="917046" y="5957"/>
                  </a:lnTo>
                  <a:lnTo>
                    <a:pt x="967440" y="13269"/>
                  </a:lnTo>
                  <a:lnTo>
                    <a:pt x="1016767" y="23349"/>
                  </a:lnTo>
                  <a:lnTo>
                    <a:pt x="1064928" y="36107"/>
                  </a:lnTo>
                  <a:lnTo>
                    <a:pt x="1111825" y="51452"/>
                  </a:lnTo>
                  <a:lnTo>
                    <a:pt x="1157359" y="69294"/>
                  </a:lnTo>
                  <a:lnTo>
                    <a:pt x="1201431" y="89543"/>
                  </a:lnTo>
                  <a:lnTo>
                    <a:pt x="1243944" y="112108"/>
                  </a:lnTo>
                  <a:lnTo>
                    <a:pt x="1284799" y="136899"/>
                  </a:lnTo>
                  <a:lnTo>
                    <a:pt x="1323897" y="163825"/>
                  </a:lnTo>
                  <a:lnTo>
                    <a:pt x="1361140" y="192797"/>
                  </a:lnTo>
                  <a:lnTo>
                    <a:pt x="1396429" y="223723"/>
                  </a:lnTo>
                  <a:lnTo>
                    <a:pt x="1429667" y="256514"/>
                  </a:lnTo>
                  <a:lnTo>
                    <a:pt x="1460754" y="291078"/>
                  </a:lnTo>
                  <a:lnTo>
                    <a:pt x="1489592" y="327326"/>
                  </a:lnTo>
                  <a:lnTo>
                    <a:pt x="1516083" y="365168"/>
                  </a:lnTo>
                  <a:lnTo>
                    <a:pt x="1540129" y="404512"/>
                  </a:lnTo>
                  <a:lnTo>
                    <a:pt x="1561630" y="445269"/>
                  </a:lnTo>
                  <a:lnTo>
                    <a:pt x="1580488" y="487348"/>
                  </a:lnTo>
                  <a:lnTo>
                    <a:pt x="1596606" y="530658"/>
                  </a:lnTo>
                  <a:lnTo>
                    <a:pt x="1611982" y="582408"/>
                  </a:lnTo>
                  <a:lnTo>
                    <a:pt x="1626973" y="647705"/>
                  </a:lnTo>
                  <a:lnTo>
                    <a:pt x="1617996" y="688554"/>
                  </a:lnTo>
                  <a:lnTo>
                    <a:pt x="1589113" y="722020"/>
                  </a:lnTo>
                  <a:lnTo>
                    <a:pt x="1544813" y="744638"/>
                  </a:lnTo>
                  <a:lnTo>
                    <a:pt x="1489586" y="752947"/>
                  </a:lnTo>
                  <a:close/>
                </a:path>
              </a:pathLst>
            </a:custGeom>
            <a:solidFill>
              <a:srgbClr val="F478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41123" y="4360735"/>
              <a:ext cx="1627505" cy="753110"/>
            </a:xfrm>
            <a:custGeom>
              <a:avLst/>
              <a:gdLst/>
              <a:ahLst/>
              <a:cxnLst/>
              <a:rect l="l" t="t" r="r" b="b"/>
              <a:pathLst>
                <a:path w="1627505" h="753110">
                  <a:moveTo>
                    <a:pt x="1626973" y="647705"/>
                  </a:moveTo>
                  <a:lnTo>
                    <a:pt x="1617996" y="688554"/>
                  </a:lnTo>
                  <a:lnTo>
                    <a:pt x="1589113" y="722020"/>
                  </a:lnTo>
                  <a:lnTo>
                    <a:pt x="1544813" y="744638"/>
                  </a:lnTo>
                  <a:lnTo>
                    <a:pt x="1489586" y="752947"/>
                  </a:lnTo>
                  <a:lnTo>
                    <a:pt x="137311" y="752947"/>
                  </a:lnTo>
                  <a:lnTo>
                    <a:pt x="82117" y="744638"/>
                  </a:lnTo>
                  <a:lnTo>
                    <a:pt x="37822" y="722020"/>
                  </a:lnTo>
                  <a:lnTo>
                    <a:pt x="8943" y="688554"/>
                  </a:lnTo>
                  <a:lnTo>
                    <a:pt x="0" y="647705"/>
                  </a:lnTo>
                  <a:lnTo>
                    <a:pt x="11542" y="597378"/>
                  </a:lnTo>
                  <a:lnTo>
                    <a:pt x="30376" y="530658"/>
                  </a:lnTo>
                  <a:lnTo>
                    <a:pt x="46501" y="487348"/>
                  </a:lnTo>
                  <a:lnTo>
                    <a:pt x="65365" y="445269"/>
                  </a:lnTo>
                  <a:lnTo>
                    <a:pt x="86870" y="404512"/>
                  </a:lnTo>
                  <a:lnTo>
                    <a:pt x="110918" y="365168"/>
                  </a:lnTo>
                  <a:lnTo>
                    <a:pt x="137411" y="327326"/>
                  </a:lnTo>
                  <a:lnTo>
                    <a:pt x="166249" y="291078"/>
                  </a:lnTo>
                  <a:lnTo>
                    <a:pt x="197335" y="256513"/>
                  </a:lnTo>
                  <a:lnTo>
                    <a:pt x="230570" y="223723"/>
                  </a:lnTo>
                  <a:lnTo>
                    <a:pt x="265856" y="192797"/>
                  </a:lnTo>
                  <a:lnTo>
                    <a:pt x="303094" y="163825"/>
                  </a:lnTo>
                  <a:lnTo>
                    <a:pt x="342187" y="136899"/>
                  </a:lnTo>
                  <a:lnTo>
                    <a:pt x="383035" y="112108"/>
                  </a:lnTo>
                  <a:lnTo>
                    <a:pt x="425541" y="89543"/>
                  </a:lnTo>
                  <a:lnTo>
                    <a:pt x="469605" y="69294"/>
                  </a:lnTo>
                  <a:lnTo>
                    <a:pt x="515131" y="51452"/>
                  </a:lnTo>
                  <a:lnTo>
                    <a:pt x="562018" y="36107"/>
                  </a:lnTo>
                  <a:lnTo>
                    <a:pt x="610170" y="23349"/>
                  </a:lnTo>
                  <a:lnTo>
                    <a:pt x="659487" y="13269"/>
                  </a:lnTo>
                  <a:lnTo>
                    <a:pt x="709872" y="5957"/>
                  </a:lnTo>
                  <a:lnTo>
                    <a:pt x="761225" y="1504"/>
                  </a:lnTo>
                  <a:lnTo>
                    <a:pt x="813449" y="0"/>
                  </a:lnTo>
                  <a:lnTo>
                    <a:pt x="865683" y="1504"/>
                  </a:lnTo>
                  <a:lnTo>
                    <a:pt x="917046" y="5957"/>
                  </a:lnTo>
                  <a:lnTo>
                    <a:pt x="967440" y="13269"/>
                  </a:lnTo>
                  <a:lnTo>
                    <a:pt x="1016767" y="23349"/>
                  </a:lnTo>
                  <a:lnTo>
                    <a:pt x="1064928" y="36107"/>
                  </a:lnTo>
                  <a:lnTo>
                    <a:pt x="1111825" y="51452"/>
                  </a:lnTo>
                  <a:lnTo>
                    <a:pt x="1157359" y="69294"/>
                  </a:lnTo>
                  <a:lnTo>
                    <a:pt x="1201431" y="89543"/>
                  </a:lnTo>
                  <a:lnTo>
                    <a:pt x="1243944" y="112108"/>
                  </a:lnTo>
                  <a:lnTo>
                    <a:pt x="1284799" y="136899"/>
                  </a:lnTo>
                  <a:lnTo>
                    <a:pt x="1323897" y="163825"/>
                  </a:lnTo>
                  <a:lnTo>
                    <a:pt x="1361140" y="192797"/>
                  </a:lnTo>
                  <a:lnTo>
                    <a:pt x="1396429" y="223723"/>
                  </a:lnTo>
                  <a:lnTo>
                    <a:pt x="1429667" y="256513"/>
                  </a:lnTo>
                  <a:lnTo>
                    <a:pt x="1460754" y="291078"/>
                  </a:lnTo>
                  <a:lnTo>
                    <a:pt x="1489592" y="327326"/>
                  </a:lnTo>
                  <a:lnTo>
                    <a:pt x="1516083" y="365168"/>
                  </a:lnTo>
                  <a:lnTo>
                    <a:pt x="1540129" y="404512"/>
                  </a:lnTo>
                  <a:lnTo>
                    <a:pt x="1561630" y="445269"/>
                  </a:lnTo>
                  <a:lnTo>
                    <a:pt x="1580488" y="487348"/>
                  </a:lnTo>
                  <a:lnTo>
                    <a:pt x="1596606" y="530658"/>
                  </a:lnTo>
                  <a:lnTo>
                    <a:pt x="1609884" y="575111"/>
                  </a:lnTo>
                  <a:lnTo>
                    <a:pt x="1622135" y="626473"/>
                  </a:lnTo>
                  <a:lnTo>
                    <a:pt x="1626973" y="647705"/>
                  </a:lnTo>
                  <a:close/>
                </a:path>
              </a:pathLst>
            </a:custGeom>
            <a:ln w="37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22578" y="4492243"/>
              <a:ext cx="158115" cy="133350"/>
            </a:xfrm>
            <a:custGeom>
              <a:avLst/>
              <a:gdLst/>
              <a:ahLst/>
              <a:cxnLst/>
              <a:rect l="l" t="t" r="r" b="b"/>
              <a:pathLst>
                <a:path w="158115" h="133350">
                  <a:moveTo>
                    <a:pt x="76847" y="13449"/>
                  </a:moveTo>
                  <a:lnTo>
                    <a:pt x="76238" y="5410"/>
                  </a:lnTo>
                  <a:lnTo>
                    <a:pt x="69684" y="660"/>
                  </a:lnTo>
                  <a:lnTo>
                    <a:pt x="58674" y="0"/>
                  </a:lnTo>
                  <a:lnTo>
                    <a:pt x="44691" y="3238"/>
                  </a:lnTo>
                  <a:lnTo>
                    <a:pt x="29248" y="10223"/>
                  </a:lnTo>
                  <a:lnTo>
                    <a:pt x="15265" y="19786"/>
                  </a:lnTo>
                  <a:lnTo>
                    <a:pt x="5207" y="30073"/>
                  </a:lnTo>
                  <a:lnTo>
                    <a:pt x="0" y="39865"/>
                  </a:lnTo>
                  <a:lnTo>
                    <a:pt x="609" y="47904"/>
                  </a:lnTo>
                  <a:lnTo>
                    <a:pt x="7137" y="52616"/>
                  </a:lnTo>
                  <a:lnTo>
                    <a:pt x="18148" y="53276"/>
                  </a:lnTo>
                  <a:lnTo>
                    <a:pt x="32143" y="50038"/>
                  </a:lnTo>
                  <a:lnTo>
                    <a:pt x="47612" y="43014"/>
                  </a:lnTo>
                  <a:lnTo>
                    <a:pt x="61582" y="33489"/>
                  </a:lnTo>
                  <a:lnTo>
                    <a:pt x="71653" y="23228"/>
                  </a:lnTo>
                  <a:lnTo>
                    <a:pt x="76847" y="13449"/>
                  </a:lnTo>
                  <a:close/>
                </a:path>
                <a:path w="158115" h="133350">
                  <a:moveTo>
                    <a:pt x="157708" y="120053"/>
                  </a:moveTo>
                  <a:lnTo>
                    <a:pt x="117614" y="95072"/>
                  </a:lnTo>
                  <a:lnTo>
                    <a:pt x="100698" y="94043"/>
                  </a:lnTo>
                  <a:lnTo>
                    <a:pt x="86474" y="96012"/>
                  </a:lnTo>
                  <a:lnTo>
                    <a:pt x="76403" y="100545"/>
                  </a:lnTo>
                  <a:lnTo>
                    <a:pt x="71970" y="107264"/>
                  </a:lnTo>
                  <a:lnTo>
                    <a:pt x="74282" y="115011"/>
                  </a:lnTo>
                  <a:lnTo>
                    <a:pt x="82613" y="122288"/>
                  </a:lnTo>
                  <a:lnTo>
                    <a:pt x="95656" y="128295"/>
                  </a:lnTo>
                  <a:lnTo>
                    <a:pt x="112141" y="132232"/>
                  </a:lnTo>
                  <a:lnTo>
                    <a:pt x="129044" y="133273"/>
                  </a:lnTo>
                  <a:lnTo>
                    <a:pt x="143243" y="131330"/>
                  </a:lnTo>
                  <a:lnTo>
                    <a:pt x="153289" y="126796"/>
                  </a:lnTo>
                  <a:lnTo>
                    <a:pt x="157708" y="120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42705" y="4561461"/>
              <a:ext cx="69572" cy="640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236244" y="4554168"/>
              <a:ext cx="618490" cy="71755"/>
            </a:xfrm>
            <a:custGeom>
              <a:avLst/>
              <a:gdLst/>
              <a:ahLst/>
              <a:cxnLst/>
              <a:rect l="l" t="t" r="r" b="b"/>
              <a:pathLst>
                <a:path w="618490" h="71754">
                  <a:moveTo>
                    <a:pt x="85750" y="58127"/>
                  </a:moveTo>
                  <a:lnTo>
                    <a:pt x="45643" y="33147"/>
                  </a:lnTo>
                  <a:lnTo>
                    <a:pt x="28740" y="32118"/>
                  </a:lnTo>
                  <a:lnTo>
                    <a:pt x="14503" y="34086"/>
                  </a:lnTo>
                  <a:lnTo>
                    <a:pt x="4432" y="38620"/>
                  </a:lnTo>
                  <a:lnTo>
                    <a:pt x="0" y="45339"/>
                  </a:lnTo>
                  <a:lnTo>
                    <a:pt x="2311" y="53086"/>
                  </a:lnTo>
                  <a:lnTo>
                    <a:pt x="10604" y="60363"/>
                  </a:lnTo>
                  <a:lnTo>
                    <a:pt x="23634" y="66370"/>
                  </a:lnTo>
                  <a:lnTo>
                    <a:pt x="40106" y="70307"/>
                  </a:lnTo>
                  <a:lnTo>
                    <a:pt x="57010" y="71348"/>
                  </a:lnTo>
                  <a:lnTo>
                    <a:pt x="71247" y="69405"/>
                  </a:lnTo>
                  <a:lnTo>
                    <a:pt x="81318" y="64871"/>
                  </a:lnTo>
                  <a:lnTo>
                    <a:pt x="85750" y="58127"/>
                  </a:lnTo>
                  <a:close/>
                </a:path>
                <a:path w="618490" h="71754">
                  <a:moveTo>
                    <a:pt x="356095" y="26073"/>
                  </a:moveTo>
                  <a:lnTo>
                    <a:pt x="315925" y="1028"/>
                  </a:lnTo>
                  <a:lnTo>
                    <a:pt x="299021" y="0"/>
                  </a:lnTo>
                  <a:lnTo>
                    <a:pt x="284822" y="1968"/>
                  </a:lnTo>
                  <a:lnTo>
                    <a:pt x="274777" y="6527"/>
                  </a:lnTo>
                  <a:lnTo>
                    <a:pt x="270357" y="13284"/>
                  </a:lnTo>
                  <a:lnTo>
                    <a:pt x="272618" y="21005"/>
                  </a:lnTo>
                  <a:lnTo>
                    <a:pt x="280936" y="28282"/>
                  </a:lnTo>
                  <a:lnTo>
                    <a:pt x="293979" y="34315"/>
                  </a:lnTo>
                  <a:lnTo>
                    <a:pt x="310451" y="38265"/>
                  </a:lnTo>
                  <a:lnTo>
                    <a:pt x="327355" y="39293"/>
                  </a:lnTo>
                  <a:lnTo>
                    <a:pt x="341566" y="37338"/>
                  </a:lnTo>
                  <a:lnTo>
                    <a:pt x="351637" y="32791"/>
                  </a:lnTo>
                  <a:lnTo>
                    <a:pt x="356095" y="26073"/>
                  </a:lnTo>
                  <a:close/>
                </a:path>
                <a:path w="618490" h="71754">
                  <a:moveTo>
                    <a:pt x="617905" y="45707"/>
                  </a:moveTo>
                  <a:lnTo>
                    <a:pt x="577799" y="20739"/>
                  </a:lnTo>
                  <a:lnTo>
                    <a:pt x="560895" y="19710"/>
                  </a:lnTo>
                  <a:lnTo>
                    <a:pt x="546658" y="21666"/>
                  </a:lnTo>
                  <a:lnTo>
                    <a:pt x="536587" y="26212"/>
                  </a:lnTo>
                  <a:lnTo>
                    <a:pt x="532155" y="32918"/>
                  </a:lnTo>
                  <a:lnTo>
                    <a:pt x="534466" y="40690"/>
                  </a:lnTo>
                  <a:lnTo>
                    <a:pt x="542759" y="47980"/>
                  </a:lnTo>
                  <a:lnTo>
                    <a:pt x="555790" y="53987"/>
                  </a:lnTo>
                  <a:lnTo>
                    <a:pt x="572262" y="57899"/>
                  </a:lnTo>
                  <a:lnTo>
                    <a:pt x="589165" y="58940"/>
                  </a:lnTo>
                  <a:lnTo>
                    <a:pt x="603402" y="56997"/>
                  </a:lnTo>
                  <a:lnTo>
                    <a:pt x="613473" y="52463"/>
                  </a:lnTo>
                  <a:lnTo>
                    <a:pt x="617905" y="45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580580" y="4457572"/>
              <a:ext cx="182731" cy="73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442339" y="4445377"/>
              <a:ext cx="76200" cy="54610"/>
            </a:xfrm>
            <a:custGeom>
              <a:avLst/>
              <a:gdLst/>
              <a:ahLst/>
              <a:cxnLst/>
              <a:rect l="l" t="t" r="r" b="b"/>
              <a:pathLst>
                <a:path w="76200" h="54610">
                  <a:moveTo>
                    <a:pt x="57565" y="54351"/>
                  </a:moveTo>
                  <a:lnTo>
                    <a:pt x="14713" y="33391"/>
                  </a:lnTo>
                  <a:lnTo>
                    <a:pt x="0" y="12929"/>
                  </a:lnTo>
                  <a:lnTo>
                    <a:pt x="779" y="4870"/>
                  </a:lnTo>
                  <a:lnTo>
                    <a:pt x="7456" y="354"/>
                  </a:lnTo>
                  <a:lnTo>
                    <a:pt x="18496" y="0"/>
                  </a:lnTo>
                  <a:lnTo>
                    <a:pt x="32389" y="3622"/>
                  </a:lnTo>
                  <a:lnTo>
                    <a:pt x="47624" y="11039"/>
                  </a:lnTo>
                  <a:lnTo>
                    <a:pt x="61389" y="20991"/>
                  </a:lnTo>
                  <a:lnTo>
                    <a:pt x="71178" y="31529"/>
                  </a:lnTo>
                  <a:lnTo>
                    <a:pt x="76103" y="41432"/>
                  </a:lnTo>
                  <a:lnTo>
                    <a:pt x="75281" y="49480"/>
                  </a:lnTo>
                  <a:lnTo>
                    <a:pt x="68605" y="53996"/>
                  </a:lnTo>
                  <a:lnTo>
                    <a:pt x="57565" y="54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sp>
        <p:nvSpPr>
          <p:cNvPr id="40" name="object 13"/>
          <p:cNvSpPr txBox="1"/>
          <p:nvPr/>
        </p:nvSpPr>
        <p:spPr>
          <a:xfrm>
            <a:off x="268952" y="5571250"/>
            <a:ext cx="12070945" cy="3575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Dependência da infraestrutura de TI  para gerir o funcionamento e administração do restaurante;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no uso de aplicações de gerenciamento;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remoto;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Relatórios/Históricos;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vendas por indisponibilidade de equipamentos; </a:t>
            </a:r>
          </a:p>
          <a:p>
            <a:pPr marL="469900" marR="5080" indent="-4572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não automatizado.</a:t>
            </a:r>
            <a:endParaRPr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6"/>
          <p:cNvSpPr txBox="1">
            <a:spLocks/>
          </p:cNvSpPr>
          <p:nvPr/>
        </p:nvSpPr>
        <p:spPr>
          <a:xfrm>
            <a:off x="-319064" y="4920657"/>
            <a:ext cx="96680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pt-BR" sz="3600" kern="0" dirty="0" smtClean="0">
                <a:solidFill>
                  <a:srgbClr val="F55B2B"/>
                </a:solidFill>
                <a:latin typeface="Arial Black"/>
                <a:cs typeface="Arial Black"/>
              </a:rPr>
              <a:t>NECESSIDADES/DIFICULDADES</a:t>
            </a:r>
            <a:endParaRPr lang="pt-BR" sz="3600" kern="0" dirty="0">
              <a:solidFill>
                <a:srgbClr val="F55B2B"/>
              </a:solidFill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0200" y="4535792"/>
            <a:ext cx="7924800" cy="761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t-BR" sz="4850" spc="45" dirty="0" smtClean="0">
                <a:latin typeface="Arial"/>
                <a:cs typeface="Arial"/>
              </a:rPr>
              <a:t>SOLUÇÃO </a:t>
            </a:r>
            <a:r>
              <a:rPr lang="pt-BR" sz="4850" spc="70" dirty="0" smtClean="0">
                <a:latin typeface="Arial"/>
                <a:cs typeface="Arial"/>
              </a:rPr>
              <a:t>DE </a:t>
            </a:r>
            <a:r>
              <a:rPr lang="pt-BR" sz="4850" spc="-865" dirty="0" smtClean="0">
                <a:latin typeface="Arial"/>
                <a:cs typeface="Arial"/>
              </a:rPr>
              <a:t> </a:t>
            </a:r>
            <a:r>
              <a:rPr lang="pt-BR" sz="4850" spc="85" dirty="0" smtClean="0">
                <a:latin typeface="Arial"/>
                <a:cs typeface="Arial"/>
              </a:rPr>
              <a:t>NEGÓCIO</a:t>
            </a:r>
            <a:endParaRPr lang="pt-BR" sz="48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4906" y="1825096"/>
            <a:ext cx="2076450" cy="142875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360346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0"/>
                </a:moveTo>
                <a:lnTo>
                  <a:pt x="18288000" y="0"/>
                </a:lnTo>
                <a:lnTo>
                  <a:pt x="18288000" y="926640"/>
                </a:lnTo>
                <a:lnTo>
                  <a:pt x="0" y="926640"/>
                </a:lnTo>
                <a:lnTo>
                  <a:pt x="0" y="0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39546" y="2921294"/>
            <a:ext cx="5167653" cy="290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7633" y="764660"/>
            <a:ext cx="11692893" cy="85956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37615">
              <a:lnSpc>
                <a:spcPct val="150000"/>
              </a:lnSpc>
              <a:spcBef>
                <a:spcPts val="95"/>
              </a:spcBef>
            </a:pPr>
            <a:r>
              <a:rPr lang="pt-BR" sz="3200" b="1" spc="320" dirty="0" smtClean="0">
                <a:solidFill>
                  <a:srgbClr val="FF4A3B"/>
                </a:solidFill>
                <a:latin typeface="Arial"/>
                <a:cs typeface="Arial"/>
              </a:rPr>
              <a:t>MISSÃO</a:t>
            </a:r>
            <a:endParaRPr lang="pt-BR" sz="3200" spc="-200" dirty="0">
              <a:latin typeface="Arial"/>
              <a:cs typeface="Arial"/>
            </a:endParaRPr>
          </a:p>
          <a:p>
            <a:pPr marL="12700" marR="1237615">
              <a:lnSpc>
                <a:spcPct val="150000"/>
              </a:lnSpc>
              <a:spcBef>
                <a:spcPts val="95"/>
              </a:spcBef>
            </a:pPr>
            <a:r>
              <a:rPr sz="2800" spc="-200" dirty="0" err="1" smtClean="0">
                <a:latin typeface="Arial"/>
                <a:cs typeface="Arial"/>
              </a:rPr>
              <a:t>Desenvolver</a:t>
            </a:r>
            <a:r>
              <a:rPr sz="2800" spc="-200" dirty="0" smtClean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soluções </a:t>
            </a:r>
            <a:r>
              <a:rPr sz="2800" spc="-185" dirty="0">
                <a:latin typeface="Arial"/>
                <a:cs typeface="Arial"/>
              </a:rPr>
              <a:t>para </a:t>
            </a:r>
            <a:r>
              <a:rPr sz="2800" spc="-105" dirty="0">
                <a:latin typeface="Arial"/>
                <a:cs typeface="Arial"/>
              </a:rPr>
              <a:t>simplificar </a:t>
            </a:r>
            <a:r>
              <a:rPr sz="2800" spc="-320" dirty="0">
                <a:latin typeface="Arial"/>
                <a:cs typeface="Arial"/>
              </a:rPr>
              <a:t>a </a:t>
            </a:r>
            <a:r>
              <a:rPr sz="2800" spc="-165" dirty="0">
                <a:latin typeface="Arial"/>
                <a:cs typeface="Arial"/>
              </a:rPr>
              <a:t>gestão </a:t>
            </a:r>
            <a:r>
              <a:rPr sz="2800" spc="-235" dirty="0">
                <a:latin typeface="Arial"/>
                <a:cs typeface="Arial"/>
              </a:rPr>
              <a:t>de </a:t>
            </a:r>
            <a:r>
              <a:rPr sz="2800" spc="-180" dirty="0" smtClean="0">
                <a:latin typeface="Arial"/>
                <a:cs typeface="Arial"/>
              </a:rPr>
              <a:t>TI</a:t>
            </a:r>
            <a:r>
              <a:rPr lang="pt-BR" sz="2800" spc="-180" dirty="0" smtClean="0">
                <a:latin typeface="Arial"/>
                <a:cs typeface="Arial"/>
              </a:rPr>
              <a:t>,</a:t>
            </a:r>
            <a:r>
              <a:rPr sz="2800" spc="-180" dirty="0" smtClean="0">
                <a:latin typeface="Arial"/>
                <a:cs typeface="Arial"/>
              </a:rPr>
              <a:t> </a:t>
            </a:r>
            <a:r>
              <a:rPr sz="2800" spc="-140" dirty="0" err="1">
                <a:latin typeface="Arial"/>
                <a:cs typeface="Arial"/>
              </a:rPr>
              <a:t>através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35" dirty="0" smtClean="0">
                <a:latin typeface="Arial"/>
                <a:cs typeface="Arial"/>
              </a:rPr>
              <a:t>d</a:t>
            </a:r>
            <a:r>
              <a:rPr lang="pt-BR" sz="2800" spc="-235" dirty="0" smtClean="0">
                <a:latin typeface="Arial"/>
                <a:cs typeface="Arial"/>
              </a:rPr>
              <a:t>o</a:t>
            </a:r>
            <a:r>
              <a:rPr sz="2800" spc="-235" dirty="0" smtClean="0">
                <a:latin typeface="Arial"/>
                <a:cs typeface="Arial"/>
              </a:rPr>
              <a:t>  </a:t>
            </a:r>
            <a:r>
              <a:rPr sz="2800" spc="-140" dirty="0">
                <a:latin typeface="Arial"/>
                <a:cs typeface="Arial"/>
              </a:rPr>
              <a:t>monitoramento </a:t>
            </a:r>
            <a:r>
              <a:rPr sz="2800" spc="-280" dirty="0">
                <a:latin typeface="Arial"/>
                <a:cs typeface="Arial"/>
              </a:rPr>
              <a:t>e </a:t>
            </a:r>
            <a:r>
              <a:rPr sz="2800" spc="-110" dirty="0">
                <a:latin typeface="Arial"/>
                <a:cs typeface="Arial"/>
              </a:rPr>
              <a:t>controle </a:t>
            </a:r>
            <a:r>
              <a:rPr sz="2800" spc="-254" dirty="0">
                <a:latin typeface="Arial"/>
                <a:cs typeface="Arial"/>
              </a:rPr>
              <a:t>da </a:t>
            </a:r>
            <a:r>
              <a:rPr sz="2800" spc="-55" dirty="0" err="1" smtClean="0">
                <a:latin typeface="Arial"/>
                <a:cs typeface="Arial"/>
              </a:rPr>
              <a:t>infra</a:t>
            </a:r>
            <a:r>
              <a:rPr sz="2800" spc="-75" dirty="0" err="1" smtClean="0">
                <a:latin typeface="Arial"/>
                <a:cs typeface="Arial"/>
              </a:rPr>
              <a:t>estrutura</a:t>
            </a:r>
            <a:r>
              <a:rPr sz="2800" spc="-75" dirty="0" smtClean="0">
                <a:latin typeface="Arial"/>
                <a:cs typeface="Arial"/>
              </a:rPr>
              <a:t> </a:t>
            </a:r>
            <a:r>
              <a:rPr sz="2800" spc="-280" dirty="0" smtClean="0">
                <a:latin typeface="Arial"/>
                <a:cs typeface="Arial"/>
              </a:rPr>
              <a:t>e</a:t>
            </a:r>
            <a:r>
              <a:rPr lang="pt-BR" sz="2800" spc="-280" dirty="0" smtClean="0">
                <a:latin typeface="Arial"/>
                <a:cs typeface="Arial"/>
              </a:rPr>
              <a:t> </a:t>
            </a:r>
            <a:r>
              <a:rPr sz="2800" spc="-280" dirty="0" smtClean="0">
                <a:latin typeface="Arial"/>
                <a:cs typeface="Arial"/>
              </a:rPr>
              <a:t> </a:t>
            </a:r>
            <a:r>
              <a:rPr sz="2800" spc="-175" dirty="0" err="1" smtClean="0">
                <a:latin typeface="Arial"/>
                <a:cs typeface="Arial"/>
              </a:rPr>
              <a:t>sistemas</a:t>
            </a:r>
            <a:r>
              <a:rPr lang="pt-BR" sz="2800" spc="-175" dirty="0" smtClean="0">
                <a:latin typeface="Arial"/>
                <a:cs typeface="Arial"/>
              </a:rPr>
              <a:t> </a:t>
            </a:r>
            <a:r>
              <a:rPr sz="2800" spc="-520" dirty="0" smtClean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operacionais.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320" dirty="0" smtClean="0">
                <a:solidFill>
                  <a:srgbClr val="FF4A3B"/>
                </a:solidFill>
                <a:latin typeface="Arial"/>
                <a:cs typeface="Arial"/>
              </a:rPr>
              <a:t>VISÃO</a:t>
            </a:r>
            <a:endParaRPr sz="3200" dirty="0">
              <a:latin typeface="Arial"/>
              <a:cs typeface="Arial"/>
            </a:endParaRPr>
          </a:p>
          <a:p>
            <a:pPr marL="12700" marR="652780">
              <a:lnSpc>
                <a:spcPct val="123700"/>
              </a:lnSpc>
              <a:spcBef>
                <a:spcPts val="2780"/>
              </a:spcBef>
            </a:pPr>
            <a:r>
              <a:rPr sz="2800" spc="-165" dirty="0">
                <a:latin typeface="Arial"/>
                <a:cs typeface="Arial"/>
              </a:rPr>
              <a:t>Acreditamos </a:t>
            </a:r>
            <a:r>
              <a:rPr sz="2800" spc="-270" dirty="0">
                <a:latin typeface="Arial"/>
                <a:cs typeface="Arial"/>
              </a:rPr>
              <a:t>na </a:t>
            </a:r>
            <a:r>
              <a:rPr sz="2800" spc="-130" dirty="0">
                <a:latin typeface="Arial"/>
                <a:cs typeface="Arial"/>
              </a:rPr>
              <a:t>transformação </a:t>
            </a:r>
            <a:r>
              <a:rPr sz="2800" spc="-85" dirty="0">
                <a:latin typeface="Arial"/>
                <a:cs typeface="Arial"/>
              </a:rPr>
              <a:t>digital </a:t>
            </a:r>
            <a:r>
              <a:rPr sz="2800" spc="-185" dirty="0">
                <a:latin typeface="Arial"/>
                <a:cs typeface="Arial"/>
              </a:rPr>
              <a:t>para </a:t>
            </a:r>
            <a:r>
              <a:rPr sz="2800" spc="-155" dirty="0">
                <a:latin typeface="Arial"/>
                <a:cs typeface="Arial"/>
              </a:rPr>
              <a:t>melhorar </a:t>
            </a:r>
            <a:r>
              <a:rPr sz="2800" spc="-125" dirty="0">
                <a:latin typeface="Arial"/>
                <a:cs typeface="Arial"/>
              </a:rPr>
              <a:t>práticas </a:t>
            </a:r>
            <a:r>
              <a:rPr sz="2800" spc="-235" dirty="0">
                <a:latin typeface="Arial"/>
                <a:cs typeface="Arial"/>
              </a:rPr>
              <a:t>de </a:t>
            </a:r>
            <a:r>
              <a:rPr sz="2800" spc="-130" dirty="0">
                <a:latin typeface="Arial"/>
                <a:cs typeface="Arial"/>
              </a:rPr>
              <a:t>trabalho,  </a:t>
            </a:r>
            <a:r>
              <a:rPr sz="2800" spc="-165" dirty="0">
                <a:latin typeface="Arial"/>
                <a:cs typeface="Arial"/>
              </a:rPr>
              <a:t>gestão </a:t>
            </a:r>
            <a:r>
              <a:rPr sz="2800" spc="-280" dirty="0">
                <a:latin typeface="Arial"/>
                <a:cs typeface="Arial"/>
              </a:rPr>
              <a:t>e </a:t>
            </a:r>
            <a:r>
              <a:rPr sz="2800" spc="-165" dirty="0">
                <a:latin typeface="Arial"/>
                <a:cs typeface="Arial"/>
              </a:rPr>
              <a:t>ampliar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horizontes.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195" dirty="0">
                <a:solidFill>
                  <a:srgbClr val="FF4A3B"/>
                </a:solidFill>
                <a:latin typeface="Arial"/>
                <a:cs typeface="Arial"/>
              </a:rPr>
              <a:t>VALORES</a:t>
            </a:r>
            <a:endParaRPr sz="3200" dirty="0">
              <a:latin typeface="Arial"/>
              <a:cs typeface="Arial"/>
            </a:endParaRPr>
          </a:p>
          <a:p>
            <a:pPr marL="469900" marR="5080" indent="-457200">
              <a:spcBef>
                <a:spcPts val="2780"/>
              </a:spcBef>
              <a:buFont typeface="Arial" panose="020B0604020202020204" pitchFamily="34" charset="0"/>
              <a:buChar char="•"/>
            </a:pPr>
            <a:r>
              <a:rPr sz="2800" spc="-125" dirty="0">
                <a:latin typeface="Arial"/>
                <a:cs typeface="Arial"/>
              </a:rPr>
              <a:t>Construir </a:t>
            </a:r>
            <a:r>
              <a:rPr sz="2800" spc="-170" dirty="0">
                <a:latin typeface="Arial"/>
                <a:cs typeface="Arial"/>
              </a:rPr>
              <a:t>relacionamentos </a:t>
            </a:r>
            <a:r>
              <a:rPr sz="2800" spc="-175" dirty="0">
                <a:latin typeface="Arial"/>
                <a:cs typeface="Arial"/>
              </a:rPr>
              <a:t>duradouros </a:t>
            </a:r>
            <a:r>
              <a:rPr sz="2800" spc="-140" dirty="0">
                <a:latin typeface="Arial"/>
                <a:cs typeface="Arial"/>
              </a:rPr>
              <a:t>através </a:t>
            </a:r>
            <a:r>
              <a:rPr sz="2800" spc="-235" dirty="0">
                <a:latin typeface="Arial"/>
                <a:cs typeface="Arial"/>
              </a:rPr>
              <a:t>de </a:t>
            </a:r>
            <a:r>
              <a:rPr sz="2800" spc="-200" dirty="0">
                <a:latin typeface="Arial"/>
                <a:cs typeface="Arial"/>
              </a:rPr>
              <a:t>compromissos </a:t>
            </a:r>
            <a:r>
              <a:rPr sz="2800" spc="-280" dirty="0">
                <a:latin typeface="Arial"/>
                <a:cs typeface="Arial"/>
              </a:rPr>
              <a:t>e </a:t>
            </a:r>
            <a:r>
              <a:rPr sz="2800" spc="-150" dirty="0" err="1" smtClean="0">
                <a:latin typeface="Arial"/>
                <a:cs typeface="Arial"/>
              </a:rPr>
              <a:t>entregas</a:t>
            </a:r>
            <a:r>
              <a:rPr lang="pt-BR" sz="2800" spc="-150" dirty="0" smtClean="0">
                <a:latin typeface="Arial"/>
                <a:cs typeface="Arial"/>
              </a:rPr>
              <a:t>;</a:t>
            </a:r>
            <a:r>
              <a:rPr sz="2800" spc="-150" dirty="0" smtClean="0">
                <a:latin typeface="Arial"/>
                <a:cs typeface="Arial"/>
              </a:rPr>
              <a:t>  </a:t>
            </a:r>
            <a:endParaRPr lang="pt-BR" sz="2800" spc="-150" dirty="0" smtClean="0">
              <a:latin typeface="Arial"/>
              <a:cs typeface="Arial"/>
            </a:endParaRPr>
          </a:p>
          <a:p>
            <a:pPr marL="469900" marR="5080" indent="-457200">
              <a:spcBef>
                <a:spcPts val="2780"/>
              </a:spcBef>
              <a:buFont typeface="Arial" panose="020B0604020202020204" pitchFamily="34" charset="0"/>
              <a:buChar char="•"/>
            </a:pPr>
            <a:r>
              <a:rPr sz="2800" spc="-160" dirty="0" err="1" smtClean="0">
                <a:latin typeface="Arial"/>
                <a:cs typeface="Arial"/>
              </a:rPr>
              <a:t>Trabalhar</a:t>
            </a:r>
            <a:r>
              <a:rPr sz="2800" spc="-160" dirty="0" smtClean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de </a:t>
            </a:r>
            <a:r>
              <a:rPr sz="2800" spc="-114" dirty="0">
                <a:latin typeface="Arial"/>
                <a:cs typeface="Arial"/>
              </a:rPr>
              <a:t>forma </a:t>
            </a:r>
            <a:r>
              <a:rPr sz="2800" spc="-145" dirty="0">
                <a:latin typeface="Arial"/>
                <a:cs typeface="Arial"/>
              </a:rPr>
              <a:t>colaborativa, </a:t>
            </a:r>
            <a:r>
              <a:rPr sz="2800" spc="-280" dirty="0">
                <a:latin typeface="Arial"/>
                <a:cs typeface="Arial"/>
              </a:rPr>
              <a:t>sem </a:t>
            </a:r>
            <a:r>
              <a:rPr sz="2800" spc="-170" dirty="0">
                <a:latin typeface="Arial"/>
                <a:cs typeface="Arial"/>
              </a:rPr>
              <a:t>detenção </a:t>
            </a:r>
            <a:r>
              <a:rPr sz="2800" spc="-235" dirty="0">
                <a:latin typeface="Arial"/>
                <a:cs typeface="Arial"/>
              </a:rPr>
              <a:t>de </a:t>
            </a:r>
            <a:r>
              <a:rPr sz="2800" spc="-185" dirty="0">
                <a:latin typeface="Arial"/>
                <a:cs typeface="Arial"/>
              </a:rPr>
              <a:t>conhecimentos </a:t>
            </a:r>
            <a:r>
              <a:rPr sz="2800" spc="-245" dirty="0" err="1">
                <a:latin typeface="Arial"/>
                <a:cs typeface="Arial"/>
              </a:rPr>
              <a:t>ou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130" dirty="0" err="1" smtClean="0">
                <a:latin typeface="Arial"/>
                <a:cs typeface="Arial"/>
              </a:rPr>
              <a:t>práticas</a:t>
            </a:r>
            <a:r>
              <a:rPr lang="pt-BR" sz="2800" spc="-130" dirty="0" smtClean="0">
                <a:latin typeface="Arial"/>
                <a:cs typeface="Arial"/>
              </a:rPr>
              <a:t>;</a:t>
            </a:r>
            <a:r>
              <a:rPr sz="2800" spc="-130" dirty="0" smtClean="0">
                <a:latin typeface="Arial"/>
                <a:cs typeface="Arial"/>
              </a:rPr>
              <a:t>  </a:t>
            </a:r>
            <a:endParaRPr lang="pt-BR" sz="2800" spc="-130" dirty="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spcBef>
                <a:spcPts val="2780"/>
              </a:spcBef>
              <a:buFont typeface="Arial" panose="020B0604020202020204" pitchFamily="34" charset="0"/>
              <a:buChar char="•"/>
            </a:pPr>
            <a:r>
              <a:rPr sz="2800" spc="-140" dirty="0" err="1" smtClean="0">
                <a:latin typeface="Arial"/>
                <a:cs typeface="Arial"/>
              </a:rPr>
              <a:t>Ter</a:t>
            </a:r>
            <a:r>
              <a:rPr sz="2800" spc="-140" dirty="0" smtClean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autonomia </a:t>
            </a:r>
            <a:r>
              <a:rPr sz="2800" spc="-280" dirty="0">
                <a:latin typeface="Arial"/>
                <a:cs typeface="Arial"/>
              </a:rPr>
              <a:t>e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80" dirty="0" err="1" smtClean="0">
                <a:latin typeface="Arial"/>
                <a:cs typeface="Arial"/>
              </a:rPr>
              <a:t>responsabilidade</a:t>
            </a:r>
            <a:r>
              <a:rPr lang="pt-BR" sz="2800" spc="-180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sz="2800" spc="-210" dirty="0">
                <a:latin typeface="Arial"/>
                <a:cs typeface="Arial"/>
              </a:rPr>
              <a:t>Ser </a:t>
            </a:r>
            <a:r>
              <a:rPr sz="2800" spc="-145" dirty="0">
                <a:latin typeface="Arial"/>
                <a:cs typeface="Arial"/>
              </a:rPr>
              <a:t>curioso(a) </a:t>
            </a:r>
            <a:r>
              <a:rPr sz="2800" spc="-280" dirty="0">
                <a:latin typeface="Arial"/>
                <a:cs typeface="Arial"/>
              </a:rPr>
              <a:t>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lang="pt-BR" sz="2800" spc="-225" dirty="0" smtClean="0">
                <a:latin typeface="Arial"/>
                <a:cs typeface="Arial"/>
              </a:rPr>
              <a:t> </a:t>
            </a:r>
            <a:r>
              <a:rPr sz="2800" spc="-150" dirty="0" err="1" smtClean="0">
                <a:latin typeface="Arial"/>
                <a:cs typeface="Arial"/>
              </a:rPr>
              <a:t>inovador</a:t>
            </a:r>
            <a:r>
              <a:rPr sz="2800" spc="-150" dirty="0" smtClean="0">
                <a:latin typeface="Arial"/>
                <a:cs typeface="Arial"/>
              </a:rPr>
              <a:t>(a).</a:t>
            </a:r>
            <a:endParaRPr lang="pt-BR" sz="2800" spc="-150" dirty="0" smtClean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3" y="0"/>
            <a:ext cx="1090930" cy="211454"/>
          </a:xfrm>
          <a:custGeom>
            <a:avLst/>
            <a:gdLst/>
            <a:ahLst/>
            <a:cxnLst/>
            <a:rect l="l" t="t" r="r" b="b"/>
            <a:pathLst>
              <a:path w="1090930" h="211454">
                <a:moveTo>
                  <a:pt x="1090477" y="211060"/>
                </a:moveTo>
                <a:lnTo>
                  <a:pt x="0" y="211060"/>
                </a:lnTo>
                <a:lnTo>
                  <a:pt x="0" y="0"/>
                </a:lnTo>
                <a:lnTo>
                  <a:pt x="1090477" y="0"/>
                </a:lnTo>
                <a:lnTo>
                  <a:pt x="1090477" y="211060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360346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0"/>
                </a:moveTo>
                <a:lnTo>
                  <a:pt x="18288000" y="0"/>
                </a:lnTo>
                <a:lnTo>
                  <a:pt x="18288000" y="926640"/>
                </a:lnTo>
                <a:lnTo>
                  <a:pt x="0" y="926640"/>
                </a:lnTo>
                <a:lnTo>
                  <a:pt x="0" y="0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4768394" y="9714892"/>
            <a:ext cx="313880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 smtClean="0"/>
              <a:t>N</a:t>
            </a:r>
            <a:r>
              <a:rPr spc="-170" dirty="0" smtClean="0"/>
              <a:t>B</a:t>
            </a:r>
            <a:r>
              <a:rPr spc="-125" dirty="0" smtClean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8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950" y="1485900"/>
            <a:ext cx="2076450" cy="142875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250" y="571500"/>
            <a:ext cx="278765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120" dirty="0">
                <a:solidFill>
                  <a:srgbClr val="FFFFFF"/>
                </a:solidFill>
                <a:latin typeface="Arial"/>
                <a:cs typeface="Arial"/>
              </a:rPr>
              <a:t>StoryBoard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6900" y="1409700"/>
            <a:ext cx="14745523" cy="8001000"/>
          </a:xfrm>
          <a:prstGeom prst="rect">
            <a:avLst/>
          </a:prstGeom>
          <a:blipFill>
            <a:blip r:embed="rId2" cstate="print"/>
            <a:srcRect/>
            <a:stretch>
              <a:fillRect t="-4" b="-9507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-417195" y="1910310"/>
            <a:ext cx="3634740" cy="8136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550" b="1" spc="65" dirty="0" err="1" smtClean="0">
                <a:solidFill>
                  <a:srgbClr val="FFFFFF"/>
                </a:solidFill>
                <a:latin typeface="Arial"/>
                <a:cs typeface="Arial"/>
              </a:rPr>
              <a:t>Arquitetando</a:t>
            </a:r>
            <a:endParaRPr lang="pt-BR" sz="2550" b="1" spc="6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550" b="1" spc="-45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550" b="1" spc="1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b="1" spc="10" dirty="0" smtClean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lang="pt-BR" sz="2550" b="1" spc="1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b="1" spc="10" dirty="0" err="1" smtClean="0">
                <a:solidFill>
                  <a:srgbClr val="FFFFFF"/>
                </a:solidFill>
                <a:latin typeface="Arial"/>
                <a:cs typeface="Arial"/>
              </a:rPr>
              <a:t>ias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4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8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950" y="1485900"/>
            <a:ext cx="2076450" cy="142875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250" y="571500"/>
            <a:ext cx="278765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120" dirty="0">
                <a:solidFill>
                  <a:srgbClr val="FFFFFF"/>
                </a:solidFill>
                <a:latin typeface="Arial"/>
                <a:cs typeface="Arial"/>
              </a:rPr>
              <a:t>StoryBoard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241300" y="1928144"/>
            <a:ext cx="2317749" cy="8136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550" b="1" spc="65" dirty="0" err="1" smtClean="0">
                <a:solidFill>
                  <a:srgbClr val="FFFFFF"/>
                </a:solidFill>
                <a:latin typeface="Arial"/>
                <a:cs typeface="Arial"/>
              </a:rPr>
              <a:t>Arquitetando</a:t>
            </a:r>
            <a:endParaRPr lang="pt-BR" sz="2550" b="1" spc="6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550" b="1" spc="-45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550" b="1" spc="1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b="1" spc="10" dirty="0" smtClean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lang="pt-BR" sz="2550" b="1" spc="1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b="1" spc="10" dirty="0" err="1" smtClean="0">
                <a:solidFill>
                  <a:srgbClr val="FFFFFF"/>
                </a:solidFill>
                <a:latin typeface="Arial"/>
                <a:cs typeface="Arial"/>
              </a:rPr>
              <a:t>ias</a:t>
            </a:r>
            <a:endParaRPr sz="2550" dirty="0">
              <a:latin typeface="Arial"/>
              <a:cs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"/>
          <a:stretch/>
        </p:blipFill>
        <p:spPr>
          <a:xfrm>
            <a:off x="3136900" y="1409700"/>
            <a:ext cx="14693899" cy="78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39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50" y="1789112"/>
            <a:ext cx="2089150" cy="141256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35"/>
              </a:spcBef>
            </a:pPr>
            <a:r>
              <a:rPr sz="2550" b="1" spc="20" dirty="0" err="1" smtClean="0">
                <a:solidFill>
                  <a:srgbClr val="FFFFFF"/>
                </a:solidFill>
                <a:latin typeface="Arial"/>
                <a:cs typeface="Arial"/>
              </a:rPr>
              <a:t>Análise</a:t>
            </a:r>
            <a:r>
              <a:rPr lang="pt-BR" sz="2550" dirty="0">
                <a:latin typeface="Arial"/>
                <a:cs typeface="Arial"/>
              </a:rPr>
              <a:t> </a:t>
            </a:r>
            <a:r>
              <a:rPr sz="2550" b="1" spc="-35" dirty="0" smtClean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endParaRPr lang="pt-BR" sz="2550" b="1" spc="-3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635"/>
              </a:spcBef>
            </a:pPr>
            <a:r>
              <a:rPr sz="2550" b="1" spc="-3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b="1" spc="-25" dirty="0" err="1" smtClean="0">
                <a:solidFill>
                  <a:srgbClr val="FFFFFF"/>
                </a:solidFill>
                <a:latin typeface="Arial"/>
                <a:cs typeface="Arial"/>
              </a:rPr>
              <a:t>modelo</a:t>
            </a:r>
            <a:endParaRPr lang="pt-BR" sz="2550" b="1" spc="-2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635"/>
              </a:spcBef>
            </a:pPr>
            <a:r>
              <a:rPr sz="2550" b="1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b="1" spc="6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550" b="1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b="1" spc="-15" dirty="0">
                <a:solidFill>
                  <a:srgbClr val="FFFFFF"/>
                </a:solidFill>
                <a:latin typeface="Arial"/>
                <a:cs typeface="Arial"/>
              </a:rPr>
              <a:t>negócio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950" y="1410117"/>
            <a:ext cx="2076450" cy="142875"/>
          </a:xfrm>
          <a:custGeom>
            <a:avLst/>
            <a:gdLst/>
            <a:ahLst/>
            <a:cxnLst/>
            <a:rect l="l" t="t" r="r" b="b"/>
            <a:pathLst>
              <a:path w="2076450" h="142875">
                <a:moveTo>
                  <a:pt x="2076450" y="142875"/>
                </a:moveTo>
                <a:lnTo>
                  <a:pt x="0" y="142875"/>
                </a:lnTo>
                <a:lnTo>
                  <a:pt x="0" y="0"/>
                </a:lnTo>
                <a:lnTo>
                  <a:pt x="2076450" y="0"/>
                </a:lnTo>
                <a:lnTo>
                  <a:pt x="2076450" y="142875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250" y="529590"/>
            <a:ext cx="178435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290" dirty="0" err="1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100" spc="-15" dirty="0" err="1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100" spc="125" dirty="0" err="1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100" spc="215" dirty="0" err="1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100" spc="-15" dirty="0" err="1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pt-BR" sz="4100" spc="-15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360377"/>
            <a:ext cx="18288000" cy="927100"/>
          </a:xfrm>
          <a:custGeom>
            <a:avLst/>
            <a:gdLst/>
            <a:ahLst/>
            <a:cxnLst/>
            <a:rect l="l" t="t" r="r" b="b"/>
            <a:pathLst>
              <a:path w="18288000" h="927100">
                <a:moveTo>
                  <a:pt x="0" y="926622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926622"/>
                </a:lnTo>
                <a:lnTo>
                  <a:pt x="0" y="926622"/>
                </a:lnTo>
                <a:close/>
              </a:path>
            </a:pathLst>
          </a:custGeom>
          <a:solidFill>
            <a:srgbClr val="FF3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  <a:tabLst>
                <a:tab pos="512445" algn="l"/>
                <a:tab pos="1810385" algn="l"/>
                <a:tab pos="2026285" algn="l"/>
                <a:tab pos="3008630" algn="l"/>
              </a:tabLst>
            </a:pPr>
            <a:r>
              <a:rPr spc="40" dirty="0"/>
              <a:t>M</a:t>
            </a:r>
            <a:r>
              <a:rPr spc="-125" dirty="0"/>
              <a:t> </a:t>
            </a:r>
            <a:r>
              <a:rPr spc="10" dirty="0"/>
              <a:t>N</a:t>
            </a:r>
            <a:r>
              <a:rPr dirty="0"/>
              <a:t>	</a:t>
            </a:r>
            <a:r>
              <a:rPr spc="-170" dirty="0"/>
              <a:t>B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spc="-125" dirty="0"/>
              <a:t> G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60" dirty="0"/>
              <a:t>R</a:t>
            </a:r>
            <a:r>
              <a:rPr dirty="0"/>
              <a:t>	</a:t>
            </a:r>
            <a:r>
              <a:rPr spc="85" dirty="0"/>
              <a:t>-</a:t>
            </a:r>
            <a:r>
              <a:rPr dirty="0"/>
              <a:t>	</a:t>
            </a:r>
            <a:r>
              <a:rPr spc="-125" dirty="0"/>
              <a:t>G </a:t>
            </a:r>
            <a:r>
              <a:rPr spc="-60" dirty="0"/>
              <a:t>R</a:t>
            </a:r>
            <a:r>
              <a:rPr spc="-125" dirty="0"/>
              <a:t> </a:t>
            </a:r>
            <a:r>
              <a:rPr spc="-135" dirty="0"/>
              <a:t>U</a:t>
            </a:r>
            <a:r>
              <a:rPr spc="-125" dirty="0"/>
              <a:t> </a:t>
            </a:r>
            <a:r>
              <a:rPr spc="-160" dirty="0"/>
              <a:t>P</a:t>
            </a:r>
            <a:r>
              <a:rPr spc="-125" dirty="0"/>
              <a:t> </a:t>
            </a:r>
            <a:r>
              <a:rPr spc="-25" dirty="0"/>
              <a:t>O</a:t>
            </a:r>
            <a:r>
              <a:rPr dirty="0"/>
              <a:t>	</a:t>
            </a:r>
            <a:r>
              <a:rPr spc="25" dirty="0"/>
              <a:t>8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72" y="1410117"/>
            <a:ext cx="12998428" cy="760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317</Words>
  <Application>Microsoft Office PowerPoint</Application>
  <PresentationFormat>Personalizar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Georgia</vt:lpstr>
      <vt:lpstr>Noto Sans</vt:lpstr>
      <vt:lpstr>Verdana</vt:lpstr>
      <vt:lpstr>Office Theme</vt:lpstr>
      <vt:lpstr>Apresentação do PowerPoint</vt:lpstr>
      <vt:lpstr>NOSSA EQUIPE</vt:lpstr>
      <vt:lpstr>Hamburguerias</vt:lpstr>
      <vt:lpstr>INFORMAÇÕES/COMPORTAMENTOS</vt:lpstr>
      <vt:lpstr>SOLUÇÃO DE 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GitHub</vt:lpstr>
      <vt:lpstr>Apresentação do PowerPoint</vt:lpstr>
      <vt:lpstr>Agredecimentos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37</cp:revision>
  <dcterms:created xsi:type="dcterms:W3CDTF">2020-09-10T22:16:52Z</dcterms:created>
  <dcterms:modified xsi:type="dcterms:W3CDTF">2020-09-14T17:29:09Z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2020-09-10T00:00:00Z</vt:filetime>
  </property>
</Properties>
</file>