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4" autoAdjust="0"/>
    <p:restoredTop sz="80106" autoAdjust="0"/>
  </p:normalViewPr>
  <p:slideViewPr>
    <p:cSldViewPr snapToGrid="0">
      <p:cViewPr varScale="1">
        <p:scale>
          <a:sx n="59" d="100"/>
          <a:sy n="59" d="100"/>
        </p:scale>
        <p:origin x="-115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D9CCB-D2AE-4B5B-B95E-5A0395A792B2}" type="datetimeFigureOut">
              <a:rPr lang="pt-BR"/>
              <a:pPr/>
              <a:t>27/11/2015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49082-9BC0-4C93-B631-A0CBEB510C4F}" type="slidenum">
              <a:rPr lang="pt-BR"/>
              <a:pPr/>
              <a:t>‹nº›</a:t>
            </a:fld>
            <a:endParaRPr lang="pt-BR"/>
          </a:p>
        </p:txBody>
      </p:sp>
    </p:spTree>
    <p:extLst>
      <p:ext uri="{BB962C8B-B14F-4D97-AF65-F5344CB8AC3E}">
        <p14:creationId xmlns:p14="http://schemas.microsoft.com/office/powerpoint/2010/main" xmlns="" val="389954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1A49082-9BC0-4C93-B631-A0CBEB510C4F}" type="slidenum">
              <a:rPr lang="pt-BR"/>
              <a:pPr/>
              <a:t>1</a:t>
            </a:fld>
            <a:endParaRPr lang="pt-BR"/>
          </a:p>
        </p:txBody>
      </p:sp>
    </p:spTree>
    <p:extLst>
      <p:ext uri="{BB962C8B-B14F-4D97-AF65-F5344CB8AC3E}">
        <p14:creationId xmlns:p14="http://schemas.microsoft.com/office/powerpoint/2010/main" xmlns="" val="360829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1A49082-9BC0-4C93-B631-A0CBEB510C4F}" type="slidenum">
              <a:rPr lang="pt-BR"/>
              <a:pPr/>
              <a:t>2</a:t>
            </a:fld>
            <a:endParaRPr lang="pt-BR"/>
          </a:p>
        </p:txBody>
      </p:sp>
    </p:spTree>
    <p:extLst>
      <p:ext uri="{BB962C8B-B14F-4D97-AF65-F5344CB8AC3E}">
        <p14:creationId xmlns:p14="http://schemas.microsoft.com/office/powerpoint/2010/main" xmlns="" val="56954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lvl="1"/>
            <a:r>
              <a:rPr lang="pt-BR" dirty="0" smtClean="0"/>
              <a:t>A necessidade de criação desse software foi verificada por um salão de beleza da cidade de Bragança Paulista, frequentado por uma das participantes do projeto, além de análises sobre outros salões de beleza realizadas por todos os participantes.</a:t>
            </a:r>
          </a:p>
          <a:p>
            <a:pPr lvl="1"/>
            <a:endParaRPr lang="pt-BR" dirty="0" smtClean="0"/>
          </a:p>
          <a:p>
            <a:pPr lvl="1"/>
            <a:r>
              <a:rPr lang="pt-BR" dirty="0" smtClean="0"/>
              <a:t>A maioria dos salões de beleza utilizam </a:t>
            </a:r>
            <a:r>
              <a:rPr lang="pt-BR" b="1" dirty="0" smtClean="0"/>
              <a:t>de cadernos e documentos de papel</a:t>
            </a:r>
            <a:r>
              <a:rPr lang="pt-BR" dirty="0" smtClean="0"/>
              <a:t> </a:t>
            </a:r>
            <a:r>
              <a:rPr lang="pt-BR" b="1" dirty="0" smtClean="0"/>
              <a:t>em geral </a:t>
            </a:r>
            <a:r>
              <a:rPr lang="pt-BR" dirty="0" smtClean="0"/>
              <a:t>para fazer o registro dos clientes e para marcar os horários de atendimento.  Além disso, imprevistos fazem com que os clientes com horário marcado, </a:t>
            </a:r>
            <a:r>
              <a:rPr lang="pt-BR" b="1" dirty="0" smtClean="0"/>
              <a:t>deixem de desmarcar os agendamentos </a:t>
            </a:r>
            <a:r>
              <a:rPr lang="pt-BR" dirty="0" smtClean="0"/>
              <a:t>no salão por sentirem vergonha ou por falta de tempo quando precisa-se telefonar ao salão e conseguir ser atendido imediatamente, o que traz baixa produtividade para o empreendimento de beleza.</a:t>
            </a:r>
          </a:p>
          <a:p>
            <a:pPr lvl="1"/>
            <a:endParaRPr lang="pt-BR" dirty="0" smtClean="0"/>
          </a:p>
          <a:p>
            <a:pPr lvl="1"/>
            <a:r>
              <a:rPr lang="pt-BR" dirty="0" smtClean="0"/>
              <a:t>Com a utilização desse sistema de “agendamento de salão de beleza” que estaremos implementando, a facilidade e a organização do cadastro dos clientes, junto com o agendamento de horários, que cada cliente cadastrado no sistema poderá realizar, trará máximo desempenho para os estabelecimentos do ramo.</a:t>
            </a:r>
          </a:p>
          <a:p>
            <a:endParaRPr lang="pt-BR" dirty="0"/>
          </a:p>
        </p:txBody>
      </p:sp>
      <p:sp>
        <p:nvSpPr>
          <p:cNvPr id="4" name="Espaço Reservado para Número de Slide 3"/>
          <p:cNvSpPr>
            <a:spLocks noGrp="1"/>
          </p:cNvSpPr>
          <p:nvPr>
            <p:ph type="sldNum" sz="quarter" idx="10"/>
          </p:nvPr>
        </p:nvSpPr>
        <p:spPr/>
        <p:txBody>
          <a:bodyPr/>
          <a:lstStyle/>
          <a:p>
            <a:fld id="{71A49082-9BC0-4C93-B631-A0CBEB510C4F}" type="slidenum">
              <a:rPr lang="pt-BR"/>
              <a:pPr/>
              <a:t>3</a:t>
            </a:fld>
            <a:endParaRPr lang="pt-BR"/>
          </a:p>
        </p:txBody>
      </p:sp>
    </p:spTree>
    <p:extLst>
      <p:ext uri="{BB962C8B-B14F-4D97-AF65-F5344CB8AC3E}">
        <p14:creationId xmlns:p14="http://schemas.microsoft.com/office/powerpoint/2010/main" xmlns="" val="228751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software será implementado de forma </a:t>
            </a:r>
            <a:r>
              <a:rPr lang="pt-BR" b="1" dirty="0" smtClean="0"/>
              <a:t>objetiva e com fácil usabilidade</a:t>
            </a:r>
            <a:r>
              <a:rPr lang="pt-BR" dirty="0" smtClean="0"/>
              <a:t> para os clientes do salão.</a:t>
            </a:r>
          </a:p>
          <a:p>
            <a:r>
              <a:rPr lang="pt-BR" dirty="0" smtClean="0"/>
              <a:t>Seu objetivo consiste em realizar o </a:t>
            </a:r>
            <a:r>
              <a:rPr lang="pt-BR" b="1" dirty="0" smtClean="0"/>
              <a:t>cadastro e armazenamento de dados dos clientes</a:t>
            </a:r>
            <a:r>
              <a:rPr lang="pt-BR" dirty="0" smtClean="0"/>
              <a:t> e assim, que os mesmos possam agendar seus horários para </a:t>
            </a:r>
            <a:r>
              <a:rPr lang="pt-BR" b="1" dirty="0" smtClean="0"/>
              <a:t>serviços de manicure e cabeleireiro</a:t>
            </a:r>
            <a:r>
              <a:rPr lang="pt-BR" dirty="0" smtClean="0"/>
              <a:t>.</a:t>
            </a:r>
          </a:p>
          <a:p>
            <a:r>
              <a:rPr lang="pt-BR" dirty="0" smtClean="0"/>
              <a:t>Terá sua tela </a:t>
            </a:r>
            <a:r>
              <a:rPr lang="pt-BR" dirty="0" err="1" smtClean="0"/>
              <a:t>login</a:t>
            </a:r>
            <a:r>
              <a:rPr lang="pt-BR" dirty="0" smtClean="0"/>
              <a:t>, onde o cadastro será realizado pelo responsável “</a:t>
            </a:r>
            <a:r>
              <a:rPr lang="pt-BR" dirty="0" err="1" smtClean="0"/>
              <a:t>admin</a:t>
            </a:r>
            <a:r>
              <a:rPr lang="pt-BR" dirty="0" smtClean="0"/>
              <a:t>” do sistema e depois de feito, será entregue os dados para </a:t>
            </a:r>
            <a:r>
              <a:rPr lang="pt-BR" dirty="0" err="1" smtClean="0"/>
              <a:t>logar</a:t>
            </a:r>
            <a:r>
              <a:rPr lang="pt-BR" dirty="0" smtClean="0"/>
              <a:t> no site para cada cliente.</a:t>
            </a:r>
          </a:p>
          <a:p>
            <a:r>
              <a:rPr lang="pt-BR" dirty="0" smtClean="0"/>
              <a:t>Depois de </a:t>
            </a:r>
            <a:r>
              <a:rPr lang="pt-BR" dirty="0" err="1" smtClean="0"/>
              <a:t>logado</a:t>
            </a:r>
            <a:r>
              <a:rPr lang="pt-BR" dirty="0" smtClean="0"/>
              <a:t>, o cliente poderá selecionar o profissional que desejar. Escolhido o profissional, aparecerá, além de informações do profissional, a agenda de cada de um, sendo possível para o cliente </a:t>
            </a:r>
            <a:r>
              <a:rPr lang="pt-BR" b="1" dirty="0" smtClean="0"/>
              <a:t>escolher o tipo de serviço que desejar fazer</a:t>
            </a:r>
            <a:r>
              <a:rPr lang="pt-BR" dirty="0" smtClean="0"/>
              <a:t> e agendar em algum horário disponível na agenda.</a:t>
            </a:r>
          </a:p>
          <a:p>
            <a:r>
              <a:rPr lang="pt-BR" dirty="0" smtClean="0"/>
              <a:t>Feito o agendamento, o recepcionista do salão de beleza, ou o usuário "</a:t>
            </a:r>
            <a:r>
              <a:rPr lang="pt-BR" dirty="0" err="1" smtClean="0"/>
              <a:t>admin</a:t>
            </a:r>
            <a:r>
              <a:rPr lang="pt-BR" dirty="0" smtClean="0"/>
              <a:t>" do sistema, deverá confirmar o dia e horário escolhidos para o cliente.</a:t>
            </a:r>
          </a:p>
          <a:p>
            <a:endParaRPr lang="pt-BR" dirty="0"/>
          </a:p>
        </p:txBody>
      </p:sp>
      <p:sp>
        <p:nvSpPr>
          <p:cNvPr id="4" name="Espaço Reservado para Número de Slide 3"/>
          <p:cNvSpPr>
            <a:spLocks noGrp="1"/>
          </p:cNvSpPr>
          <p:nvPr>
            <p:ph type="sldNum" sz="quarter" idx="10"/>
          </p:nvPr>
        </p:nvSpPr>
        <p:spPr/>
        <p:txBody>
          <a:bodyPr/>
          <a:lstStyle/>
          <a:p>
            <a:fld id="{71A49082-9BC0-4C93-B631-A0CBEB510C4F}" type="slidenum">
              <a:rPr lang="pt-BR"/>
              <a:pPr/>
              <a:t>4</a:t>
            </a:fld>
            <a:endParaRPr lang="pt-BR"/>
          </a:p>
        </p:txBody>
      </p:sp>
    </p:spTree>
    <p:extLst>
      <p:ext uri="{BB962C8B-B14F-4D97-AF65-F5344CB8AC3E}">
        <p14:creationId xmlns:p14="http://schemas.microsoft.com/office/powerpoint/2010/main" xmlns="" val="232306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solidFill>
                  <a:srgbClr val="000000"/>
                </a:solidFill>
                <a:latin typeface="+mn-lt"/>
              </a:rPr>
              <a:t>O software será implementado pela linguagem de programação Java e com auxílio de um framework de CSS</a:t>
            </a:r>
            <a:r>
              <a:rPr lang="pt-BR" b="1" dirty="0" smtClean="0">
                <a:solidFill>
                  <a:srgbClr val="000000"/>
                </a:solidFill>
                <a:latin typeface="+mn-lt"/>
              </a:rPr>
              <a:t> </a:t>
            </a:r>
            <a:r>
              <a:rPr lang="pt-BR" dirty="0" smtClean="0">
                <a:solidFill>
                  <a:srgbClr val="000000"/>
                </a:solidFill>
                <a:latin typeface="+mn-lt"/>
              </a:rPr>
              <a:t>para interface do sistema. </a:t>
            </a:r>
          </a:p>
          <a:p>
            <a:r>
              <a:rPr lang="pt-BR" dirty="0" smtClean="0">
                <a:solidFill>
                  <a:srgbClr val="000000"/>
                </a:solidFill>
                <a:latin typeface="+mn-lt"/>
              </a:rPr>
              <a:t>O sistema de gerenciamento de banco de dados será o </a:t>
            </a:r>
            <a:r>
              <a:rPr lang="pt-BR" b="1" dirty="0" err="1" smtClean="0">
                <a:solidFill>
                  <a:srgbClr val="000000"/>
                </a:solidFill>
                <a:latin typeface="+mn-lt"/>
              </a:rPr>
              <a:t>myql</a:t>
            </a:r>
            <a:r>
              <a:rPr lang="pt-BR" dirty="0" smtClean="0">
                <a:solidFill>
                  <a:srgbClr val="000000"/>
                </a:solidFill>
                <a:latin typeface="+mn-lt"/>
              </a:rPr>
              <a:t>.</a:t>
            </a:r>
          </a:p>
          <a:p>
            <a:r>
              <a:rPr lang="pt-BR" dirty="0" smtClean="0">
                <a:solidFill>
                  <a:srgbClr val="000000"/>
                </a:solidFill>
              </a:rPr>
              <a:t>As funcionalidades do sistema serão:</a:t>
            </a:r>
          </a:p>
          <a:p>
            <a:pPr marL="457200" indent="-457200">
              <a:buFont typeface="+mj-lt"/>
              <a:buAutoNum type="arabicPeriod"/>
            </a:pPr>
            <a:r>
              <a:rPr lang="pt-BR" dirty="0" smtClean="0">
                <a:solidFill>
                  <a:srgbClr val="000000"/>
                </a:solidFill>
              </a:rPr>
              <a:t>Cadastro de funcionários</a:t>
            </a:r>
          </a:p>
          <a:p>
            <a:pPr marL="457200" indent="-457200">
              <a:buFont typeface="+mj-lt"/>
              <a:buAutoNum type="arabicPeriod"/>
            </a:pPr>
            <a:r>
              <a:rPr lang="pt-BR" dirty="0" smtClean="0">
                <a:solidFill>
                  <a:srgbClr val="000000"/>
                </a:solidFill>
              </a:rPr>
              <a:t>Cadastro de clientes</a:t>
            </a:r>
          </a:p>
          <a:p>
            <a:pPr marL="457200" indent="-457200">
              <a:buFont typeface="+mj-lt"/>
              <a:buAutoNum type="arabicPeriod"/>
            </a:pPr>
            <a:r>
              <a:rPr lang="pt-BR" dirty="0" smtClean="0">
                <a:solidFill>
                  <a:srgbClr val="000000"/>
                </a:solidFill>
              </a:rPr>
              <a:t>Captura de informação de formulário</a:t>
            </a:r>
          </a:p>
          <a:p>
            <a:pPr marL="457200" indent="-457200">
              <a:buFont typeface="+mj-lt"/>
              <a:buAutoNum type="arabicPeriod"/>
            </a:pPr>
            <a:r>
              <a:rPr lang="pt-BR" dirty="0" smtClean="0">
                <a:solidFill>
                  <a:srgbClr val="000000"/>
                </a:solidFill>
              </a:rPr>
              <a:t>Sistema de </a:t>
            </a:r>
            <a:r>
              <a:rPr lang="pt-BR" dirty="0" err="1" smtClean="0">
                <a:solidFill>
                  <a:srgbClr val="000000"/>
                </a:solidFill>
              </a:rPr>
              <a:t>Login</a:t>
            </a:r>
            <a:endParaRPr lang="pt-BR" dirty="0" smtClean="0">
              <a:solidFill>
                <a:srgbClr val="000000"/>
              </a:solidFill>
            </a:endParaRPr>
          </a:p>
          <a:p>
            <a:pPr marL="457200" indent="-457200">
              <a:buFont typeface="+mj-lt"/>
              <a:buAutoNum type="arabicPeriod"/>
            </a:pPr>
            <a:r>
              <a:rPr lang="pt-BR" dirty="0" smtClean="0">
                <a:solidFill>
                  <a:srgbClr val="000000"/>
                </a:solidFill>
              </a:rPr>
              <a:t>Garantir níveis de acesso (permissões)</a:t>
            </a:r>
          </a:p>
          <a:p>
            <a:pPr marL="457200" indent="-457200">
              <a:buFont typeface="+mj-lt"/>
              <a:buAutoNum type="arabicPeriod"/>
            </a:pPr>
            <a:r>
              <a:rPr lang="pt-BR" dirty="0" smtClean="0">
                <a:solidFill>
                  <a:srgbClr val="000000"/>
                </a:solidFill>
              </a:rPr>
              <a:t>Agendamento de serviço</a:t>
            </a:r>
          </a:p>
          <a:p>
            <a:endParaRPr lang="pt-BR" dirty="0"/>
          </a:p>
        </p:txBody>
      </p:sp>
      <p:sp>
        <p:nvSpPr>
          <p:cNvPr id="4" name="Espaço Reservado para Número de Slide 3"/>
          <p:cNvSpPr>
            <a:spLocks noGrp="1"/>
          </p:cNvSpPr>
          <p:nvPr>
            <p:ph type="sldNum" sz="quarter" idx="10"/>
          </p:nvPr>
        </p:nvSpPr>
        <p:spPr/>
        <p:txBody>
          <a:bodyPr/>
          <a:lstStyle/>
          <a:p>
            <a:fld id="{71A49082-9BC0-4C93-B631-A0CBEB510C4F}" type="slidenum">
              <a:rPr lang="pt-BR"/>
              <a:pPr/>
              <a:t>5</a:t>
            </a:fld>
            <a:endParaRPr lang="pt-BR"/>
          </a:p>
        </p:txBody>
      </p:sp>
    </p:spTree>
    <p:extLst>
      <p:ext uri="{BB962C8B-B14F-4D97-AF65-F5344CB8AC3E}">
        <p14:creationId xmlns:p14="http://schemas.microsoft.com/office/powerpoint/2010/main" xmlns="" val="69371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1A49082-9BC0-4C93-B631-A0CBEB510C4F}" type="slidenum">
              <a:rPr lang="pt-BR"/>
              <a:pPr/>
              <a:t>6</a:t>
            </a:fld>
            <a:endParaRPr lang="pt-BR"/>
          </a:p>
        </p:txBody>
      </p:sp>
    </p:spTree>
    <p:extLst>
      <p:ext uri="{BB962C8B-B14F-4D97-AF65-F5344CB8AC3E}">
        <p14:creationId xmlns:p14="http://schemas.microsoft.com/office/powerpoint/2010/main" xmlns="" val="164971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1A49082-9BC0-4C93-B631-A0CBEB510C4F}" type="slidenum">
              <a:rPr lang="pt-BR"/>
              <a:pPr/>
              <a:t>7</a:t>
            </a:fld>
            <a:endParaRPr lang="pt-BR"/>
          </a:p>
        </p:txBody>
      </p:sp>
    </p:spTree>
    <p:extLst>
      <p:ext uri="{BB962C8B-B14F-4D97-AF65-F5344CB8AC3E}">
        <p14:creationId xmlns:p14="http://schemas.microsoft.com/office/powerpoint/2010/main" xmlns="" val="164971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1A49082-9BC0-4C93-B631-A0CBEB510C4F}" type="slidenum">
              <a:rPr lang="pt-BR"/>
              <a:pPr/>
              <a:t>8</a:t>
            </a:fld>
            <a:endParaRPr lang="pt-BR"/>
          </a:p>
        </p:txBody>
      </p:sp>
    </p:spTree>
    <p:extLst>
      <p:ext uri="{BB962C8B-B14F-4D97-AF65-F5344CB8AC3E}">
        <p14:creationId xmlns:p14="http://schemas.microsoft.com/office/powerpoint/2010/main" xmlns="" val="1649713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1A49082-9BC0-4C93-B631-A0CBEB510C4F}" type="slidenum">
              <a:rPr lang="pt-BR"/>
              <a:pPr/>
              <a:t>9</a:t>
            </a:fld>
            <a:endParaRPr lang="pt-BR"/>
          </a:p>
        </p:txBody>
      </p:sp>
    </p:spTree>
    <p:extLst>
      <p:ext uri="{BB962C8B-B14F-4D97-AF65-F5344CB8AC3E}">
        <p14:creationId xmlns:p14="http://schemas.microsoft.com/office/powerpoint/2010/main" xmlns="" val="164971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0EBB0C4-6273-4C6E-B9BD-2EDC30F1CD52}" type="datetimeFigureOut">
              <a:rPr lang="en-US" dirty="0"/>
              <a:pPr/>
              <a:t>11/27/2015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11/27/2015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11/27/2015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11/27/2015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11/27/2015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9CAD897-D46E-4AD2-BD9B-49DD3E640873}" type="datetimeFigureOut">
              <a:rPr lang="en-US" dirty="0"/>
              <a:pPr/>
              <a:t>11/27/2015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11/27/2015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394855"/>
            <a:ext cx="10058400" cy="3930257"/>
          </a:xfrm>
        </p:spPr>
        <p:txBody>
          <a:bodyPr>
            <a:normAutofit/>
          </a:bodyPr>
          <a:lstStyle/>
          <a:p>
            <a:r>
              <a:rPr lang="pt-BR" sz="5400" dirty="0" smtClean="0"/>
              <a:t>“Beleza Web” – Apresentação Final</a:t>
            </a:r>
            <a:r>
              <a:rPr lang="pt-BR" sz="8800" dirty="0" smtClean="0"/>
              <a:t/>
            </a:r>
            <a:br>
              <a:rPr lang="pt-BR" sz="8800" dirty="0" smtClean="0"/>
            </a:br>
            <a:r>
              <a:rPr lang="pt-BR" sz="3100" dirty="0"/>
              <a:t>Laboratório de Programação III (ST762-A)</a:t>
            </a:r>
            <a:br>
              <a:rPr lang="pt-BR" sz="3100" dirty="0"/>
            </a:br>
            <a:r>
              <a:rPr lang="pt-BR" sz="3100" dirty="0"/>
              <a:t>Prof. André Leon S. </a:t>
            </a:r>
            <a:r>
              <a:rPr lang="pt-BR" sz="3100" dirty="0" err="1"/>
              <a:t>Gradvohl</a:t>
            </a:r>
            <a:r>
              <a:rPr lang="pt-BR" sz="3100" dirty="0"/>
              <a:t>, Dr. </a:t>
            </a:r>
            <a:r>
              <a:rPr lang="pt-BR" sz="8800" dirty="0"/>
              <a:t/>
            </a:r>
            <a:br>
              <a:rPr lang="pt-BR" sz="8800" dirty="0"/>
            </a:br>
            <a:endParaRPr lang="pt-BR" sz="8800" dirty="0"/>
          </a:p>
        </p:txBody>
      </p:sp>
      <p:sp>
        <p:nvSpPr>
          <p:cNvPr id="3" name="Subtítulo 2"/>
          <p:cNvSpPr>
            <a:spLocks noGrp="1"/>
          </p:cNvSpPr>
          <p:nvPr>
            <p:ph type="subTitle" idx="1"/>
          </p:nvPr>
        </p:nvSpPr>
        <p:spPr>
          <a:xfrm>
            <a:off x="1100051" y="4455620"/>
            <a:ext cx="10058400" cy="1134690"/>
          </a:xfrm>
        </p:spPr>
        <p:txBody>
          <a:bodyPr>
            <a:normAutofit fontScale="85000" lnSpcReduction="20000"/>
          </a:bodyPr>
          <a:lstStyle/>
          <a:p>
            <a:r>
              <a:rPr lang="pt-BR" dirty="0"/>
              <a:t>Grupo: “Os estagiários”</a:t>
            </a:r>
            <a:br>
              <a:rPr lang="pt-BR" dirty="0"/>
            </a:br>
            <a:endParaRPr lang="pt-BR" dirty="0" smtClean="0"/>
          </a:p>
          <a:p>
            <a:r>
              <a:rPr lang="pt-BR" dirty="0" smtClean="0"/>
              <a:t>Integrantes</a:t>
            </a:r>
            <a:r>
              <a:rPr lang="pt-BR" dirty="0"/>
              <a:t>: Julia Aranha, Larissa Nogueira, Mayara Higashi, Rafael </a:t>
            </a:r>
            <a:r>
              <a:rPr lang="pt-BR" dirty="0" err="1"/>
              <a:t>Miazaki</a:t>
            </a:r>
            <a:r>
              <a:rPr lang="pt-BR" dirty="0"/>
              <a:t>, Rafael </a:t>
            </a:r>
            <a:r>
              <a:rPr lang="pt-BR" dirty="0" err="1" smtClean="0"/>
              <a:t>Sedano</a:t>
            </a:r>
            <a:endParaRPr lang="pt-BR" dirty="0" smtClean="0"/>
          </a:p>
        </p:txBody>
      </p:sp>
      <p:sp>
        <p:nvSpPr>
          <p:cNvPr id="4" name="Retângulo 3"/>
          <p:cNvSpPr/>
          <p:nvPr/>
        </p:nvSpPr>
        <p:spPr>
          <a:xfrm>
            <a:off x="5977217" y="3244334"/>
            <a:ext cx="237566" cy="369332"/>
          </a:xfrm>
          <a:prstGeom prst="rect">
            <a:avLst/>
          </a:prstGeom>
        </p:spPr>
        <p:txBody>
          <a:bodyPr wrap="none">
            <a:spAutoFit/>
          </a:bodyPr>
          <a:lstStyle/>
          <a:p>
            <a:r>
              <a:rPr lang="pt-BR" dirty="0" smtClean="0"/>
              <a:t> </a:t>
            </a:r>
            <a:endParaRPr lang="pt-BR" dirty="0"/>
          </a:p>
        </p:txBody>
      </p:sp>
      <p:pic>
        <p:nvPicPr>
          <p:cNvPr id="5" name="Imagem 4" descr="logo-salao.jpg"/>
          <p:cNvPicPr>
            <a:picLocks noChangeAspect="1"/>
          </p:cNvPicPr>
          <p:nvPr/>
        </p:nvPicPr>
        <p:blipFill>
          <a:blip r:embed="rId3"/>
          <a:stretch>
            <a:fillRect/>
          </a:stretch>
        </p:blipFill>
        <p:spPr>
          <a:xfrm>
            <a:off x="10555705" y="0"/>
            <a:ext cx="1636295" cy="1636295"/>
          </a:xfrm>
          <a:prstGeom prst="rect">
            <a:avLst/>
          </a:prstGeom>
        </p:spPr>
      </p:pic>
    </p:spTree>
    <p:extLst>
      <p:ext uri="{BB962C8B-B14F-4D97-AF65-F5344CB8AC3E}">
        <p14:creationId xmlns:p14="http://schemas.microsoft.com/office/powerpoint/2010/main" xmlns="" val="2621599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Sumário</a:t>
            </a:r>
            <a:endParaRPr lang="pt-BR" dirty="0"/>
          </a:p>
        </p:txBody>
      </p:sp>
      <p:sp>
        <p:nvSpPr>
          <p:cNvPr id="3" name="Espaço Reservado para Conteúdo 2"/>
          <p:cNvSpPr>
            <a:spLocks noGrp="1"/>
          </p:cNvSpPr>
          <p:nvPr>
            <p:ph idx="1"/>
          </p:nvPr>
        </p:nvSpPr>
        <p:spPr>
          <a:xfrm>
            <a:off x="1097280" y="1829692"/>
            <a:ext cx="10058400" cy="4023360"/>
          </a:xfrm>
        </p:spPr>
        <p:txBody>
          <a:bodyPr>
            <a:normAutofit/>
          </a:bodyPr>
          <a:lstStyle/>
          <a:p>
            <a:pPr>
              <a:spcBef>
                <a:spcPts val="0"/>
              </a:spcBef>
              <a:spcAft>
                <a:spcPts val="0"/>
              </a:spcAft>
            </a:pPr>
            <a:r>
              <a:rPr lang="pt-BR" sz="2400" dirty="0" smtClean="0"/>
              <a:t>1. Descrição do sistema</a:t>
            </a:r>
          </a:p>
          <a:p>
            <a:pPr>
              <a:spcBef>
                <a:spcPts val="0"/>
              </a:spcBef>
              <a:spcAft>
                <a:spcPts val="0"/>
              </a:spcAft>
            </a:pPr>
            <a:endParaRPr lang="pt-BR" sz="2400" dirty="0" smtClean="0"/>
          </a:p>
          <a:p>
            <a:pPr>
              <a:spcBef>
                <a:spcPts val="0"/>
              </a:spcBef>
              <a:spcAft>
                <a:spcPts val="0"/>
              </a:spcAft>
              <a:buFont typeface="Arial" pitchFamily="34" charset="0"/>
              <a:buChar char="•"/>
            </a:pPr>
            <a:r>
              <a:rPr lang="pt-BR" sz="2400" dirty="0" smtClean="0"/>
              <a:t>    Motivação</a:t>
            </a:r>
          </a:p>
          <a:p>
            <a:pPr>
              <a:spcBef>
                <a:spcPts val="0"/>
              </a:spcBef>
              <a:spcAft>
                <a:spcPts val="0"/>
              </a:spcAft>
              <a:buFont typeface="Arial" pitchFamily="34" charset="0"/>
              <a:buChar char="•"/>
            </a:pPr>
            <a:r>
              <a:rPr lang="pt-BR" sz="2400" dirty="0" smtClean="0"/>
              <a:t>    Ferramentas utilizadas</a:t>
            </a:r>
          </a:p>
          <a:p>
            <a:pPr>
              <a:spcBef>
                <a:spcPts val="0"/>
              </a:spcBef>
              <a:spcAft>
                <a:spcPts val="0"/>
              </a:spcAft>
              <a:buFont typeface="Arial" pitchFamily="34" charset="0"/>
              <a:buChar char="•"/>
            </a:pPr>
            <a:r>
              <a:rPr lang="pt-BR" sz="2400" dirty="0" smtClean="0"/>
              <a:t>    Tarefas e responsáveis</a:t>
            </a:r>
          </a:p>
          <a:p>
            <a:pPr>
              <a:spcBef>
                <a:spcPts val="0"/>
              </a:spcBef>
              <a:spcAft>
                <a:spcPts val="0"/>
              </a:spcAft>
              <a:buNone/>
            </a:pPr>
            <a:r>
              <a:rPr lang="pt-BR" sz="2400" dirty="0" smtClean="0"/>
              <a:t>	</a:t>
            </a:r>
          </a:p>
          <a:p>
            <a:pPr>
              <a:spcBef>
                <a:spcPts val="0"/>
              </a:spcBef>
              <a:spcAft>
                <a:spcPts val="0"/>
              </a:spcAft>
              <a:buNone/>
            </a:pPr>
            <a:r>
              <a:rPr lang="pt-BR" sz="2400" dirty="0" smtClean="0"/>
              <a:t>	2. Demonstração do sistema	</a:t>
            </a:r>
          </a:p>
          <a:p>
            <a:pPr>
              <a:spcBef>
                <a:spcPts val="0"/>
              </a:spcBef>
              <a:spcAft>
                <a:spcPts val="0"/>
              </a:spcAft>
              <a:buNone/>
            </a:pPr>
            <a:endParaRPr lang="pt-BR" sz="2400" dirty="0" smtClean="0"/>
          </a:p>
          <a:p>
            <a:pPr>
              <a:spcBef>
                <a:spcPts val="0"/>
              </a:spcBef>
              <a:spcAft>
                <a:spcPts val="0"/>
              </a:spcAft>
              <a:buNone/>
            </a:pPr>
            <a:r>
              <a:rPr lang="pt-BR" sz="2400" dirty="0" smtClean="0"/>
              <a:t>	3. Considerações finais</a:t>
            </a:r>
          </a:p>
          <a:p>
            <a:pPr>
              <a:spcBef>
                <a:spcPts val="0"/>
              </a:spcBef>
              <a:spcAft>
                <a:spcPts val="0"/>
              </a:spcAft>
              <a:buNone/>
            </a:pPr>
            <a:endParaRPr lang="pt-BR" sz="2400" dirty="0" smtClean="0"/>
          </a:p>
          <a:p>
            <a:pPr>
              <a:spcBef>
                <a:spcPts val="0"/>
              </a:spcBef>
              <a:spcAft>
                <a:spcPts val="0"/>
              </a:spcAft>
              <a:buNone/>
            </a:pPr>
            <a:r>
              <a:rPr lang="pt-BR" sz="2400" dirty="0" smtClean="0"/>
              <a:t>	4. Plano de negócios</a:t>
            </a:r>
          </a:p>
        </p:txBody>
      </p:sp>
      <p:pic>
        <p:nvPicPr>
          <p:cNvPr id="4" name="Imagem 3" descr="logo-salao.jpg"/>
          <p:cNvPicPr>
            <a:picLocks noChangeAspect="1"/>
          </p:cNvPicPr>
          <p:nvPr/>
        </p:nvPicPr>
        <p:blipFill>
          <a:blip r:embed="rId3"/>
          <a:stretch>
            <a:fillRect/>
          </a:stretch>
        </p:blipFill>
        <p:spPr>
          <a:xfrm>
            <a:off x="10058400" y="244642"/>
            <a:ext cx="1820778" cy="1820778"/>
          </a:xfrm>
          <a:prstGeom prst="rect">
            <a:avLst/>
          </a:prstGeom>
        </p:spPr>
      </p:pic>
    </p:spTree>
    <p:extLst>
      <p:ext uri="{BB962C8B-B14F-4D97-AF65-F5344CB8AC3E}">
        <p14:creationId xmlns:p14="http://schemas.microsoft.com/office/powerpoint/2010/main" xmlns="" val="1362274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do sistema</a:t>
            </a:r>
            <a:endParaRPr lang="pt-BR" dirty="0"/>
          </a:p>
        </p:txBody>
      </p:sp>
      <p:sp>
        <p:nvSpPr>
          <p:cNvPr id="3" name="Espaço Reservado para Conteúdo 2"/>
          <p:cNvSpPr>
            <a:spLocks noGrp="1"/>
          </p:cNvSpPr>
          <p:nvPr>
            <p:ph idx="1"/>
          </p:nvPr>
        </p:nvSpPr>
        <p:spPr/>
        <p:txBody>
          <a:bodyPr>
            <a:normAutofit/>
          </a:bodyPr>
          <a:lstStyle/>
          <a:p>
            <a:endParaRPr lang="pt-BR" dirty="0" smtClean="0">
              <a:solidFill>
                <a:srgbClr val="FF0000"/>
              </a:solidFill>
            </a:endParaRPr>
          </a:p>
          <a:p>
            <a:r>
              <a:rPr lang="pt-BR" sz="2800" dirty="0" smtClean="0">
                <a:solidFill>
                  <a:srgbClr val="FF0000"/>
                </a:solidFill>
              </a:rPr>
              <a:t>Motivação</a:t>
            </a:r>
          </a:p>
          <a:p>
            <a:pPr>
              <a:buNone/>
            </a:pPr>
            <a:r>
              <a:rPr lang="pt-BR" sz="2400" dirty="0" smtClean="0">
                <a:solidFill>
                  <a:schemeClr val="tx1">
                    <a:lumMod val="65000"/>
                    <a:lumOff val="35000"/>
                  </a:schemeClr>
                </a:solidFill>
              </a:rPr>
              <a:t>	Uma das integrantes do grupo já possuía a ideia da realização desse site antes do início desse semestre. O que lhe deu essa motivação para criar um sistema de cadastrado e agendamento para estabelecimentos de beleza, foi o pedido de uma empreendedora da área, da cidade de Bragança Paulista-SP. Ela disse o quanto seria útil para o salão esse sistema e a integrante do grupo aceitou a proposta de realizá-lo.</a:t>
            </a:r>
          </a:p>
          <a:p>
            <a:endParaRPr lang="pt-BR" dirty="0">
              <a:solidFill>
                <a:schemeClr val="tx1">
                  <a:lumMod val="65000"/>
                  <a:lumOff val="35000"/>
                </a:schemeClr>
              </a:solidFill>
            </a:endParaRPr>
          </a:p>
          <a:p>
            <a:r>
              <a:rPr lang="pt-BR" dirty="0"/>
              <a:t> </a:t>
            </a:r>
          </a:p>
          <a:p>
            <a:endParaRPr lang="pt-BR" dirty="0"/>
          </a:p>
        </p:txBody>
      </p:sp>
      <p:pic>
        <p:nvPicPr>
          <p:cNvPr id="5" name="Imagem 4" descr="logo-salao.jpg"/>
          <p:cNvPicPr>
            <a:picLocks noChangeAspect="1"/>
          </p:cNvPicPr>
          <p:nvPr/>
        </p:nvPicPr>
        <p:blipFill>
          <a:blip r:embed="rId3"/>
          <a:stretch>
            <a:fillRect/>
          </a:stretch>
        </p:blipFill>
        <p:spPr>
          <a:xfrm>
            <a:off x="9930063" y="276726"/>
            <a:ext cx="1820778" cy="1820778"/>
          </a:xfrm>
          <a:prstGeom prst="rect">
            <a:avLst/>
          </a:prstGeom>
        </p:spPr>
      </p:pic>
    </p:spTree>
    <p:extLst>
      <p:ext uri="{BB962C8B-B14F-4D97-AF65-F5344CB8AC3E}">
        <p14:creationId xmlns:p14="http://schemas.microsoft.com/office/powerpoint/2010/main" xmlns="" val="900172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do sistema</a:t>
            </a:r>
            <a:endParaRPr lang="pt-BR" dirty="0"/>
          </a:p>
        </p:txBody>
      </p:sp>
      <p:sp>
        <p:nvSpPr>
          <p:cNvPr id="3" name="Espaço Reservado para Conteúdo 2"/>
          <p:cNvSpPr>
            <a:spLocks noGrp="1"/>
          </p:cNvSpPr>
          <p:nvPr>
            <p:ph idx="1"/>
          </p:nvPr>
        </p:nvSpPr>
        <p:spPr>
          <a:xfrm>
            <a:off x="1187116" y="1845733"/>
            <a:ext cx="9962146" cy="5012267"/>
          </a:xfrm>
        </p:spPr>
        <p:txBody>
          <a:bodyPr vert="horz" lIns="0" tIns="45720" rIns="0" bIns="45720" rtlCol="0" anchor="t">
            <a:normAutofit/>
          </a:bodyPr>
          <a:lstStyle/>
          <a:p>
            <a:pPr>
              <a:buNone/>
            </a:pPr>
            <a:r>
              <a:rPr lang="pt-BR" sz="2800" dirty="0" smtClean="0">
                <a:solidFill>
                  <a:srgbClr val="FF0000"/>
                </a:solidFill>
              </a:rPr>
              <a:t> 		Ferramentas utilizadas                Tarefas e responsáveis:</a:t>
            </a:r>
          </a:p>
          <a:p>
            <a:pPr>
              <a:buNone/>
            </a:pPr>
            <a:r>
              <a:rPr lang="pt-BR" sz="2800" dirty="0" smtClean="0"/>
              <a:t> 	 	</a:t>
            </a:r>
            <a:r>
              <a:rPr lang="pt-BR" sz="2400" dirty="0" smtClean="0"/>
              <a:t>Materialize                                                </a:t>
            </a:r>
            <a:r>
              <a:rPr lang="pt-BR" sz="2400" b="1" dirty="0" smtClean="0"/>
              <a:t>Julia Aranha</a:t>
            </a:r>
            <a:r>
              <a:rPr lang="pt-BR" sz="2400" dirty="0" smtClean="0"/>
              <a:t>: Diagramas e                 	Eclipse </a:t>
            </a:r>
            <a:r>
              <a:rPr lang="pt-BR" sz="2400" dirty="0" err="1" smtClean="0"/>
              <a:t>Mars</a:t>
            </a:r>
            <a:r>
              <a:rPr lang="pt-BR" sz="2400" dirty="0" smtClean="0"/>
              <a:t> 				 Documentação</a:t>
            </a:r>
          </a:p>
          <a:p>
            <a:pPr>
              <a:buNone/>
            </a:pPr>
            <a:r>
              <a:rPr lang="pt-BR" sz="2400" dirty="0" smtClean="0"/>
              <a:t>		 </a:t>
            </a:r>
            <a:r>
              <a:rPr lang="pt-BR" sz="2400" dirty="0" err="1" smtClean="0"/>
              <a:t>MySQL</a:t>
            </a:r>
            <a:r>
              <a:rPr lang="pt-BR" sz="2400" dirty="0" smtClean="0"/>
              <a:t> 				 </a:t>
            </a:r>
            <a:r>
              <a:rPr lang="pt-BR" sz="2400" b="1" dirty="0" smtClean="0"/>
              <a:t>Larissa Nogueira</a:t>
            </a:r>
            <a:r>
              <a:rPr lang="pt-BR" sz="2400" dirty="0" smtClean="0"/>
              <a:t>: Server </a:t>
            </a:r>
            <a:r>
              <a:rPr lang="pt-BR" sz="2400" dirty="0" err="1" smtClean="0"/>
              <a:t>Side</a:t>
            </a:r>
            <a:endParaRPr lang="pt-BR" sz="2400" dirty="0" smtClean="0"/>
          </a:p>
          <a:p>
            <a:pPr>
              <a:buNone/>
            </a:pPr>
            <a:r>
              <a:rPr lang="pt-BR" sz="2400" dirty="0" smtClean="0"/>
              <a:t>  	 </a:t>
            </a:r>
            <a:r>
              <a:rPr lang="pt-BR" sz="2400" dirty="0" err="1" smtClean="0"/>
              <a:t>GitHub</a:t>
            </a:r>
            <a:r>
              <a:rPr lang="pt-BR" sz="2400" dirty="0" smtClean="0"/>
              <a:t> 			              </a:t>
            </a:r>
            <a:r>
              <a:rPr lang="pt-BR" sz="2400" b="1" dirty="0" smtClean="0"/>
              <a:t>Mayara Higashi</a:t>
            </a:r>
            <a:r>
              <a:rPr lang="pt-BR" sz="2400" dirty="0" smtClean="0"/>
              <a:t>: Front </a:t>
            </a:r>
            <a:r>
              <a:rPr lang="pt-BR" sz="2400" dirty="0" err="1" smtClean="0"/>
              <a:t>End</a:t>
            </a:r>
            <a:endParaRPr lang="pt-BR" sz="2400" dirty="0" smtClean="0"/>
          </a:p>
          <a:p>
            <a:pPr>
              <a:buNone/>
            </a:pPr>
            <a:r>
              <a:rPr lang="pt-BR" sz="2400" dirty="0" smtClean="0"/>
              <a:t>  	 </a:t>
            </a:r>
            <a:r>
              <a:rPr lang="pt-BR" sz="2400" dirty="0" smtClean="0"/>
              <a:t>Apache </a:t>
            </a:r>
            <a:r>
              <a:rPr lang="pt-BR" sz="2400" dirty="0" err="1" smtClean="0"/>
              <a:t>Tomcat</a:t>
            </a:r>
            <a:r>
              <a:rPr lang="pt-BR" sz="2400" dirty="0" smtClean="0"/>
              <a:t>                                       </a:t>
            </a:r>
            <a:r>
              <a:rPr lang="pt-BR" sz="2400" b="1" dirty="0" smtClean="0"/>
              <a:t>Rafael </a:t>
            </a:r>
            <a:r>
              <a:rPr lang="pt-BR" sz="2400" b="1" dirty="0" err="1" smtClean="0"/>
              <a:t>Miazaki</a:t>
            </a:r>
            <a:r>
              <a:rPr lang="pt-BR" sz="2400" dirty="0" smtClean="0"/>
              <a:t>: </a:t>
            </a:r>
            <a:r>
              <a:rPr lang="pt-BR" sz="2400" dirty="0" err="1" smtClean="0"/>
              <a:t>Back</a:t>
            </a:r>
            <a:r>
              <a:rPr lang="pt-BR" sz="2400" dirty="0" smtClean="0"/>
              <a:t> </a:t>
            </a:r>
            <a:r>
              <a:rPr lang="pt-BR" sz="2400" dirty="0" err="1" smtClean="0"/>
              <a:t>End</a:t>
            </a:r>
            <a:r>
              <a:rPr lang="pt-BR" sz="2400" dirty="0" smtClean="0"/>
              <a:t>            </a:t>
            </a:r>
          </a:p>
          <a:p>
            <a:pPr>
              <a:buNone/>
            </a:pPr>
            <a:r>
              <a:rPr lang="pt-BR" sz="2400" dirty="0" smtClean="0"/>
              <a:t>                 	                                                       </a:t>
            </a:r>
            <a:r>
              <a:rPr lang="pt-BR" sz="2400" b="1" dirty="0" smtClean="0"/>
              <a:t>Rafael </a:t>
            </a:r>
            <a:r>
              <a:rPr lang="pt-BR" sz="2400" b="1" dirty="0" err="1" smtClean="0"/>
              <a:t>Sedano</a:t>
            </a:r>
            <a:r>
              <a:rPr lang="pt-BR" sz="2400" dirty="0" smtClean="0"/>
              <a:t>: </a:t>
            </a:r>
            <a:r>
              <a:rPr lang="pt-BR" sz="2400" dirty="0" err="1" smtClean="0"/>
              <a:t>Back</a:t>
            </a:r>
            <a:r>
              <a:rPr lang="pt-BR" sz="2400" dirty="0" smtClean="0"/>
              <a:t> </a:t>
            </a:r>
            <a:r>
              <a:rPr lang="pt-BR" sz="2400" dirty="0" err="1" smtClean="0"/>
              <a:t>End</a:t>
            </a:r>
            <a:endParaRPr lang="pt-BR" sz="2400" dirty="0" smtClean="0">
              <a:solidFill>
                <a:srgbClr val="FF0000"/>
              </a:solidFill>
            </a:endParaRPr>
          </a:p>
          <a:p>
            <a:pPr>
              <a:buNone/>
            </a:pPr>
            <a:r>
              <a:rPr lang="pt-BR" sz="2800" dirty="0" smtClean="0">
                <a:solidFill>
                  <a:srgbClr val="FF0000"/>
                </a:solidFill>
              </a:rPr>
              <a:t> </a:t>
            </a:r>
            <a:endParaRPr lang="pt-BR" sz="2200" dirty="0" smtClean="0"/>
          </a:p>
          <a:p>
            <a:pPr>
              <a:buNone/>
            </a:pPr>
            <a:r>
              <a:rPr lang="pt-BR" sz="2800" dirty="0" smtClean="0">
                <a:solidFill>
                  <a:srgbClr val="FF0000"/>
                </a:solidFill>
              </a:rPr>
              <a:t>	</a:t>
            </a:r>
          </a:p>
        </p:txBody>
      </p:sp>
      <p:pic>
        <p:nvPicPr>
          <p:cNvPr id="4" name="Imagem 3" descr="logo-salao.jpg"/>
          <p:cNvPicPr>
            <a:picLocks noChangeAspect="1"/>
          </p:cNvPicPr>
          <p:nvPr/>
        </p:nvPicPr>
        <p:blipFill>
          <a:blip r:embed="rId3"/>
          <a:stretch>
            <a:fillRect/>
          </a:stretch>
        </p:blipFill>
        <p:spPr>
          <a:xfrm>
            <a:off x="10154653" y="304800"/>
            <a:ext cx="1820778" cy="1820778"/>
          </a:xfrm>
          <a:prstGeom prst="rect">
            <a:avLst/>
          </a:prstGeom>
        </p:spPr>
      </p:pic>
    </p:spTree>
    <p:extLst>
      <p:ext uri="{BB962C8B-B14F-4D97-AF65-F5344CB8AC3E}">
        <p14:creationId xmlns:p14="http://schemas.microsoft.com/office/powerpoint/2010/main" xmlns="" val="354508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 do sistema</a:t>
            </a:r>
            <a:endParaRPr lang="pt-BR" dirty="0"/>
          </a:p>
        </p:txBody>
      </p:sp>
      <p:sp>
        <p:nvSpPr>
          <p:cNvPr id="3" name="Espaço Reservado para Conteúdo 2"/>
          <p:cNvSpPr>
            <a:spLocks noGrp="1"/>
          </p:cNvSpPr>
          <p:nvPr>
            <p:ph idx="1"/>
          </p:nvPr>
        </p:nvSpPr>
        <p:spPr/>
        <p:txBody>
          <a:bodyPr vert="horz" lIns="0" tIns="45720" rIns="0" bIns="45720" rtlCol="0" anchor="t">
            <a:normAutofit/>
          </a:bodyPr>
          <a:lstStyle/>
          <a:p>
            <a:endParaRPr lang="pt-BR" sz="2000" dirty="0" smtClean="0"/>
          </a:p>
        </p:txBody>
      </p:sp>
      <p:pic>
        <p:nvPicPr>
          <p:cNvPr id="4" name="Imagem 3" descr="logo-salao.jpg"/>
          <p:cNvPicPr>
            <a:picLocks noChangeAspect="1"/>
          </p:cNvPicPr>
          <p:nvPr/>
        </p:nvPicPr>
        <p:blipFill>
          <a:blip r:embed="rId3"/>
          <a:stretch>
            <a:fillRect/>
          </a:stretch>
        </p:blipFill>
        <p:spPr>
          <a:xfrm>
            <a:off x="10010273" y="405063"/>
            <a:ext cx="1820778" cy="1820778"/>
          </a:xfrm>
          <a:prstGeom prst="rect">
            <a:avLst/>
          </a:prstGeom>
        </p:spPr>
      </p:pic>
    </p:spTree>
    <p:extLst>
      <p:ext uri="{BB962C8B-B14F-4D97-AF65-F5344CB8AC3E}">
        <p14:creationId xmlns:p14="http://schemas.microsoft.com/office/powerpoint/2010/main" xmlns="" val="168668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154" y="1024539"/>
            <a:ext cx="9456420" cy="675924"/>
          </a:xfrm>
        </p:spPr>
        <p:txBody>
          <a:bodyPr>
            <a:normAutofit fontScale="90000"/>
          </a:bodyPr>
          <a:lstStyle/>
          <a:p>
            <a:r>
              <a:rPr lang="pt-BR" dirty="0" smtClean="0"/>
              <a:t>Considerações finais</a:t>
            </a:r>
            <a:endParaRPr lang="pt-BR" dirty="0"/>
          </a:p>
        </p:txBody>
      </p:sp>
      <p:pic>
        <p:nvPicPr>
          <p:cNvPr id="4" name="Espaço Reservado para Conteúdo 3" descr="logo-salao.jpg"/>
          <p:cNvPicPr>
            <a:picLocks noGrp="1" noChangeAspect="1"/>
          </p:cNvPicPr>
          <p:nvPr>
            <p:ph idx="1"/>
          </p:nvPr>
        </p:nvPicPr>
        <p:blipFill>
          <a:blip r:embed="rId3"/>
          <a:stretch>
            <a:fillRect/>
          </a:stretch>
        </p:blipFill>
        <p:spPr>
          <a:xfrm>
            <a:off x="9930063" y="503112"/>
            <a:ext cx="1724025" cy="1724025"/>
          </a:xfrm>
          <a:prstGeom prst="rect">
            <a:avLst/>
          </a:prstGeom>
        </p:spPr>
      </p:pic>
      <p:sp>
        <p:nvSpPr>
          <p:cNvPr id="5" name="Espaço Reservado para Conteúdo 2"/>
          <p:cNvSpPr txBox="1">
            <a:spLocks/>
          </p:cNvSpPr>
          <p:nvPr/>
        </p:nvSpPr>
        <p:spPr>
          <a:xfrm>
            <a:off x="1097280" y="2165684"/>
            <a:ext cx="10058400" cy="4058652"/>
          </a:xfrm>
          <a:prstGeom prst="rect">
            <a:avLst/>
          </a:prstGeom>
        </p:spPr>
        <p:txBody>
          <a:bodyPr vert="horz" lIns="0" tIns="45720" rIns="0" bIns="45720" rtlCol="0">
            <a:normAutofit fontScale="85000" lnSpcReduction="20000"/>
          </a:bodyPr>
          <a:lstStyle/>
          <a:p>
            <a:pPr marL="91440" lvl="0" indent="-91440" defTabSz="914400">
              <a:lnSpc>
                <a:spcPct val="90000"/>
              </a:lnSpc>
              <a:spcBef>
                <a:spcPts val="1200"/>
              </a:spcBef>
              <a:spcAft>
                <a:spcPts val="200"/>
              </a:spcAft>
              <a:buClr>
                <a:schemeClr val="accent1"/>
              </a:buClr>
              <a:buSzPct val="100000"/>
              <a:buFont typeface="Arial" pitchFamily="34" charset="0"/>
              <a:buChar char="•"/>
            </a:pPr>
            <a:r>
              <a:rPr lang="pt-BR" sz="2800" dirty="0" smtClean="0"/>
              <a:t>  Devido ao tempo de concluir o projeto, a agenda não conseguiu ser implementada inteiramente, pela complexidade do mesmo.</a:t>
            </a:r>
          </a:p>
          <a:p>
            <a:pPr marL="91440" lvl="0" indent="-91440" defTabSz="914400">
              <a:lnSpc>
                <a:spcPct val="90000"/>
              </a:lnSpc>
              <a:spcBef>
                <a:spcPts val="1200"/>
              </a:spcBef>
              <a:spcAft>
                <a:spcPts val="200"/>
              </a:spcAft>
              <a:buClr>
                <a:schemeClr val="accent1"/>
              </a:buClr>
              <a:buSzPct val="100000"/>
              <a:buFont typeface="Arial" pitchFamily="34" charset="0"/>
              <a:buChar char="•"/>
            </a:pPr>
            <a:r>
              <a:rPr lang="pt-BR" sz="2800" dirty="0" smtClean="0"/>
              <a:t>  O módulo de </a:t>
            </a:r>
            <a:r>
              <a:rPr lang="pt-BR" sz="2800" i="1" dirty="0" err="1" smtClean="0"/>
              <a:t>Dashboard</a:t>
            </a:r>
            <a:r>
              <a:rPr lang="pt-BR" sz="2800" dirty="0" smtClean="0"/>
              <a:t> também não foi implementado mas será concluído até a entrega do projeto ao cliente final</a:t>
            </a:r>
            <a:br>
              <a:rPr lang="pt-BR" sz="2800" dirty="0" smtClean="0"/>
            </a:br>
            <a:endParaRPr lang="pt-BR" sz="2800" dirty="0" smtClean="0"/>
          </a:p>
          <a:p>
            <a:pPr marL="91440" lvl="0" indent="-91440" defTabSz="914400">
              <a:lnSpc>
                <a:spcPct val="90000"/>
              </a:lnSpc>
              <a:spcBef>
                <a:spcPts val="1200"/>
              </a:spcBef>
              <a:spcAft>
                <a:spcPts val="200"/>
              </a:spcAft>
              <a:buClr>
                <a:schemeClr val="accent1"/>
              </a:buClr>
              <a:buSzPct val="100000"/>
              <a:buFont typeface="Arial" pitchFamily="34" charset="0"/>
              <a:buChar char="•"/>
            </a:pPr>
            <a:r>
              <a:rPr lang="pt-BR" sz="2800" dirty="0" smtClean="0"/>
              <a:t>  Os desafios encontrados ao decorrer do projeto foi o pouco conhecimento da linguagem Java na plataforma </a:t>
            </a:r>
            <a:r>
              <a:rPr lang="pt-BR" sz="2800" dirty="0" smtClean="0"/>
              <a:t>Web e com o gerenciamento de versões.</a:t>
            </a:r>
            <a:r>
              <a:rPr lang="pt-BR" sz="2800" dirty="0" smtClean="0"/>
              <a:t/>
            </a:r>
            <a:br>
              <a:rPr lang="pt-BR" sz="2800" dirty="0" smtClean="0"/>
            </a:br>
            <a:endParaRPr lang="pt-BR" sz="2800" dirty="0" smtClean="0"/>
          </a:p>
          <a:p>
            <a:pPr marL="91440" lvl="0" indent="-91440" defTabSz="914400">
              <a:lnSpc>
                <a:spcPct val="90000"/>
              </a:lnSpc>
              <a:spcBef>
                <a:spcPts val="1200"/>
              </a:spcBef>
              <a:spcAft>
                <a:spcPts val="200"/>
              </a:spcAft>
              <a:buClr>
                <a:schemeClr val="accent1"/>
              </a:buClr>
              <a:buSzPct val="100000"/>
              <a:buFont typeface="Arial" pitchFamily="34" charset="0"/>
              <a:buChar char="•"/>
            </a:pPr>
            <a:r>
              <a:rPr lang="pt-BR" sz="2800" dirty="0" smtClean="0"/>
              <a:t>  Os integrantes pretendem concluir o projeto com todas as funcionalidades planejadas no início do curso, para conseguir atender as expectativas do salão de beleza que motivou a criação do sistema.</a:t>
            </a:r>
            <a:endParaRPr kumimoji="0" lang="pt-BR"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r>
              <a:rPr kumimoji="0" lang="pt-BR"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endParaRPr kumimoji="0" lang="pt-BR"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xmlns="" val="3866316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154" y="1024539"/>
            <a:ext cx="9456420" cy="675924"/>
          </a:xfrm>
        </p:spPr>
        <p:txBody>
          <a:bodyPr>
            <a:normAutofit fontScale="90000"/>
          </a:bodyPr>
          <a:lstStyle/>
          <a:p>
            <a:r>
              <a:rPr lang="pt-BR" dirty="0" smtClean="0"/>
              <a:t>Plano de </a:t>
            </a:r>
            <a:r>
              <a:rPr lang="pt-BR" dirty="0" smtClean="0"/>
              <a:t>negócios – Principais itens</a:t>
            </a:r>
            <a:endParaRPr lang="pt-BR" dirty="0"/>
          </a:p>
        </p:txBody>
      </p:sp>
      <p:pic>
        <p:nvPicPr>
          <p:cNvPr id="4" name="Espaço Reservado para Conteúdo 3" descr="logo-salao.jpg"/>
          <p:cNvPicPr>
            <a:picLocks noGrp="1" noChangeAspect="1"/>
          </p:cNvPicPr>
          <p:nvPr>
            <p:ph idx="1"/>
          </p:nvPr>
        </p:nvPicPr>
        <p:blipFill>
          <a:blip r:embed="rId3"/>
          <a:stretch>
            <a:fillRect/>
          </a:stretch>
        </p:blipFill>
        <p:spPr>
          <a:xfrm>
            <a:off x="9930063" y="503112"/>
            <a:ext cx="1724025" cy="1724025"/>
          </a:xfrm>
          <a:prstGeom prst="rect">
            <a:avLst/>
          </a:prstGeom>
        </p:spPr>
      </p:pic>
      <p:sp>
        <p:nvSpPr>
          <p:cNvPr id="5" name="Espaço Reservado para Conteúdo 2"/>
          <p:cNvSpPr txBox="1">
            <a:spLocks/>
          </p:cNvSpPr>
          <p:nvPr/>
        </p:nvSpPr>
        <p:spPr>
          <a:xfrm>
            <a:off x="1097280" y="1845734"/>
            <a:ext cx="10058400" cy="4023360"/>
          </a:xfrm>
          <a:prstGeom prst="rect">
            <a:avLst/>
          </a:prstGeom>
        </p:spPr>
        <p:txBody>
          <a:bodyPr vert="horz" lIns="0" tIns="45720" rIns="0" bIns="45720" rtlCol="0">
            <a:normAutofit/>
          </a:bodyPr>
          <a:lstStyle/>
          <a:p>
            <a:pPr marL="91440" lvl="0" indent="-91440" defTabSz="914400">
              <a:lnSpc>
                <a:spcPct val="90000"/>
              </a:lnSpc>
              <a:spcBef>
                <a:spcPts val="1200"/>
              </a:spcBef>
              <a:spcAft>
                <a:spcPts val="200"/>
              </a:spcAft>
              <a:buClr>
                <a:schemeClr val="accent1"/>
              </a:buClr>
              <a:buSzPct val="100000"/>
              <a:buFont typeface="Calibri" panose="020F0502020204030204" pitchFamily="34" charset="0"/>
              <a:buChar char=" "/>
            </a:pPr>
            <a:r>
              <a:rPr kumimoji="0" lang="pt-BR"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endParaRPr kumimoji="0" lang="pt-BR"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028" name="Picture 4"/>
          <p:cNvPicPr>
            <a:picLocks noChangeAspect="1" noChangeArrowheads="1"/>
          </p:cNvPicPr>
          <p:nvPr/>
        </p:nvPicPr>
        <p:blipFill>
          <a:blip r:embed="rId4"/>
          <a:srcRect/>
          <a:stretch>
            <a:fillRect/>
          </a:stretch>
        </p:blipFill>
        <p:spPr bwMode="auto">
          <a:xfrm>
            <a:off x="6400800" y="2169193"/>
            <a:ext cx="5287129" cy="4274700"/>
          </a:xfrm>
          <a:prstGeom prst="rect">
            <a:avLst/>
          </a:prstGeom>
          <a:noFill/>
          <a:ln w="9525">
            <a:noFill/>
            <a:miter lim="800000"/>
            <a:headEnd/>
            <a:tailEnd/>
          </a:ln>
        </p:spPr>
      </p:pic>
      <p:sp>
        <p:nvSpPr>
          <p:cNvPr id="8" name="CaixaDeTexto 7"/>
          <p:cNvSpPr txBox="1"/>
          <p:nvPr/>
        </p:nvSpPr>
        <p:spPr>
          <a:xfrm>
            <a:off x="433137" y="2053389"/>
            <a:ext cx="5727031" cy="4370427"/>
          </a:xfrm>
          <a:prstGeom prst="rect">
            <a:avLst/>
          </a:prstGeom>
          <a:noFill/>
        </p:spPr>
        <p:txBody>
          <a:bodyPr wrap="square" rtlCol="0">
            <a:spAutoFit/>
          </a:bodyPr>
          <a:lstStyle/>
          <a:p>
            <a:r>
              <a:rPr lang="pt-BR" sz="2000" b="1" dirty="0" smtClean="0"/>
              <a:t> 	Avaliação Contínua do </a:t>
            </a:r>
            <a:r>
              <a:rPr lang="pt-BR" sz="2000" b="1" dirty="0" smtClean="0"/>
              <a:t>Mercado</a:t>
            </a:r>
          </a:p>
          <a:p>
            <a:endParaRPr lang="pt-BR" sz="2000" b="1" dirty="0" smtClean="0"/>
          </a:p>
          <a:p>
            <a:r>
              <a:rPr lang="pt-BR" sz="2000" dirty="0" smtClean="0"/>
              <a:t>	O processo de automação comercial vem se tornando popular e há uma conscientização cada vez maior das vantagens advindas de seu uso. </a:t>
            </a:r>
          </a:p>
          <a:p>
            <a:r>
              <a:rPr lang="pt-BR" sz="2000" dirty="0" smtClean="0"/>
              <a:t>	Há carência de sistemas desenvolvidos específicos para o setor da beleza, onde é comum ainda vermos armazenamento de informações essenciais para o dia a dia do ramo, em cadernos e folhas de papel. As principais variáveis que afetam este segmento de negócio, criando ameaças ou oportunidades, estão apresentados no quadro ao lado:</a:t>
            </a:r>
          </a:p>
          <a:p>
            <a:endParaRPr lang="pt-BR" dirty="0"/>
          </a:p>
        </p:txBody>
      </p:sp>
    </p:spTree>
    <p:extLst>
      <p:ext uri="{BB962C8B-B14F-4D97-AF65-F5344CB8AC3E}">
        <p14:creationId xmlns:p14="http://schemas.microsoft.com/office/powerpoint/2010/main" xmlns="" val="3866316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154" y="1024539"/>
            <a:ext cx="9456420" cy="675924"/>
          </a:xfrm>
        </p:spPr>
        <p:txBody>
          <a:bodyPr>
            <a:normAutofit fontScale="90000"/>
          </a:bodyPr>
          <a:lstStyle/>
          <a:p>
            <a:r>
              <a:rPr lang="pt-BR" dirty="0" smtClean="0"/>
              <a:t>Plano de </a:t>
            </a:r>
            <a:r>
              <a:rPr lang="pt-BR" dirty="0" smtClean="0"/>
              <a:t>negócios – Principais itens</a:t>
            </a:r>
            <a:endParaRPr lang="pt-BR" dirty="0"/>
          </a:p>
        </p:txBody>
      </p:sp>
      <p:pic>
        <p:nvPicPr>
          <p:cNvPr id="4" name="Espaço Reservado para Conteúdo 3" descr="logo-salao.jpg"/>
          <p:cNvPicPr>
            <a:picLocks noGrp="1" noChangeAspect="1"/>
          </p:cNvPicPr>
          <p:nvPr>
            <p:ph idx="1"/>
          </p:nvPr>
        </p:nvPicPr>
        <p:blipFill>
          <a:blip r:embed="rId3"/>
          <a:stretch>
            <a:fillRect/>
          </a:stretch>
        </p:blipFill>
        <p:spPr>
          <a:xfrm>
            <a:off x="9930063" y="503112"/>
            <a:ext cx="1724025" cy="1724025"/>
          </a:xfrm>
          <a:prstGeom prst="rect">
            <a:avLst/>
          </a:prstGeom>
        </p:spPr>
      </p:pic>
      <p:sp>
        <p:nvSpPr>
          <p:cNvPr id="5" name="Espaço Reservado para Conteúdo 2"/>
          <p:cNvSpPr txBox="1">
            <a:spLocks/>
          </p:cNvSpPr>
          <p:nvPr/>
        </p:nvSpPr>
        <p:spPr>
          <a:xfrm>
            <a:off x="1097280" y="1845734"/>
            <a:ext cx="10058400" cy="4023360"/>
          </a:xfrm>
          <a:prstGeom prst="rect">
            <a:avLst/>
          </a:prstGeom>
        </p:spPr>
        <p:txBody>
          <a:bodyPr vert="horz" lIns="0" tIns="45720" rIns="0" bIns="45720" rtlCol="0">
            <a:normAutofit/>
          </a:bodyPr>
          <a:lstStyle/>
          <a:p>
            <a:pPr marL="91440" lvl="0" indent="-91440" defTabSz="914400">
              <a:lnSpc>
                <a:spcPct val="90000"/>
              </a:lnSpc>
              <a:spcBef>
                <a:spcPts val="1200"/>
              </a:spcBef>
              <a:spcAft>
                <a:spcPts val="200"/>
              </a:spcAft>
              <a:buClr>
                <a:schemeClr val="accent1"/>
              </a:buClr>
              <a:buSzPct val="100000"/>
              <a:buFont typeface="Calibri" panose="020F0502020204030204" pitchFamily="34" charset="0"/>
              <a:buChar char=" "/>
            </a:pPr>
            <a:r>
              <a:rPr kumimoji="0" lang="pt-BR"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endParaRPr kumimoji="0" lang="pt-BR"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7" name="CaixaDeTexto 6"/>
          <p:cNvSpPr txBox="1"/>
          <p:nvPr/>
        </p:nvSpPr>
        <p:spPr>
          <a:xfrm>
            <a:off x="1074821" y="2213811"/>
            <a:ext cx="9705474" cy="3693319"/>
          </a:xfrm>
          <a:prstGeom prst="rect">
            <a:avLst/>
          </a:prstGeom>
          <a:noFill/>
        </p:spPr>
        <p:txBody>
          <a:bodyPr wrap="square" rtlCol="0">
            <a:spAutoFit/>
          </a:bodyPr>
          <a:lstStyle/>
          <a:p>
            <a:r>
              <a:rPr lang="pt-BR" sz="2400" b="1" dirty="0" smtClean="0"/>
              <a:t>	Principais diferenciais do produto</a:t>
            </a:r>
          </a:p>
          <a:p>
            <a:r>
              <a:rPr lang="pt-BR" sz="2400" dirty="0" smtClean="0"/>
              <a:t>	</a:t>
            </a:r>
          </a:p>
          <a:p>
            <a:r>
              <a:rPr lang="pt-BR" sz="2400" dirty="0" smtClean="0"/>
              <a:t>	O grande diferencial do software é o processo de agendamento de serviços, onde o cliente poderá visualizar e escolher os horários disponíveis, selecionando também o funcionário de sua preferência, se assim desejar. Após o agendamento, o sistema retornará automaticamente uma mensagem de confirmação. Em casos de agendamentos incorretos/devem ser cancelados, os funcionários poderão fazer contato via telefone ou e-mail com os clientes cadastrados para correções.</a:t>
            </a:r>
          </a:p>
          <a:p>
            <a:endParaRPr lang="pt-BR" dirty="0"/>
          </a:p>
        </p:txBody>
      </p:sp>
    </p:spTree>
    <p:extLst>
      <p:ext uri="{BB962C8B-B14F-4D97-AF65-F5344CB8AC3E}">
        <p14:creationId xmlns:p14="http://schemas.microsoft.com/office/powerpoint/2010/main" xmlns="" val="3866316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154" y="1024539"/>
            <a:ext cx="9456420" cy="675924"/>
          </a:xfrm>
        </p:spPr>
        <p:txBody>
          <a:bodyPr>
            <a:normAutofit fontScale="90000"/>
          </a:bodyPr>
          <a:lstStyle/>
          <a:p>
            <a:r>
              <a:rPr lang="pt-BR" dirty="0" smtClean="0"/>
              <a:t>Plano de </a:t>
            </a:r>
            <a:r>
              <a:rPr lang="pt-BR" dirty="0" smtClean="0"/>
              <a:t>negócios – Principais itens</a:t>
            </a:r>
            <a:endParaRPr lang="pt-BR" dirty="0"/>
          </a:p>
        </p:txBody>
      </p:sp>
      <p:pic>
        <p:nvPicPr>
          <p:cNvPr id="4" name="Espaço Reservado para Conteúdo 3" descr="logo-salao.jpg"/>
          <p:cNvPicPr>
            <a:picLocks noGrp="1" noChangeAspect="1"/>
          </p:cNvPicPr>
          <p:nvPr>
            <p:ph idx="1"/>
          </p:nvPr>
        </p:nvPicPr>
        <p:blipFill>
          <a:blip r:embed="rId3"/>
          <a:stretch>
            <a:fillRect/>
          </a:stretch>
        </p:blipFill>
        <p:spPr>
          <a:xfrm>
            <a:off x="9930063" y="503112"/>
            <a:ext cx="1724025" cy="1724025"/>
          </a:xfrm>
          <a:prstGeom prst="rect">
            <a:avLst/>
          </a:prstGeom>
        </p:spPr>
      </p:pic>
      <p:sp>
        <p:nvSpPr>
          <p:cNvPr id="5" name="Espaço Reservado para Conteúdo 2"/>
          <p:cNvSpPr txBox="1">
            <a:spLocks/>
          </p:cNvSpPr>
          <p:nvPr/>
        </p:nvSpPr>
        <p:spPr>
          <a:xfrm>
            <a:off x="1097280" y="1845734"/>
            <a:ext cx="10058400" cy="4023360"/>
          </a:xfrm>
          <a:prstGeom prst="rect">
            <a:avLst/>
          </a:prstGeom>
        </p:spPr>
        <p:txBody>
          <a:bodyPr vert="horz" lIns="0" tIns="45720" rIns="0" bIns="45720" rtlCol="0">
            <a:normAutofit/>
          </a:bodyPr>
          <a:lstStyle/>
          <a:p>
            <a:pPr marL="91440" lvl="0" indent="-91440" defTabSz="914400">
              <a:lnSpc>
                <a:spcPct val="90000"/>
              </a:lnSpc>
              <a:spcBef>
                <a:spcPts val="1200"/>
              </a:spcBef>
              <a:spcAft>
                <a:spcPts val="200"/>
              </a:spcAft>
              <a:buClr>
                <a:schemeClr val="accent1"/>
              </a:buClr>
              <a:buSzPct val="100000"/>
              <a:buFont typeface="Calibri" panose="020F0502020204030204" pitchFamily="34" charset="0"/>
              <a:buChar char=" "/>
            </a:pPr>
            <a:r>
              <a:rPr kumimoji="0" lang="pt-BR"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endParaRPr kumimoji="0" lang="pt-BR"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7" name="CaixaDeTexto 6"/>
          <p:cNvSpPr txBox="1"/>
          <p:nvPr/>
        </p:nvSpPr>
        <p:spPr>
          <a:xfrm>
            <a:off x="1122947" y="2213811"/>
            <a:ext cx="9657348" cy="4062651"/>
          </a:xfrm>
          <a:prstGeom prst="rect">
            <a:avLst/>
          </a:prstGeom>
          <a:noFill/>
        </p:spPr>
        <p:txBody>
          <a:bodyPr wrap="square" rtlCol="0">
            <a:spAutoFit/>
          </a:bodyPr>
          <a:lstStyle/>
          <a:p>
            <a:r>
              <a:rPr lang="pt-BR" sz="2000" b="1" dirty="0" smtClean="0"/>
              <a:t>	Plano </a:t>
            </a:r>
            <a:r>
              <a:rPr lang="pt-BR" sz="2000" b="1" dirty="0" smtClean="0"/>
              <a:t>Operacional</a:t>
            </a:r>
          </a:p>
          <a:p>
            <a:endParaRPr lang="pt-BR" sz="2000" b="1" dirty="0" smtClean="0"/>
          </a:p>
          <a:p>
            <a:r>
              <a:rPr lang="pt-BR" sz="2000" dirty="0" smtClean="0"/>
              <a:t>	O projeto encontra-se bem adiantando, estando seus módulos quase finalizados. </a:t>
            </a:r>
          </a:p>
          <a:p>
            <a:r>
              <a:rPr lang="pt-BR" sz="2000" dirty="0" smtClean="0"/>
              <a:t>	A parte de agendamento ainda precisa de melhorias e está ainda em processo de desenvolvimento para melhor se adaptar aos salões de beleza. O objetivo desse processo é ser terminado em um mês para assim, poder ser implementado no salão de beleza que originou-se a ideia do sistema, a primeira versão do sistema "Beleza Web".</a:t>
            </a:r>
          </a:p>
          <a:p>
            <a:r>
              <a:rPr lang="pt-BR" sz="2000" dirty="0" smtClean="0"/>
              <a:t>	O site ainda terá novas </a:t>
            </a:r>
            <a:r>
              <a:rPr lang="pt-BR" sz="2000" i="1" dirty="0" err="1" smtClean="0"/>
              <a:t>features</a:t>
            </a:r>
            <a:r>
              <a:rPr lang="pt-BR" sz="2000" i="1" dirty="0" smtClean="0"/>
              <a:t> </a:t>
            </a:r>
            <a:r>
              <a:rPr lang="pt-BR" sz="2000" dirty="0" smtClean="0"/>
              <a:t>que foram planejadas no começo da execução mas não foram desenvolvidas, como o </a:t>
            </a:r>
            <a:r>
              <a:rPr lang="pt-BR" sz="2000" dirty="0" err="1" smtClean="0"/>
              <a:t>Dashboard</a:t>
            </a:r>
            <a:r>
              <a:rPr lang="pt-BR" sz="2000" dirty="0" smtClean="0"/>
              <a:t>, onde conterá informações e promoções do salão de beleza.</a:t>
            </a:r>
          </a:p>
          <a:p>
            <a:r>
              <a:rPr lang="pt-BR" sz="2000" dirty="0" smtClean="0"/>
              <a:t>	A estratégia é começar com a divulgação boca a boca entre os funcionários e clientes do salão, para que a ideia possa ler levada para outros estabelecimentos de beleza.</a:t>
            </a:r>
          </a:p>
          <a:p>
            <a:endParaRPr lang="pt-BR" dirty="0"/>
          </a:p>
        </p:txBody>
      </p:sp>
    </p:spTree>
    <p:extLst>
      <p:ext uri="{BB962C8B-B14F-4D97-AF65-F5344CB8AC3E}">
        <p14:creationId xmlns:p14="http://schemas.microsoft.com/office/powerpoint/2010/main" xmlns="" val="3866316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576</TotalTime>
  <Words>516</Words>
  <Application>Microsoft Office PowerPoint</Application>
  <PresentationFormat>Personalizar</PresentationFormat>
  <Paragraphs>85</Paragraphs>
  <Slides>9</Slides>
  <Notes>9</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Retrospectiva</vt:lpstr>
      <vt:lpstr>“Beleza Web” – Apresentação Final Laboratório de Programação III (ST762-A) Prof. André Leon S. Gradvohl, Dr.  </vt:lpstr>
      <vt:lpstr>Sumário</vt:lpstr>
      <vt:lpstr>Descrição do sistema</vt:lpstr>
      <vt:lpstr>Descrição do sistema</vt:lpstr>
      <vt:lpstr>Demonstração do sistema</vt:lpstr>
      <vt:lpstr>Considerações finais</vt:lpstr>
      <vt:lpstr>Plano de negócios – Principais itens</vt:lpstr>
      <vt:lpstr>Plano de negócios – Principais itens</vt:lpstr>
      <vt:lpstr>Plano de negócios – Principais itens</vt:lpstr>
    </vt:vector>
  </TitlesOfParts>
  <Company>PromonLogicalis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Projeto “Agendamento de Salão de Beleza”</dc:title>
  <dc:creator>Julia Aranha</dc:creator>
  <cp:lastModifiedBy>Julia Aranha</cp:lastModifiedBy>
  <cp:revision>74</cp:revision>
  <dcterms:created xsi:type="dcterms:W3CDTF">2015-09-08T15:16:30Z</dcterms:created>
  <dcterms:modified xsi:type="dcterms:W3CDTF">2015-11-27T17:01:49Z</dcterms:modified>
</cp:coreProperties>
</file>