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13"/>
  </p:notesMasterIdLst>
  <p:sldIdLst>
    <p:sldId id="256" r:id="rId3"/>
    <p:sldId id="258" r:id="rId4"/>
    <p:sldId id="262" r:id="rId5"/>
    <p:sldId id="265" r:id="rId6"/>
    <p:sldId id="266" r:id="rId7"/>
    <p:sldId id="267" r:id="rId8"/>
    <p:sldId id="270" r:id="rId9"/>
    <p:sldId id="272" r:id="rId10"/>
    <p:sldId id="273" r:id="rId11"/>
    <p:sldId id="275" r:id="rId12"/>
  </p:sldIdLst>
  <p:sldSz cx="7772400" cy="10058400"/>
  <p:notesSz cx="6858000" cy="9144000"/>
  <p:embeddedFontLst>
    <p:embeddedFont>
      <p:font typeface="Helvetica Neue" panose="02000403000000020004" pitchFamily="2" charset="0"/>
      <p:regular r:id="rId14"/>
      <p:bold r:id="rId15"/>
      <p:italic r:id="rId16"/>
      <p:boldItalic r:id="rId17"/>
    </p:embeddedFont>
    <p:embeddedFont>
      <p:font typeface="Open Sans" panose="020B0606030504020204" pitchFamily="34" charset="0"/>
      <p:regular r:id="rId18"/>
      <p:bold r:id="rId19"/>
      <p:italic r:id="rId20"/>
      <p:boldItalic r:id="rId21"/>
    </p:embeddedFont>
    <p:embeddedFont>
      <p:font typeface="Open Sans Light" panose="020B0306030504020204" pitchFamily="34" charset="0"/>
      <p:regular r:id="rId22"/>
      <p:bold r:id="rId23"/>
      <p:italic r:id="rId24"/>
      <p:boldItalic r:id="rId25"/>
    </p:embeddedFont>
    <p:embeddedFont>
      <p:font typeface="Open Sans SemiBold" panose="020B0706030804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D6227A-8FEB-42AE-A451-A2E36D6E7CDF}">
  <a:tblStyle styleId="{53D6227A-8FEB-42AE-A451-A2E36D6E7CDF}"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253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56d98ae89_0_1: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56d98ae8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56d98ae89_0_7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156d98ae89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08" name="Google Shape;108;p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53" name="Google Shape;153;p8: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156d98ae89_0_5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156d98ae89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185" name="Google Shape;185;p2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56d98ae89_0_12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1156d98ae89_0_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56d98ae89_0_6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400"/>
              <a:buNone/>
            </a:pPr>
            <a:endParaRPr/>
          </a:p>
        </p:txBody>
      </p:sp>
      <p:sp>
        <p:nvSpPr>
          <p:cNvPr id="206" name="Google Shape;206;g1156d98ae89_0_6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5"/>
        <p:cNvGrpSpPr/>
        <p:nvPr/>
      </p:nvGrpSpPr>
      <p:grpSpPr>
        <a:xfrm>
          <a:off x="0" y="0"/>
          <a:ext cx="0" cy="0"/>
          <a:chOff x="0" y="0"/>
          <a:chExt cx="0" cy="0"/>
        </a:xfrm>
      </p:grpSpPr>
      <p:sp>
        <p:nvSpPr>
          <p:cNvPr id="36" name="Google Shape;36;p11"/>
          <p:cNvSpPr txBox="1">
            <a:spLocks noGrp="1"/>
          </p:cNvSpPr>
          <p:nvPr>
            <p:ph type="title" hasCustomPrompt="1"/>
          </p:nvPr>
        </p:nvSpPr>
        <p:spPr>
          <a:xfrm>
            <a:off x="264945" y="2163089"/>
            <a:ext cx="7242600" cy="3839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7" name="Google Shape;37;p11"/>
          <p:cNvSpPr txBox="1">
            <a:spLocks noGrp="1"/>
          </p:cNvSpPr>
          <p:nvPr>
            <p:ph type="body" idx="1"/>
          </p:nvPr>
        </p:nvSpPr>
        <p:spPr>
          <a:xfrm>
            <a:off x="264945" y="6164351"/>
            <a:ext cx="7242600" cy="25437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5" name="Google Shape;45;p14"/>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6" name="Google Shape;46;p1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47"/>
        <p:cNvGrpSpPr/>
        <p:nvPr/>
      </p:nvGrpSpPr>
      <p:grpSpPr>
        <a:xfrm>
          <a:off x="0" y="0"/>
          <a:ext cx="0" cy="0"/>
          <a:chOff x="0" y="0"/>
          <a:chExt cx="0" cy="0"/>
        </a:xfrm>
      </p:grpSpPr>
      <p:sp>
        <p:nvSpPr>
          <p:cNvPr id="48" name="Google Shape;48;p15"/>
          <p:cNvSpPr>
            <a:spLocks noGrp="1"/>
          </p:cNvSpPr>
          <p:nvPr>
            <p:ph type="pic" idx="2"/>
          </p:nvPr>
        </p:nvSpPr>
        <p:spPr>
          <a:xfrm>
            <a:off x="1691673" y="654843"/>
            <a:ext cx="4383300" cy="6103200"/>
          </a:xfrm>
          <a:prstGeom prst="rect">
            <a:avLst/>
          </a:prstGeom>
          <a:noFill/>
          <a:ln>
            <a:noFill/>
          </a:ln>
        </p:spPr>
      </p:sp>
      <p:sp>
        <p:nvSpPr>
          <p:cNvPr id="49" name="Google Shape;49;p15"/>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0" name="Google Shape;50;p15"/>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1" name="Google Shape;51;p15"/>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4" name="Google Shape;54;p1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55"/>
        <p:cNvGrpSpPr/>
        <p:nvPr/>
      </p:nvGrpSpPr>
      <p:grpSpPr>
        <a:xfrm>
          <a:off x="0" y="0"/>
          <a:ext cx="0" cy="0"/>
          <a:chOff x="0" y="0"/>
          <a:chExt cx="0" cy="0"/>
        </a:xfrm>
      </p:grpSpPr>
      <p:sp>
        <p:nvSpPr>
          <p:cNvPr id="56" name="Google Shape;56;p17"/>
          <p:cNvSpPr>
            <a:spLocks noGrp="1"/>
          </p:cNvSpPr>
          <p:nvPr>
            <p:ph type="pic" idx="2"/>
          </p:nvPr>
        </p:nvSpPr>
        <p:spPr>
          <a:xfrm>
            <a:off x="3982975" y="654843"/>
            <a:ext cx="2391000" cy="8486700"/>
          </a:xfrm>
          <a:prstGeom prst="rect">
            <a:avLst/>
          </a:prstGeom>
          <a:noFill/>
          <a:ln>
            <a:noFill/>
          </a:ln>
        </p:spPr>
      </p:sp>
      <p:sp>
        <p:nvSpPr>
          <p:cNvPr id="57" name="Google Shape;57;p17"/>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R="0" lvl="0" algn="ctr">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8" name="Google Shape;58;p17"/>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59" name="Google Shape;59;p1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60"/>
        <p:cNvGrpSpPr/>
        <p:nvPr/>
      </p:nvGrpSpPr>
      <p:grpSpPr>
        <a:xfrm>
          <a:off x="0" y="0"/>
          <a:ext cx="0" cy="0"/>
          <a:chOff x="0" y="0"/>
          <a:chExt cx="0" cy="0"/>
        </a:xfrm>
      </p:grpSpPr>
      <p:sp>
        <p:nvSpPr>
          <p:cNvPr id="61" name="Google Shape;61;p18"/>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2" name="Google Shape;62;p1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65" name="Google Shape;65;p19"/>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66" name="Google Shape;66;p1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67"/>
        <p:cNvGrpSpPr/>
        <p:nvPr/>
      </p:nvGrpSpPr>
      <p:grpSpPr>
        <a:xfrm>
          <a:off x="0" y="0"/>
          <a:ext cx="0" cy="0"/>
          <a:chOff x="0" y="0"/>
          <a:chExt cx="0" cy="0"/>
        </a:xfrm>
      </p:grpSpPr>
      <p:sp>
        <p:nvSpPr>
          <p:cNvPr id="68" name="Google Shape;68;p20"/>
          <p:cNvSpPr>
            <a:spLocks noGrp="1"/>
          </p:cNvSpPr>
          <p:nvPr>
            <p:ph type="pic" idx="2"/>
          </p:nvPr>
        </p:nvSpPr>
        <p:spPr>
          <a:xfrm>
            <a:off x="3982975" y="2684859"/>
            <a:ext cx="2391000" cy="6482700"/>
          </a:xfrm>
          <a:prstGeom prst="rect">
            <a:avLst/>
          </a:prstGeom>
          <a:noFill/>
          <a:ln>
            <a:noFill/>
          </a:ln>
        </p:spPr>
      </p:sp>
      <p:sp>
        <p:nvSpPr>
          <p:cNvPr id="69" name="Google Shape;69;p20"/>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70" name="Google Shape;70;p20"/>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1" name="Google Shape;71;p2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72"/>
        <p:cNvGrpSpPr/>
        <p:nvPr/>
      </p:nvGrpSpPr>
      <p:grpSpPr>
        <a:xfrm>
          <a:off x="0" y="0"/>
          <a:ext cx="0" cy="0"/>
          <a:chOff x="0" y="0"/>
          <a:chExt cx="0" cy="0"/>
        </a:xfrm>
      </p:grpSpPr>
      <p:sp>
        <p:nvSpPr>
          <p:cNvPr id="73" name="Google Shape;73;p21"/>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74" name="Google Shape;74;p2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419100" algn="l">
              <a:lnSpc>
                <a:spcPct val="115000"/>
              </a:lnSpc>
              <a:spcBef>
                <a:spcPts val="0"/>
              </a:spcBef>
              <a:spcAft>
                <a:spcPts val="0"/>
              </a:spcAft>
              <a:buSzPts val="3000"/>
              <a:buChar char="●"/>
              <a:defRPr sz="3000"/>
            </a:lvl1pPr>
            <a:lvl2pPr marL="914400" lvl="1" indent="-381000" algn="l">
              <a:lnSpc>
                <a:spcPct val="115000"/>
              </a:lnSpc>
              <a:spcBef>
                <a:spcPts val="1600"/>
              </a:spcBef>
              <a:spcAft>
                <a:spcPts val="0"/>
              </a:spcAft>
              <a:buSzPts val="2400"/>
              <a:buChar char="○"/>
              <a:defRPr sz="2400"/>
            </a:lvl2pPr>
            <a:lvl3pPr marL="1371600" lvl="2" indent="-342900" algn="l">
              <a:lnSpc>
                <a:spcPct val="115000"/>
              </a:lnSpc>
              <a:spcBef>
                <a:spcPts val="1600"/>
              </a:spcBef>
              <a:spcAft>
                <a:spcPts val="0"/>
              </a:spcAft>
              <a:buSzPts val="1800"/>
              <a:buChar char="■"/>
              <a:defRPr sz="1800"/>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75"/>
        <p:cNvGrpSpPr/>
        <p:nvPr/>
      </p:nvGrpSpPr>
      <p:grpSpPr>
        <a:xfrm>
          <a:off x="0" y="0"/>
          <a:ext cx="0" cy="0"/>
          <a:chOff x="0" y="0"/>
          <a:chExt cx="0" cy="0"/>
        </a:xfrm>
      </p:grpSpPr>
      <p:sp>
        <p:nvSpPr>
          <p:cNvPr id="76" name="Google Shape;76;p22"/>
          <p:cNvSpPr>
            <a:spLocks noGrp="1"/>
          </p:cNvSpPr>
          <p:nvPr>
            <p:ph type="pic" idx="2"/>
          </p:nvPr>
        </p:nvSpPr>
        <p:spPr>
          <a:xfrm>
            <a:off x="3982975" y="5251847"/>
            <a:ext cx="2391000" cy="3889500"/>
          </a:xfrm>
          <a:prstGeom prst="rect">
            <a:avLst/>
          </a:prstGeom>
          <a:noFill/>
          <a:ln>
            <a:noFill/>
          </a:ln>
        </p:spPr>
      </p:sp>
      <p:sp>
        <p:nvSpPr>
          <p:cNvPr id="77" name="Google Shape;77;p22"/>
          <p:cNvSpPr>
            <a:spLocks noGrp="1"/>
          </p:cNvSpPr>
          <p:nvPr>
            <p:ph type="pic" idx="3"/>
          </p:nvPr>
        </p:nvSpPr>
        <p:spPr>
          <a:xfrm>
            <a:off x="3985763" y="916781"/>
            <a:ext cx="2391000" cy="3889500"/>
          </a:xfrm>
          <a:prstGeom prst="rect">
            <a:avLst/>
          </a:prstGeom>
          <a:noFill/>
          <a:ln>
            <a:noFill/>
          </a:ln>
        </p:spPr>
      </p:sp>
      <p:sp>
        <p:nvSpPr>
          <p:cNvPr id="78" name="Google Shape;78;p22"/>
          <p:cNvSpPr>
            <a:spLocks noGrp="1"/>
          </p:cNvSpPr>
          <p:nvPr>
            <p:ph type="pic" idx="4"/>
          </p:nvPr>
        </p:nvSpPr>
        <p:spPr>
          <a:xfrm>
            <a:off x="1398501" y="916781"/>
            <a:ext cx="2391000" cy="8225100"/>
          </a:xfrm>
          <a:prstGeom prst="rect">
            <a:avLst/>
          </a:prstGeom>
          <a:noFill/>
          <a:ln>
            <a:noFill/>
          </a:ln>
        </p:spPr>
      </p:sp>
      <p:sp>
        <p:nvSpPr>
          <p:cNvPr id="79" name="Google Shape;79;p2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80"/>
        <p:cNvGrpSpPr/>
        <p:nvPr/>
      </p:nvGrpSpPr>
      <p:grpSpPr>
        <a:xfrm>
          <a:off x="0" y="0"/>
          <a:ext cx="0" cy="0"/>
          <a:chOff x="0" y="0"/>
          <a:chExt cx="0" cy="0"/>
        </a:xfrm>
      </p:grpSpPr>
      <p:sp>
        <p:nvSpPr>
          <p:cNvPr id="81" name="Google Shape;81;p23"/>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2" name="Google Shape;82;p23"/>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83" name="Google Shape;83;p2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84"/>
        <p:cNvGrpSpPr/>
        <p:nvPr/>
      </p:nvGrpSpPr>
      <p:grpSpPr>
        <a:xfrm>
          <a:off x="0" y="0"/>
          <a:ext cx="0" cy="0"/>
          <a:chOff x="0" y="0"/>
          <a:chExt cx="0" cy="0"/>
        </a:xfrm>
      </p:grpSpPr>
      <p:sp>
        <p:nvSpPr>
          <p:cNvPr id="85" name="Google Shape;85;p24"/>
          <p:cNvSpPr>
            <a:spLocks noGrp="1"/>
          </p:cNvSpPr>
          <p:nvPr>
            <p:ph type="pic" idx="2"/>
          </p:nvPr>
        </p:nvSpPr>
        <p:spPr>
          <a:xfrm>
            <a:off x="971550" y="0"/>
            <a:ext cx="5829300" cy="10058400"/>
          </a:xfrm>
          <a:prstGeom prst="rect">
            <a:avLst/>
          </a:prstGeom>
          <a:noFill/>
          <a:ln>
            <a:noFill/>
          </a:ln>
        </p:spPr>
      </p:sp>
      <p:sp>
        <p:nvSpPr>
          <p:cNvPr id="86" name="Google Shape;86;p2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7"/>
        <p:cNvGrpSpPr/>
        <p:nvPr/>
      </p:nvGrpSpPr>
      <p:grpSpPr>
        <a:xfrm>
          <a:off x="0" y="0"/>
          <a:ext cx="0" cy="0"/>
          <a:chOff x="0" y="0"/>
          <a:chExt cx="0" cy="0"/>
        </a:xfrm>
      </p:grpSpPr>
      <p:sp>
        <p:nvSpPr>
          <p:cNvPr id="88" name="Google Shape;88;p2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264945" y="4206107"/>
            <a:ext cx="7242600" cy="16461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5"/>
          <p:cNvSpPr txBox="1">
            <a:spLocks noGrp="1"/>
          </p:cNvSpPr>
          <p:nvPr>
            <p:ph type="body" idx="1"/>
          </p:nvPr>
        </p:nvSpPr>
        <p:spPr>
          <a:xfrm>
            <a:off x="264945"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5"/>
          <p:cNvSpPr txBox="1">
            <a:spLocks noGrp="1"/>
          </p:cNvSpPr>
          <p:nvPr>
            <p:ph type="body" idx="2"/>
          </p:nvPr>
        </p:nvSpPr>
        <p:spPr>
          <a:xfrm>
            <a:off x="4107540" y="2253729"/>
            <a:ext cx="3399900" cy="66810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264945" y="1086507"/>
            <a:ext cx="2386800" cy="14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5" name="Google Shape;25;p7"/>
          <p:cNvSpPr txBox="1">
            <a:spLocks noGrp="1"/>
          </p:cNvSpPr>
          <p:nvPr>
            <p:ph type="body" idx="1"/>
          </p:nvPr>
        </p:nvSpPr>
        <p:spPr>
          <a:xfrm>
            <a:off x="264945" y="2717440"/>
            <a:ext cx="2386800" cy="6217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416713" y="880293"/>
            <a:ext cx="5412600" cy="799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
        <p:cNvGrpSpPr/>
        <p:nvPr/>
      </p:nvGrpSpPr>
      <p:grpSpPr>
        <a:xfrm>
          <a:off x="0" y="0"/>
          <a:ext cx="0" cy="0"/>
          <a:chOff x="0" y="0"/>
          <a:chExt cx="0" cy="0"/>
        </a:xfrm>
      </p:grpSpPr>
      <p:sp>
        <p:nvSpPr>
          <p:cNvPr id="29" name="Google Shape;29;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9"/>
          <p:cNvSpPr txBox="1">
            <a:spLocks noGrp="1"/>
          </p:cNvSpPr>
          <p:nvPr>
            <p:ph type="title"/>
          </p:nvPr>
        </p:nvSpPr>
        <p:spPr>
          <a:xfrm>
            <a:off x="225675" y="2411542"/>
            <a:ext cx="3438300" cy="2898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1" name="Google Shape;31;p9"/>
          <p:cNvSpPr txBox="1">
            <a:spLocks noGrp="1"/>
          </p:cNvSpPr>
          <p:nvPr>
            <p:ph type="subTitle" idx="1"/>
          </p:nvPr>
        </p:nvSpPr>
        <p:spPr>
          <a:xfrm>
            <a:off x="225675" y="5481569"/>
            <a:ext cx="3438300" cy="2415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2" name="Google Shape;32;p9"/>
          <p:cNvSpPr txBox="1">
            <a:spLocks noGrp="1"/>
          </p:cNvSpPr>
          <p:nvPr>
            <p:ph type="body" idx="2"/>
          </p:nvPr>
        </p:nvSpPr>
        <p:spPr>
          <a:xfrm>
            <a:off x="4198575" y="1415969"/>
            <a:ext cx="3261300" cy="7226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txBox="1">
            <a:spLocks noGrp="1"/>
          </p:cNvSpPr>
          <p:nvPr>
            <p:ph type="body" idx="1"/>
          </p:nvPr>
        </p:nvSpPr>
        <p:spPr>
          <a:xfrm>
            <a:off x="264945" y="8273124"/>
            <a:ext cx="5099100" cy="1183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2E3D49"/>
              </a:buClr>
              <a:buSzPts val="4000"/>
              <a:buFont typeface="Open Sans"/>
              <a:buNone/>
              <a:defRPr sz="4000" b="0" i="0" u="none" strike="noStrike" cap="none">
                <a:solidFill>
                  <a:srgbClr val="2E3D49"/>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Open Sans Light"/>
              <a:buChar char="●"/>
              <a:defRPr sz="1800" b="0" i="0" u="none" strike="noStrike" cap="none">
                <a:solidFill>
                  <a:schemeClr val="dk2"/>
                </a:solidFill>
                <a:latin typeface="Open Sans Light"/>
                <a:ea typeface="Open Sans Light"/>
                <a:cs typeface="Open Sans Light"/>
                <a:sym typeface="Open Sans Light"/>
              </a:defRPr>
            </a:lvl1pPr>
            <a:lvl2pPr marL="914400" marR="0" lvl="1"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2pPr>
            <a:lvl3pPr marL="1371600" marR="0" lvl="2"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3pPr>
            <a:lvl4pPr marL="1828800" marR="0" lvl="3"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4pPr>
            <a:lvl5pPr marL="2286000" marR="0" lvl="4"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5pPr>
            <a:lvl6pPr marL="2743200" marR="0" lvl="5"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6pPr>
            <a:lvl7pPr marL="3200400" marR="0" lvl="6"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7pPr>
            <a:lvl8pPr marL="3657600" marR="0" lvl="7" indent="-317500" algn="l" rtl="0">
              <a:lnSpc>
                <a:spcPct val="115000"/>
              </a:lnSpc>
              <a:spcBef>
                <a:spcPts val="1600"/>
              </a:spcBef>
              <a:spcAft>
                <a:spcPts val="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8pPr>
            <a:lvl9pPr marL="4114800" marR="0" lvl="8" indent="-317500" algn="l" rtl="0">
              <a:lnSpc>
                <a:spcPct val="115000"/>
              </a:lnSpc>
              <a:spcBef>
                <a:spcPts val="1600"/>
              </a:spcBef>
              <a:spcAft>
                <a:spcPts val="1600"/>
              </a:spcAft>
              <a:buClr>
                <a:schemeClr val="dk2"/>
              </a:buClr>
              <a:buSzPts val="1400"/>
              <a:buFont typeface="Open Sans Light"/>
              <a:buChar char="■"/>
              <a:defRPr sz="1400" b="0" i="0" u="none" strike="noStrike" cap="none">
                <a:solidFill>
                  <a:schemeClr val="dk2"/>
                </a:solidFill>
                <a:latin typeface="Open Sans Light"/>
                <a:ea typeface="Open Sans Light"/>
                <a:cs typeface="Open Sans Light"/>
                <a:sym typeface="Open Sans Light"/>
              </a:defRPr>
            </a:lvl9pPr>
          </a:lstStyle>
          <a:p>
            <a:endParaRPr/>
          </a:p>
        </p:txBody>
      </p:sp>
      <p:sp>
        <p:nvSpPr>
          <p:cNvPr id="8" name="Google Shape;8;p1"/>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R="0" lvl="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41" name="Google Shape;41;p1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42" name="Google Shape;42;p1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900"/>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92"/>
        <p:cNvGrpSpPr/>
        <p:nvPr/>
      </p:nvGrpSpPr>
      <p:grpSpPr>
        <a:xfrm>
          <a:off x="0" y="0"/>
          <a:ext cx="0" cy="0"/>
          <a:chOff x="0" y="0"/>
          <a:chExt cx="0" cy="0"/>
        </a:xfrm>
      </p:grpSpPr>
      <p:sp>
        <p:nvSpPr>
          <p:cNvPr id="93" name="Google Shape;93;p26"/>
          <p:cNvSpPr/>
          <p:nvPr/>
        </p:nvSpPr>
        <p:spPr>
          <a:xfrm>
            <a:off x="293700" y="255500"/>
            <a:ext cx="7242600" cy="96279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6"/>
          <p:cNvSpPr txBox="1">
            <a:spLocks noGrp="1"/>
          </p:cNvSpPr>
          <p:nvPr>
            <p:ph type="ctrTitle"/>
          </p:nvPr>
        </p:nvSpPr>
        <p:spPr>
          <a:xfrm>
            <a:off x="0" y="2456316"/>
            <a:ext cx="7772400" cy="141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500">
                <a:solidFill>
                  <a:schemeClr val="lt1"/>
                </a:solidFill>
              </a:rPr>
              <a:t>Digital Freelancer: </a:t>
            </a:r>
            <a:endParaRPr sz="4500">
              <a:solidFill>
                <a:schemeClr val="lt1"/>
              </a:solidFill>
            </a:endParaRPr>
          </a:p>
          <a:p>
            <a:pPr marL="0" lvl="0" indent="0" algn="ctr" rtl="0">
              <a:spcBef>
                <a:spcPts val="0"/>
              </a:spcBef>
              <a:spcAft>
                <a:spcPts val="0"/>
              </a:spcAft>
              <a:buNone/>
            </a:pPr>
            <a:r>
              <a:rPr lang="en" sz="3300">
                <a:solidFill>
                  <a:schemeClr val="lt1"/>
                </a:solidFill>
                <a:latin typeface="Open Sans Light"/>
                <a:ea typeface="Open Sans Light"/>
                <a:cs typeface="Open Sans Light"/>
                <a:sym typeface="Open Sans Light"/>
              </a:rPr>
              <a:t>Managing Freelancing Projects</a:t>
            </a:r>
            <a:endParaRPr sz="3300">
              <a:solidFill>
                <a:schemeClr val="lt1"/>
              </a:solidFill>
              <a:latin typeface="Open Sans Light"/>
              <a:ea typeface="Open Sans Light"/>
              <a:cs typeface="Open Sans Light"/>
              <a:sym typeface="Open Sans Light"/>
            </a:endParaRPr>
          </a:p>
        </p:txBody>
      </p:sp>
      <p:sp>
        <p:nvSpPr>
          <p:cNvPr id="95" name="Google Shape;95;p26"/>
          <p:cNvSpPr txBox="1">
            <a:spLocks noGrp="1"/>
          </p:cNvSpPr>
          <p:nvPr>
            <p:ph type="subTitle" idx="1"/>
          </p:nvPr>
        </p:nvSpPr>
        <p:spPr>
          <a:xfrm>
            <a:off x="264900" y="6051984"/>
            <a:ext cx="7242600" cy="155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Open Sans SemiBold"/>
                <a:ea typeface="Open Sans SemiBold"/>
                <a:cs typeface="Open Sans SemiBold"/>
                <a:sym typeface="Open Sans SemiBold"/>
              </a:rPr>
              <a:t>Project: Working with a Mock Client</a:t>
            </a:r>
            <a:endParaRPr>
              <a:solidFill>
                <a:schemeClr val="lt1"/>
              </a:solidFill>
              <a:latin typeface="Open Sans SemiBold"/>
              <a:ea typeface="Open Sans SemiBold"/>
              <a:cs typeface="Open Sans SemiBold"/>
              <a:sym typeface="Open Sans SemiBold"/>
            </a:endParaRPr>
          </a:p>
        </p:txBody>
      </p:sp>
      <p:pic>
        <p:nvPicPr>
          <p:cNvPr id="96" name="Google Shape;96;p26"/>
          <p:cNvPicPr preferRelativeResize="0"/>
          <p:nvPr/>
        </p:nvPicPr>
        <p:blipFill>
          <a:blip r:embed="rId3">
            <a:alphaModFix/>
          </a:blip>
          <a:stretch>
            <a:fillRect/>
          </a:stretch>
        </p:blipFill>
        <p:spPr>
          <a:xfrm>
            <a:off x="2945756" y="4018695"/>
            <a:ext cx="1880889" cy="1880889"/>
          </a:xfrm>
          <a:prstGeom prst="rect">
            <a:avLst/>
          </a:prstGeom>
          <a:noFill/>
          <a:ln>
            <a:noFill/>
          </a:ln>
        </p:spPr>
      </p:pic>
      <p:pic>
        <p:nvPicPr>
          <p:cNvPr id="97" name="Google Shape;97;p26"/>
          <p:cNvPicPr preferRelativeResize="0"/>
          <p:nvPr/>
        </p:nvPicPr>
        <p:blipFill>
          <a:blip r:embed="rId4">
            <a:alphaModFix/>
          </a:blip>
          <a:stretch>
            <a:fillRect/>
          </a:stretch>
        </p:blipFill>
        <p:spPr>
          <a:xfrm>
            <a:off x="2650338" y="9257200"/>
            <a:ext cx="2471724" cy="469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5"/>
          <p:cNvSpPr txBox="1">
            <a:spLocks noGrp="1"/>
          </p:cNvSpPr>
          <p:nvPr>
            <p:ph type="title"/>
          </p:nvPr>
        </p:nvSpPr>
        <p:spPr>
          <a:xfrm>
            <a:off x="117575" y="204950"/>
            <a:ext cx="7389900" cy="11199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Clr>
                <a:schemeClr val="dk1"/>
              </a:buClr>
              <a:buSzPts val="1100"/>
              <a:buFont typeface="Arial"/>
              <a:buNone/>
            </a:pPr>
            <a:r>
              <a:rPr lang="en" sz="1200">
                <a:solidFill>
                  <a:schemeClr val="dk1"/>
                </a:solidFill>
              </a:rPr>
              <a:t>[Your Full Name or Your Company Name]</a:t>
            </a:r>
            <a:endParaRPr sz="1200">
              <a:solidFill>
                <a:schemeClr val="dk1"/>
              </a:solidFill>
            </a:endParaRPr>
          </a:p>
          <a:p>
            <a:pPr marL="0" lvl="0" indent="0" algn="r" rtl="0">
              <a:lnSpc>
                <a:spcPct val="115000"/>
              </a:lnSpc>
              <a:spcBef>
                <a:spcPts val="0"/>
              </a:spcBef>
              <a:spcAft>
                <a:spcPts val="0"/>
              </a:spcAft>
              <a:buClr>
                <a:schemeClr val="dk1"/>
              </a:buClr>
              <a:buSzPts val="1100"/>
              <a:buFont typeface="Arial"/>
              <a:buNone/>
            </a:pPr>
            <a:r>
              <a:rPr lang="en" sz="1200">
                <a:solidFill>
                  <a:schemeClr val="dk1"/>
                </a:solidFill>
              </a:rPr>
              <a:t>[Your Address or Address Your Company is Registered to]</a:t>
            </a:r>
            <a:endParaRPr sz="310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 sz="3400" b="1">
                <a:solidFill>
                  <a:schemeClr val="dk1"/>
                </a:solidFill>
              </a:rPr>
              <a:t>Invoice</a:t>
            </a:r>
            <a:endParaRPr sz="4800" b="1">
              <a:solidFill>
                <a:schemeClr val="dk1"/>
              </a:solidFill>
            </a:endParaRPr>
          </a:p>
        </p:txBody>
      </p:sp>
      <p:cxnSp>
        <p:nvCxnSpPr>
          <p:cNvPr id="222" name="Google Shape;222;p45"/>
          <p:cNvCxnSpPr/>
          <p:nvPr/>
        </p:nvCxnSpPr>
        <p:spPr>
          <a:xfrm>
            <a:off x="215425" y="1468775"/>
            <a:ext cx="7416600" cy="39300"/>
          </a:xfrm>
          <a:prstGeom prst="straightConnector1">
            <a:avLst/>
          </a:prstGeom>
          <a:noFill/>
          <a:ln w="19050" cap="flat" cmpd="sng">
            <a:solidFill>
              <a:srgbClr val="2015FF"/>
            </a:solidFill>
            <a:prstDash val="solid"/>
            <a:round/>
            <a:headEnd type="none" w="med" len="med"/>
            <a:tailEnd type="none" w="med" len="med"/>
          </a:ln>
        </p:spPr>
      </p:cxnSp>
      <p:sp>
        <p:nvSpPr>
          <p:cNvPr id="223" name="Google Shape;223;p45"/>
          <p:cNvSpPr txBox="1"/>
          <p:nvPr/>
        </p:nvSpPr>
        <p:spPr>
          <a:xfrm>
            <a:off x="117575" y="1618300"/>
            <a:ext cx="7507500" cy="2689167"/>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Recipient: </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dk1"/>
                </a:solidFill>
                <a:latin typeface="Open Sans"/>
                <a:ea typeface="Open Sans"/>
                <a:cs typeface="Open Sans"/>
                <a:sym typeface="Open Sans"/>
              </a:rPr>
              <a:t>[Company/Client Name]</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dk1"/>
                </a:solidFill>
                <a:latin typeface="Open Sans"/>
                <a:ea typeface="Open Sans"/>
                <a:cs typeface="Open Sans"/>
                <a:sym typeface="Open Sans"/>
              </a:rPr>
              <a:t>[Client Address]</a:t>
            </a:r>
            <a:endParaRPr sz="3300" b="1" dirty="0">
              <a:solidFill>
                <a:schemeClr val="dk1"/>
              </a:solidFill>
              <a:latin typeface="Open Sans"/>
              <a:ea typeface="Open Sans"/>
              <a:cs typeface="Open Sans"/>
              <a:sym typeface="Open Sans"/>
            </a:endParaRPr>
          </a:p>
          <a:p>
            <a:pPr marL="0" lvl="0" indent="0" algn="just" rtl="0">
              <a:lnSpc>
                <a:spcPct val="115000"/>
              </a:lnSpc>
              <a:spcBef>
                <a:spcPts val="0"/>
              </a:spcBef>
              <a:spcAft>
                <a:spcPts val="0"/>
              </a:spcAft>
              <a:buClr>
                <a:schemeClr val="dk1"/>
              </a:buClr>
              <a:buSzPts val="1100"/>
              <a:buFont typeface="Arial"/>
              <a:buNone/>
            </a:pPr>
            <a:endParaRPr sz="1500" b="1"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Invoice #</a:t>
            </a:r>
            <a:r>
              <a:rPr lang="en" sz="1500" dirty="0">
                <a:solidFill>
                  <a:schemeClr val="dk1"/>
                </a:solidFill>
                <a:latin typeface="Open Sans"/>
                <a:ea typeface="Open Sans"/>
                <a:cs typeface="Open Sans"/>
                <a:sym typeface="Open Sans"/>
              </a:rPr>
              <a:t>: 001</a:t>
            </a: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Date issued</a:t>
            </a:r>
            <a:r>
              <a:rPr lang="en" sz="1500" dirty="0">
                <a:solidFill>
                  <a:schemeClr val="dk1"/>
                </a:solidFill>
                <a:latin typeface="Open Sans"/>
                <a:ea typeface="Open Sans"/>
                <a:cs typeface="Open Sans"/>
                <a:sym typeface="Open Sans"/>
              </a:rPr>
              <a:t>: </a:t>
            </a:r>
            <a:r>
              <a:rPr lang="en-US" sz="1500" dirty="0">
                <a:solidFill>
                  <a:schemeClr val="dk1"/>
                </a:solidFill>
                <a:latin typeface="Open Sans"/>
                <a:ea typeface="Open Sans"/>
                <a:cs typeface="Open Sans"/>
                <a:sym typeface="Open Sans"/>
              </a:rPr>
              <a:t>05 Jan 2025</a:t>
            </a:r>
            <a:endParaRPr sz="1500" dirty="0">
              <a:solidFill>
                <a:schemeClr val="dk1"/>
              </a:solidFill>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500" b="1" dirty="0">
                <a:solidFill>
                  <a:schemeClr val="dk1"/>
                </a:solidFill>
                <a:latin typeface="Open Sans"/>
                <a:ea typeface="Open Sans"/>
                <a:cs typeface="Open Sans"/>
                <a:sym typeface="Open Sans"/>
              </a:rPr>
              <a:t>Date due: 05 May 2025</a:t>
            </a:r>
            <a:endParaRPr sz="1500" dirty="0">
              <a:solidFill>
                <a:schemeClr val="dk1"/>
              </a:solidFill>
              <a:latin typeface="Open Sans"/>
              <a:ea typeface="Open Sans"/>
              <a:cs typeface="Open Sans"/>
              <a:sym typeface="Open Sans"/>
            </a:endParaRPr>
          </a:p>
          <a:p>
            <a:pPr marL="0" lvl="0" indent="0" algn="l" rtl="0">
              <a:spcBef>
                <a:spcPts val="0"/>
              </a:spcBef>
              <a:spcAft>
                <a:spcPts val="0"/>
              </a:spcAft>
              <a:buNone/>
            </a:pPr>
            <a:r>
              <a:rPr lang="en-US" b="1" dirty="0"/>
              <a:t>Total Payment Due:</a:t>
            </a:r>
            <a:r>
              <a:rPr lang="en-US" dirty="0"/>
              <a:t> $5,250.00</a:t>
            </a:r>
            <a:endParaRPr lang="ar-DZ" dirty="0"/>
          </a:p>
          <a:p>
            <a:r>
              <a:rPr lang="en-US" b="1" dirty="0"/>
              <a:t>Payment Methods:</a:t>
            </a:r>
            <a:r>
              <a:rPr lang="ar-DZ" b="1" dirty="0"/>
              <a:t> </a:t>
            </a:r>
            <a:r>
              <a:rPr lang="en-US" dirty="0"/>
              <a:t>Bank Transfer</a:t>
            </a:r>
          </a:p>
          <a:p>
            <a:pPr marL="0" lvl="0" indent="0" algn="l" rtl="0">
              <a:spcBef>
                <a:spcPts val="0"/>
              </a:spcBef>
              <a:spcAft>
                <a:spcPts val="0"/>
              </a:spcAft>
              <a:buNone/>
            </a:pPr>
            <a:endParaRPr dirty="0">
              <a:latin typeface="Open Sans Light"/>
              <a:ea typeface="Open Sans Light"/>
              <a:cs typeface="Open Sans Light"/>
              <a:sym typeface="Open Sans Light"/>
            </a:endParaRPr>
          </a:p>
        </p:txBody>
      </p:sp>
      <p:graphicFrame>
        <p:nvGraphicFramePr>
          <p:cNvPr id="224" name="Google Shape;224;p45"/>
          <p:cNvGraphicFramePr/>
          <p:nvPr>
            <p:extLst>
              <p:ext uri="{D42A27DB-BD31-4B8C-83A1-F6EECF244321}">
                <p14:modId xmlns:p14="http://schemas.microsoft.com/office/powerpoint/2010/main" val="3096541666"/>
              </p:ext>
            </p:extLst>
          </p:nvPr>
        </p:nvGraphicFramePr>
        <p:xfrm>
          <a:off x="264900" y="4457550"/>
          <a:ext cx="7242600" cy="5281180"/>
        </p:xfrm>
        <a:graphic>
          <a:graphicData uri="http://schemas.openxmlformats.org/drawingml/2006/table">
            <a:tbl>
              <a:tblPr>
                <a:noFill/>
                <a:tableStyleId>{53D6227A-8FEB-42AE-A451-A2E36D6E7CDF}</a:tableStyleId>
              </a:tblPr>
              <a:tblGrid>
                <a:gridCol w="1865675">
                  <a:extLst>
                    <a:ext uri="{9D8B030D-6E8A-4147-A177-3AD203B41FA5}">
                      <a16:colId xmlns:a16="http://schemas.microsoft.com/office/drawing/2014/main" val="20000"/>
                    </a:ext>
                  </a:extLst>
                </a:gridCol>
                <a:gridCol w="2662275">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958025">
                  <a:extLst>
                    <a:ext uri="{9D8B030D-6E8A-4147-A177-3AD203B41FA5}">
                      <a16:colId xmlns:a16="http://schemas.microsoft.com/office/drawing/2014/main" val="20003"/>
                    </a:ext>
                  </a:extLst>
                </a:gridCol>
                <a:gridCol w="886675">
                  <a:extLst>
                    <a:ext uri="{9D8B030D-6E8A-4147-A177-3AD203B41FA5}">
                      <a16:colId xmlns:a16="http://schemas.microsoft.com/office/drawing/2014/main" val="20004"/>
                    </a:ext>
                  </a:extLst>
                </a:gridCol>
              </a:tblGrid>
              <a:tr h="551700">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Service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Description of Work Done</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Hours Spent </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Amount Per Hour</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tc>
                  <a:txBody>
                    <a:bodyPr/>
                    <a:lstStyle/>
                    <a:p>
                      <a:pPr marL="0" lvl="0" indent="0" algn="ctr" rtl="0">
                        <a:spcBef>
                          <a:spcPts val="0"/>
                        </a:spcBef>
                        <a:spcAft>
                          <a:spcPts val="0"/>
                        </a:spcAft>
                        <a:buNone/>
                      </a:pPr>
                      <a:r>
                        <a:rPr lang="en" sz="1300" b="1">
                          <a:solidFill>
                            <a:srgbClr val="FFFFFF"/>
                          </a:solidFill>
                          <a:latin typeface="Open Sans"/>
                          <a:ea typeface="Open Sans"/>
                          <a:cs typeface="Open Sans"/>
                          <a:sym typeface="Open Sans"/>
                        </a:rPr>
                        <a:t>Total</a:t>
                      </a:r>
                      <a:endParaRPr sz="1300" b="1">
                        <a:solidFill>
                          <a:srgbClr val="FFFFFF"/>
                        </a:solidFill>
                        <a:latin typeface="Open Sans"/>
                        <a:ea typeface="Open Sans"/>
                        <a:cs typeface="Open Sans"/>
                        <a:sym typeface="Open Sans"/>
                      </a:endParaRPr>
                    </a:p>
                  </a:txBody>
                  <a:tcPr marL="63500" marR="63500" marT="63500" marB="63500">
                    <a:solidFill>
                      <a:srgbClr val="2015FF"/>
                    </a:solidFill>
                  </a:tcPr>
                </a:tc>
                <a:extLst>
                  <a:ext uri="{0D108BD9-81ED-4DB2-BD59-A6C34878D82A}">
                    <a16:rowId xmlns:a16="http://schemas.microsoft.com/office/drawing/2014/main" val="10000"/>
                  </a:ext>
                </a:extLst>
              </a:tr>
              <a:tr h="738550">
                <a:tc>
                  <a:txBody>
                    <a:bodyPr/>
                    <a:lstStyle/>
                    <a:p>
                      <a:pPr marL="0" lvl="0" indent="0" algn="l" rtl="0">
                        <a:spcBef>
                          <a:spcPts val="0"/>
                        </a:spcBef>
                        <a:spcAft>
                          <a:spcPts val="0"/>
                        </a:spcAft>
                        <a:buNone/>
                      </a:pPr>
                      <a:r>
                        <a:rPr lang="en-US" sz="1200" dirty="0"/>
                        <a:t>Page Development (HTML/CSS/JS)</a:t>
                      </a:r>
                      <a:endParaRPr sz="1300" dirty="0">
                        <a:latin typeface="Open Sans"/>
                        <a:ea typeface="Open Sans"/>
                        <a:cs typeface="Open Sans"/>
                        <a:sym typeface="Open Sans"/>
                      </a:endParaRPr>
                    </a:p>
                  </a:txBody>
                  <a:tcPr marL="63500" marR="63500" marT="63500" marB="63500"/>
                </a:tc>
                <a:tc>
                  <a:txBody>
                    <a:bodyPr/>
                    <a:lstStyle/>
                    <a:p>
                      <a:r>
                        <a:rPr lang="en-US" dirty="0"/>
                        <a:t>Converting PSD mockups into responsive, fully functional web pages using HTML, CSS, and JavaScript. Delivered 10 pages as per project specifications.</a:t>
                      </a:r>
                    </a:p>
                  </a:txBody>
                  <a:tcPr anchor="ctr"/>
                </a:tc>
                <a:tc>
                  <a:txBody>
                    <a:bodyPr/>
                    <a:lstStyle/>
                    <a:p>
                      <a:pPr marL="0" lvl="0" indent="0" algn="l" rtl="0">
                        <a:spcBef>
                          <a:spcPts val="0"/>
                        </a:spcBef>
                        <a:spcAft>
                          <a:spcPts val="0"/>
                        </a:spcAft>
                        <a:buNone/>
                      </a:pPr>
                      <a:r>
                        <a:rPr lang="en-US" sz="1200" dirty="0"/>
                        <a:t>75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50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3750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1"/>
                  </a:ext>
                </a:extLst>
              </a:tr>
              <a:tr h="738550">
                <a:tc>
                  <a:txBody>
                    <a:bodyPr/>
                    <a:lstStyle/>
                    <a:p>
                      <a:r>
                        <a:rPr lang="en-US" dirty="0"/>
                        <a:t>Revisions/Client Adjustments</a:t>
                      </a:r>
                    </a:p>
                  </a:txBody>
                  <a:tcPr anchor="ctr"/>
                </a:tc>
                <a:tc>
                  <a:txBody>
                    <a:bodyPr/>
                    <a:lstStyle/>
                    <a:p>
                      <a:r>
                        <a:rPr lang="en-US" dirty="0"/>
                        <a:t>Addressing client feedback, implementing design changes, and refining functionality across all 10 pages to meet client expectations.</a:t>
                      </a:r>
                    </a:p>
                  </a:txBody>
                  <a:tcPr anchor="ctr"/>
                </a:tc>
                <a:tc>
                  <a:txBody>
                    <a:bodyPr/>
                    <a:lstStyle/>
                    <a:p>
                      <a:pPr marL="0" lvl="0" indent="0" algn="l" rtl="0">
                        <a:spcBef>
                          <a:spcPts val="0"/>
                        </a:spcBef>
                        <a:spcAft>
                          <a:spcPts val="0"/>
                        </a:spcAft>
                        <a:buNone/>
                      </a:pPr>
                      <a:r>
                        <a:rPr lang="en" sz="1300" dirty="0">
                          <a:latin typeface="Open Sans"/>
                          <a:ea typeface="Open Sans"/>
                          <a:cs typeface="Open Sans"/>
                          <a:sym typeface="Open Sans"/>
                        </a:rPr>
                        <a:t>10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50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500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2"/>
                  </a:ext>
                </a:extLst>
              </a:tr>
              <a:tr h="738550">
                <a:tc>
                  <a:txBody>
                    <a:bodyPr/>
                    <a:lstStyle/>
                    <a:p>
                      <a:pPr marL="0" lvl="0" indent="0" algn="l" rtl="0">
                        <a:spcBef>
                          <a:spcPts val="0"/>
                        </a:spcBef>
                        <a:spcAft>
                          <a:spcPts val="0"/>
                        </a:spcAft>
                        <a:buNone/>
                      </a:pPr>
                      <a:r>
                        <a:rPr lang="en-US" sz="1200" dirty="0"/>
                        <a:t>Testing and Debugging</a:t>
                      </a:r>
                      <a:endParaRPr sz="1300" dirty="0">
                        <a:latin typeface="Open Sans"/>
                        <a:ea typeface="Open Sans"/>
                        <a:cs typeface="Open Sans"/>
                        <a:sym typeface="Open Sans"/>
                      </a:endParaRPr>
                    </a:p>
                  </a:txBody>
                  <a:tcPr marL="63500" marR="63500" marT="63500" marB="63500"/>
                </a:tc>
                <a:tc>
                  <a:txBody>
                    <a:bodyPr/>
                    <a:lstStyle/>
                    <a:p>
                      <a:r>
                        <a:rPr lang="en-US" dirty="0"/>
                        <a:t>Conducting functionality testing, debugging errors, and ensuring compatibility across different browsers and devices for a seamless user experience.</a:t>
                      </a:r>
                    </a:p>
                  </a:txBody>
                  <a:tcPr anchor="ctr"/>
                </a:tc>
                <a:tc>
                  <a:txBody>
                    <a:bodyPr/>
                    <a:lstStyle/>
                    <a:p>
                      <a:pPr marL="0" lvl="0" indent="0" algn="l" rtl="0">
                        <a:spcBef>
                          <a:spcPts val="0"/>
                        </a:spcBef>
                        <a:spcAft>
                          <a:spcPts val="0"/>
                        </a:spcAft>
                        <a:buNone/>
                      </a:pPr>
                      <a:r>
                        <a:rPr lang="en" sz="1300" dirty="0">
                          <a:latin typeface="Open Sans"/>
                          <a:ea typeface="Open Sans"/>
                          <a:cs typeface="Open Sans"/>
                          <a:sym typeface="Open Sans"/>
                        </a:rPr>
                        <a:t>15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50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750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3"/>
                  </a:ext>
                </a:extLst>
              </a:tr>
              <a:tr h="738550">
                <a:tc>
                  <a:txBody>
                    <a:bodyPr/>
                    <a:lstStyle/>
                    <a:p>
                      <a:pPr marL="0" lvl="0" indent="0" algn="l" rtl="0">
                        <a:spcBef>
                          <a:spcPts val="0"/>
                        </a:spcBef>
                        <a:spcAft>
                          <a:spcPts val="0"/>
                        </a:spcAft>
                        <a:buNone/>
                      </a:pPr>
                      <a:r>
                        <a:rPr lang="en-US" sz="1200" dirty="0"/>
                        <a:t>Final Deployment Assistance</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US" sz="1200" dirty="0"/>
                        <a:t>Assisting with the final deployment of the web application, including transferring files to the production server and ensuring proper functionality.</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5</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50</a:t>
                      </a:r>
                      <a:endParaRPr sz="1300" dirty="0">
                        <a:latin typeface="Open Sans"/>
                        <a:ea typeface="Open Sans"/>
                        <a:cs typeface="Open Sans"/>
                        <a:sym typeface="Open Sans"/>
                      </a:endParaRPr>
                    </a:p>
                  </a:txBody>
                  <a:tcPr marL="63500" marR="63500" marT="63500" marB="63500"/>
                </a:tc>
                <a:tc>
                  <a:txBody>
                    <a:bodyPr/>
                    <a:lstStyle/>
                    <a:p>
                      <a:pPr marL="0" lvl="0" indent="0" algn="l" rtl="0">
                        <a:spcBef>
                          <a:spcPts val="0"/>
                        </a:spcBef>
                        <a:spcAft>
                          <a:spcPts val="0"/>
                        </a:spcAft>
                        <a:buNone/>
                      </a:pPr>
                      <a:r>
                        <a:rPr lang="en" sz="1300" dirty="0">
                          <a:latin typeface="Open Sans"/>
                          <a:ea typeface="Open Sans"/>
                          <a:cs typeface="Open Sans"/>
                          <a:sym typeface="Open Sans"/>
                        </a:rPr>
                        <a:t>250</a:t>
                      </a:r>
                      <a:endParaRPr sz="1300" dirty="0">
                        <a:latin typeface="Open Sans"/>
                        <a:ea typeface="Open Sans"/>
                        <a:cs typeface="Open Sans"/>
                        <a:sym typeface="Open Sans"/>
                      </a:endParaRPr>
                    </a:p>
                  </a:txBody>
                  <a:tcPr marL="63500" marR="63500" marT="63500" marB="63500"/>
                </a:tc>
                <a:extLst>
                  <a:ext uri="{0D108BD9-81ED-4DB2-BD59-A6C34878D82A}">
                    <a16:rowId xmlns:a16="http://schemas.microsoft.com/office/drawing/2014/main" val="10004"/>
                  </a:ext>
                </a:extLst>
              </a:tr>
            </a:tbl>
          </a:graphicData>
        </a:graphic>
      </p:graphicFrame>
      <p:sp>
        <p:nvSpPr>
          <p:cNvPr id="2" name="TextBox 1">
            <a:extLst>
              <a:ext uri="{FF2B5EF4-FFF2-40B4-BE49-F238E27FC236}">
                <a16:creationId xmlns:a16="http://schemas.microsoft.com/office/drawing/2014/main" id="{7BDCCE4C-C4A8-EC12-D32E-3CAFB78AA916}"/>
              </a:ext>
            </a:extLst>
          </p:cNvPr>
          <p:cNvSpPr txBox="1"/>
          <p:nvPr/>
        </p:nvSpPr>
        <p:spPr>
          <a:xfrm>
            <a:off x="4911625" y="2340512"/>
            <a:ext cx="2743200" cy="1815882"/>
          </a:xfrm>
          <a:prstGeom prst="rect">
            <a:avLst/>
          </a:prstGeom>
          <a:noFill/>
        </p:spPr>
        <p:txBody>
          <a:bodyPr wrap="square" rtlCol="0">
            <a:spAutoFit/>
          </a:bodyPr>
          <a:lstStyle/>
          <a:p>
            <a:r>
              <a:rPr lang="en-US" b="1" dirty="0"/>
              <a:t>Bank Transfer:</a:t>
            </a:r>
            <a:br>
              <a:rPr lang="en-US" dirty="0"/>
            </a:br>
            <a:r>
              <a:rPr lang="en-US" dirty="0"/>
              <a:t>Bank Name: [Your Bank Name]</a:t>
            </a:r>
            <a:br>
              <a:rPr lang="en-US" dirty="0"/>
            </a:br>
            <a:r>
              <a:rPr lang="en-US" dirty="0"/>
              <a:t>Account Name: [Your Account Name]</a:t>
            </a:r>
            <a:br>
              <a:rPr lang="en-US" dirty="0"/>
            </a:br>
            <a:r>
              <a:rPr lang="en-US" dirty="0"/>
              <a:t>Account Number: [Your Account Number]</a:t>
            </a:r>
            <a:br>
              <a:rPr lang="en-US" dirty="0"/>
            </a:br>
            <a:r>
              <a:rPr lang="en-US" dirty="0"/>
              <a:t>SWIFT Code: [SWIFT Code]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09"/>
        <p:cNvGrpSpPr/>
        <p:nvPr/>
      </p:nvGrpSpPr>
      <p:grpSpPr>
        <a:xfrm>
          <a:off x="0" y="0"/>
          <a:ext cx="0" cy="0"/>
          <a:chOff x="0" y="0"/>
          <a:chExt cx="0" cy="0"/>
        </a:xfrm>
      </p:grpSpPr>
      <p:sp>
        <p:nvSpPr>
          <p:cNvPr id="110" name="Google Shape;110;p28"/>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1</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b="0" i="0" u="none" strike="noStrike" cap="none">
                <a:solidFill>
                  <a:srgbClr val="FFFFFF"/>
                </a:solidFill>
                <a:latin typeface="Open Sans"/>
                <a:ea typeface="Open Sans"/>
                <a:cs typeface="Open Sans"/>
                <a:sym typeface="Open Sans"/>
              </a:rPr>
              <a:t>P</a:t>
            </a:r>
            <a:r>
              <a:rPr lang="en" sz="3000">
                <a:solidFill>
                  <a:srgbClr val="FFFFFF"/>
                </a:solidFill>
                <a:latin typeface="Open Sans"/>
                <a:ea typeface="Open Sans"/>
                <a:cs typeface="Open Sans"/>
                <a:sym typeface="Open Sans"/>
              </a:rPr>
              <a:t>roject Listing</a:t>
            </a:r>
            <a:endParaRPr sz="2000" b="0" i="0" u="none" strike="noStrike" cap="none">
              <a:solidFill>
                <a:srgbClr val="000000"/>
              </a:solidFill>
              <a:latin typeface="Arial"/>
              <a:ea typeface="Arial"/>
              <a:cs typeface="Arial"/>
              <a:sym typeface="Arial"/>
            </a:endParaRPr>
          </a:p>
        </p:txBody>
      </p:sp>
      <p:sp>
        <p:nvSpPr>
          <p:cNvPr id="111" name="Google Shape;111;p28"/>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solidFill>
                  <a:schemeClr val="dk1"/>
                </a:solidFill>
              </a:rPr>
              <a:t>Sample Project Listing #1:</a:t>
            </a:r>
            <a:br>
              <a:rPr lang="en">
                <a:solidFill>
                  <a:srgbClr val="2015FF"/>
                </a:solidFill>
              </a:rPr>
            </a:br>
            <a:r>
              <a:rPr lang="en">
                <a:solidFill>
                  <a:srgbClr val="2015FF"/>
                </a:solidFill>
              </a:rPr>
              <a:t>Web Development</a:t>
            </a:r>
            <a:endParaRPr>
              <a:solidFill>
                <a:srgbClr val="2015FF"/>
              </a:solidFill>
            </a:endParaRPr>
          </a:p>
        </p:txBody>
      </p:sp>
      <p:sp>
        <p:nvSpPr>
          <p:cNvPr id="138" name="Google Shape;138;p32"/>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300">
                <a:solidFill>
                  <a:schemeClr val="dk1"/>
                </a:solidFill>
                <a:latin typeface="Open Sans"/>
                <a:ea typeface="Open Sans"/>
                <a:cs typeface="Open Sans"/>
                <a:sym typeface="Open Sans"/>
              </a:rPr>
              <a:t>Web application development support needed for healthcare application.</a:t>
            </a:r>
            <a:endParaRPr sz="23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a:solidFill>
                  <a:schemeClr val="dk1"/>
                </a:solidFill>
                <a:latin typeface="Open Sans"/>
                <a:ea typeface="Open Sans"/>
                <a:cs typeface="Open Sans"/>
                <a:sym typeface="Open Sans"/>
              </a:rPr>
              <a:t>Posted 2 hours ago</a:t>
            </a:r>
            <a:endParaRPr sz="19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9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b="1">
                <a:solidFill>
                  <a:schemeClr val="dk1"/>
                </a:solidFill>
                <a:latin typeface="Open Sans"/>
                <a:ea typeface="Open Sans"/>
                <a:cs typeface="Open Sans"/>
                <a:sym typeface="Open Sans"/>
              </a:rPr>
              <a:t>Hourly:</a:t>
            </a:r>
            <a:r>
              <a:rPr lang="en" sz="1900">
                <a:solidFill>
                  <a:schemeClr val="dk1"/>
                </a:solidFill>
                <a:latin typeface="Open Sans"/>
                <a:ea typeface="Open Sans"/>
                <a:cs typeface="Open Sans"/>
                <a:sym typeface="Open Sans"/>
              </a:rPr>
              <a:t> $35.00 - $65.00 Based on experience.</a:t>
            </a:r>
            <a:endParaRPr sz="19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900" b="1">
                <a:solidFill>
                  <a:schemeClr val="dk1"/>
                </a:solidFill>
                <a:latin typeface="Open Sans"/>
                <a:ea typeface="Open Sans"/>
                <a:cs typeface="Open Sans"/>
                <a:sym typeface="Open Sans"/>
              </a:rPr>
              <a:t>Project Time</a:t>
            </a:r>
            <a:r>
              <a:rPr lang="en" sz="1900">
                <a:solidFill>
                  <a:schemeClr val="dk1"/>
                </a:solidFill>
                <a:latin typeface="Open Sans"/>
                <a:ea typeface="Open Sans"/>
                <a:cs typeface="Open Sans"/>
                <a:sym typeface="Open Sans"/>
              </a:rPr>
              <a:t>: 3 months, 25 hours a week. </a:t>
            </a:r>
            <a:endParaRPr sz="19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19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b="1">
                <a:solidFill>
                  <a:schemeClr val="dk1"/>
                </a:solidFill>
                <a:latin typeface="Open Sans"/>
                <a:ea typeface="Open Sans"/>
                <a:cs typeface="Open Sans"/>
                <a:sym typeface="Open Sans"/>
              </a:rPr>
              <a:t>Project Description:</a:t>
            </a: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sz="2100">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2100">
                <a:solidFill>
                  <a:schemeClr val="dk1"/>
                </a:solidFill>
                <a:latin typeface="Open Sans"/>
                <a:ea typeface="Open Sans"/>
                <a:cs typeface="Open Sans"/>
                <a:sym typeface="Open Sans"/>
              </a:rPr>
              <a:t>We are a web development company working with a healthcare client looking to connect patients directly with their doctors. We need someone to be able to take PSD mockup files from our designer and convert them into custom code using HTML, CSS, and JavaScript. We have not decided on which JavaScript library to use, but will be open to working with the one you’re most familiar with. We have the designs for 10 pages and will need them to be completed in 3 months. We are open to working with all levels of experience, but the pay will be adjusted based on your experience. </a:t>
            </a:r>
            <a:endParaRPr sz="3900"/>
          </a:p>
          <a:p>
            <a:pPr marL="0" lvl="0" indent="0" algn="l" rtl="0">
              <a:lnSpc>
                <a:spcPct val="115000"/>
              </a:lnSpc>
              <a:spcBef>
                <a:spcPts val="1600"/>
              </a:spcBef>
              <a:spcAft>
                <a:spcPts val="1600"/>
              </a:spcAft>
              <a:buSzPts val="3000"/>
              <a:buNone/>
            </a:pP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54"/>
        <p:cNvGrpSpPr/>
        <p:nvPr/>
      </p:nvGrpSpPr>
      <p:grpSpPr>
        <a:xfrm>
          <a:off x="0" y="0"/>
          <a:ext cx="0" cy="0"/>
          <a:chOff x="0" y="0"/>
          <a:chExt cx="0" cy="0"/>
        </a:xfrm>
      </p:grpSpPr>
      <p:sp>
        <p:nvSpPr>
          <p:cNvPr id="155" name="Google Shape;155;p3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SzPts val="3000"/>
              <a:buFont typeface="Open Sans"/>
              <a:buNone/>
            </a:pPr>
            <a:r>
              <a:rPr lang="en" sz="3000" b="1" i="0" u="none" strike="noStrike" cap="none">
                <a:solidFill>
                  <a:srgbClr val="FFFFFF"/>
                </a:solidFill>
                <a:latin typeface="Open Sans"/>
                <a:ea typeface="Open Sans"/>
                <a:cs typeface="Open Sans"/>
                <a:sym typeface="Open Sans"/>
              </a:rPr>
              <a:t>Part 2</a:t>
            </a:r>
            <a:endParaRPr sz="3000" b="1"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Expression of Interest</a:t>
            </a:r>
            <a:endParaRPr sz="2000" b="0" i="0" u="none" strike="noStrike" cap="none">
              <a:solidFill>
                <a:srgbClr val="000000"/>
              </a:solidFill>
              <a:latin typeface="Arial"/>
              <a:ea typeface="Arial"/>
              <a:cs typeface="Arial"/>
              <a:sym typeface="Arial"/>
            </a:endParaRPr>
          </a:p>
        </p:txBody>
      </p:sp>
      <p:sp>
        <p:nvSpPr>
          <p:cNvPr id="156" name="Google Shape;156;p35"/>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6"/>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Expression of Interest </a:t>
            </a:r>
            <a:endParaRPr b="1"/>
          </a:p>
        </p:txBody>
      </p:sp>
      <p:sp>
        <p:nvSpPr>
          <p:cNvPr id="162" name="Google Shape;162;p36"/>
          <p:cNvSpPr txBox="1">
            <a:spLocks noGrp="1"/>
          </p:cNvSpPr>
          <p:nvPr>
            <p:ph type="body" idx="1"/>
          </p:nvPr>
        </p:nvSpPr>
        <p:spPr>
          <a:xfrm>
            <a:off x="264950" y="2253725"/>
            <a:ext cx="7242600" cy="46356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2200">
                <a:solidFill>
                  <a:srgbClr val="525C65"/>
                </a:solidFill>
                <a:highlight>
                  <a:schemeClr val="lt1"/>
                </a:highlight>
              </a:rPr>
              <a:t>Write an initial expression of interest (EoI) to the client:</a:t>
            </a:r>
            <a:endParaRPr sz="220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a:solidFill>
                  <a:srgbClr val="525C65"/>
                </a:solidFill>
                <a:highlight>
                  <a:schemeClr val="lt1"/>
                </a:highlight>
              </a:rPr>
              <a:t>Now that you’ve understood what the client is asking for, it’s time for you to reach out to them. </a:t>
            </a:r>
            <a:endParaRPr sz="220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a:solidFill>
                  <a:srgbClr val="525C65"/>
                </a:solidFill>
                <a:highlight>
                  <a:schemeClr val="lt1"/>
                </a:highlight>
              </a:rPr>
              <a:t>Write out an EoI message addressing their requirements as well as how you can help them. </a:t>
            </a:r>
            <a:endParaRPr sz="220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a:solidFill>
                  <a:srgbClr val="525C65"/>
                </a:solidFill>
                <a:highlight>
                  <a:schemeClr val="lt1"/>
                </a:highlight>
              </a:rPr>
              <a:t>This message will be their first impression of how you communicate with them, so it is good to be professional. </a:t>
            </a:r>
            <a:endParaRPr sz="2200">
              <a:solidFill>
                <a:srgbClr val="525C65"/>
              </a:solidFill>
              <a:highlight>
                <a:schemeClr val="lt1"/>
              </a:highlight>
            </a:endParaRPr>
          </a:p>
          <a:p>
            <a:pPr marL="457200" lvl="0" indent="-368300" algn="l" rtl="0">
              <a:lnSpc>
                <a:spcPct val="160000"/>
              </a:lnSpc>
              <a:spcBef>
                <a:spcPts val="0"/>
              </a:spcBef>
              <a:spcAft>
                <a:spcPts val="0"/>
              </a:spcAft>
              <a:buClr>
                <a:srgbClr val="525C65"/>
              </a:buClr>
              <a:buSzPts val="2200"/>
              <a:buChar char="●"/>
            </a:pPr>
            <a:r>
              <a:rPr lang="en" sz="2200">
                <a:solidFill>
                  <a:srgbClr val="525C65"/>
                </a:solidFill>
                <a:highlight>
                  <a:schemeClr val="lt1"/>
                </a:highlight>
              </a:rPr>
              <a:t>Please keep word limit between 200 - 300 words. </a:t>
            </a:r>
            <a:endParaRPr sz="220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700" b="1">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700" b="1">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400">
              <a:solidFill>
                <a:srgbClr val="525C65"/>
              </a:solidFill>
              <a:highlight>
                <a:schemeClr val="lt1"/>
              </a:highlight>
            </a:endParaRPr>
          </a:p>
          <a:p>
            <a:pPr marL="0" lvl="0" indent="0" algn="l" rtl="0">
              <a:lnSpc>
                <a:spcPct val="160000"/>
              </a:lnSpc>
              <a:spcBef>
                <a:spcPts val="0"/>
              </a:spcBef>
              <a:spcAft>
                <a:spcPts val="0"/>
              </a:spcAft>
              <a:buSzPts val="3000"/>
              <a:buNone/>
            </a:pPr>
            <a:endParaRPr sz="1400">
              <a:solidFill>
                <a:srgbClr val="525C65"/>
              </a:solidFill>
              <a:highlight>
                <a:schemeClr val="lt1"/>
              </a:highlight>
            </a:endParaRPr>
          </a:p>
          <a:p>
            <a:pPr marL="0" lvl="0" indent="0" algn="l" rtl="0">
              <a:lnSpc>
                <a:spcPct val="160000"/>
              </a:lnSpc>
              <a:spcBef>
                <a:spcPts val="0"/>
              </a:spcBef>
              <a:spcAft>
                <a:spcPts val="0"/>
              </a:spcAft>
              <a:buSzPts val="3000"/>
              <a:buNone/>
            </a:pPr>
            <a:endParaRPr sz="170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a:solidFill>
                <a:srgbClr val="525C65"/>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7"/>
          <p:cNvSpPr txBox="1">
            <a:spLocks noGrp="1"/>
          </p:cNvSpPr>
          <p:nvPr>
            <p:ph type="title"/>
          </p:nvPr>
        </p:nvSpPr>
        <p:spPr>
          <a:xfrm>
            <a:off x="264855" y="69800"/>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dirty="0"/>
              <a:t>Expression of Interest (Provided)</a:t>
            </a:r>
            <a:endParaRPr b="1" dirty="0"/>
          </a:p>
        </p:txBody>
      </p:sp>
      <p:sp>
        <p:nvSpPr>
          <p:cNvPr id="168" name="Google Shape;168;p37"/>
          <p:cNvSpPr txBox="1">
            <a:spLocks noGrp="1"/>
          </p:cNvSpPr>
          <p:nvPr>
            <p:ph type="body" idx="1"/>
          </p:nvPr>
        </p:nvSpPr>
        <p:spPr>
          <a:xfrm>
            <a:off x="264855" y="1365821"/>
            <a:ext cx="7242600" cy="10350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SzPts val="3000"/>
              <a:buNone/>
            </a:pPr>
            <a:r>
              <a:rPr lang="en" sz="1700" dirty="0">
                <a:solidFill>
                  <a:srgbClr val="525C65"/>
                </a:solidFill>
                <a:highlight>
                  <a:schemeClr val="lt1"/>
                </a:highlight>
              </a:rPr>
              <a:t>Which Sample Project Listing did you select to respond to? </a:t>
            </a:r>
            <a:endParaRPr sz="1700" dirty="0">
              <a:solidFill>
                <a:srgbClr val="525C65"/>
              </a:solidFill>
              <a:highlight>
                <a:schemeClr val="lt1"/>
              </a:highlight>
            </a:endParaRPr>
          </a:p>
          <a:p>
            <a:pPr marL="0" lvl="0" indent="0" algn="l" rtl="0">
              <a:lnSpc>
                <a:spcPct val="160000"/>
              </a:lnSpc>
              <a:spcBef>
                <a:spcPts val="0"/>
              </a:spcBef>
              <a:spcAft>
                <a:spcPts val="0"/>
              </a:spcAft>
              <a:buSzPts val="3000"/>
              <a:buNone/>
            </a:pPr>
            <a:r>
              <a:rPr lang="en" sz="1700" b="1" dirty="0">
                <a:solidFill>
                  <a:srgbClr val="525C65"/>
                </a:solidFill>
                <a:highlight>
                  <a:schemeClr val="lt1"/>
                </a:highlight>
                <a:latin typeface="Open Sans"/>
                <a:ea typeface="Open Sans"/>
                <a:cs typeface="Open Sans"/>
                <a:sym typeface="Open Sans"/>
              </a:rPr>
              <a:t>Answer: </a:t>
            </a:r>
            <a:endParaRPr sz="1700" b="1" dirty="0">
              <a:solidFill>
                <a:srgbClr val="525C65"/>
              </a:solidFill>
              <a:highlight>
                <a:schemeClr val="lt1"/>
              </a:highlight>
              <a:latin typeface="Open Sans"/>
              <a:ea typeface="Open Sans"/>
              <a:cs typeface="Open Sans"/>
              <a:sym typeface="Open Sans"/>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400" dirty="0">
              <a:solidFill>
                <a:srgbClr val="525C65"/>
              </a:solidFill>
              <a:highlight>
                <a:schemeClr val="lt1"/>
              </a:highlight>
            </a:endParaRPr>
          </a:p>
          <a:p>
            <a:pPr marL="0" lvl="0" indent="0" algn="l" rtl="0">
              <a:lnSpc>
                <a:spcPct val="160000"/>
              </a:lnSpc>
              <a:spcBef>
                <a:spcPts val="0"/>
              </a:spcBef>
              <a:spcAft>
                <a:spcPts val="0"/>
              </a:spcAft>
              <a:buSzPts val="3000"/>
              <a:buNone/>
            </a:pPr>
            <a:endParaRPr sz="17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169" name="Google Shape;169;p37"/>
          <p:cNvSpPr txBox="1"/>
          <p:nvPr/>
        </p:nvSpPr>
        <p:spPr>
          <a:xfrm>
            <a:off x="264855" y="2254974"/>
            <a:ext cx="7123200" cy="7811339"/>
          </a:xfrm>
          <a:prstGeom prst="rect">
            <a:avLst/>
          </a:prstGeom>
          <a:noFill/>
          <a:ln>
            <a:noFill/>
          </a:ln>
        </p:spPr>
        <p:txBody>
          <a:bodyPr spcFirstLastPara="1" wrap="square" lIns="91425" tIns="91425" rIns="91425" bIns="91425" anchor="t" anchorCtr="0">
            <a:spAutoFit/>
          </a:bodyPr>
          <a:lstStyle/>
          <a:p>
            <a:pPr marL="0" lvl="0" indent="0" algn="l" rtl="0">
              <a:lnSpc>
                <a:spcPct val="160000"/>
              </a:lnSpc>
              <a:spcBef>
                <a:spcPts val="0"/>
              </a:spcBef>
              <a:spcAft>
                <a:spcPts val="0"/>
              </a:spcAft>
              <a:buNone/>
            </a:pPr>
            <a:r>
              <a:rPr lang="en" dirty="0">
                <a:solidFill>
                  <a:srgbClr val="525C65"/>
                </a:solidFill>
                <a:highlight>
                  <a:schemeClr val="lt1"/>
                </a:highlight>
                <a:latin typeface="Open Sans Light"/>
                <a:ea typeface="Open Sans Light"/>
                <a:cs typeface="Open Sans Light"/>
                <a:sym typeface="Open Sans Light"/>
              </a:rPr>
              <a:t>Please type your initial response to the client below. This should be between 200 - 300 words. </a:t>
            </a:r>
            <a:endParaRPr dirty="0">
              <a:solidFill>
                <a:srgbClr val="525C65"/>
              </a:solidFill>
              <a:highlight>
                <a:schemeClr val="lt1"/>
              </a:highlight>
              <a:latin typeface="Open Sans Light"/>
              <a:ea typeface="Open Sans Light"/>
              <a:cs typeface="Open Sans Light"/>
              <a:sym typeface="Open Sans Light"/>
            </a:endParaRPr>
          </a:p>
          <a:p>
            <a:pPr marL="0" lvl="0" indent="0" algn="l" rtl="0">
              <a:lnSpc>
                <a:spcPct val="160000"/>
              </a:lnSpc>
              <a:spcBef>
                <a:spcPts val="0"/>
              </a:spcBef>
              <a:spcAft>
                <a:spcPts val="0"/>
              </a:spcAft>
              <a:buNone/>
            </a:pPr>
            <a:r>
              <a:rPr lang="en" b="1" dirty="0">
                <a:solidFill>
                  <a:srgbClr val="525C65"/>
                </a:solidFill>
                <a:highlight>
                  <a:schemeClr val="lt1"/>
                </a:highlight>
                <a:latin typeface="Open Sans"/>
                <a:ea typeface="Open Sans"/>
                <a:cs typeface="Open Sans"/>
                <a:sym typeface="Open Sans"/>
              </a:rPr>
              <a:t>Expression of Interest:</a:t>
            </a:r>
            <a:endParaRPr b="1" dirty="0">
              <a:solidFill>
                <a:srgbClr val="525C65"/>
              </a:solidFill>
              <a:highlight>
                <a:schemeClr val="lt1"/>
              </a:highlight>
              <a:latin typeface="Open Sans"/>
              <a:ea typeface="Open Sans"/>
              <a:cs typeface="Open Sans"/>
              <a:sym typeface="Open Sans"/>
            </a:endParaRPr>
          </a:p>
          <a:p>
            <a:r>
              <a:rPr lang="en-US" dirty="0"/>
              <a:t>Subject: Application for Web Development Support Role</a:t>
            </a:r>
          </a:p>
          <a:p>
            <a:r>
              <a:rPr lang="en-US" dirty="0"/>
              <a:t>Dear Client,</a:t>
            </a:r>
          </a:p>
          <a:p>
            <a:r>
              <a:rPr lang="en-US" dirty="0"/>
              <a:t>I hope this message finds you well. I am writing to express my interest in collaborating with your team on the healthcare application project. With over a year of experience in web development, I specialize in converting design concepts into dynamic, user-friendly interfaces using HTML, CSS, and JavaScript. Your mission to connect patients with doctors is inspiring, and I am excited about contributing to this innovative solution.</a:t>
            </a:r>
          </a:p>
          <a:p>
            <a:r>
              <a:rPr lang="en-US" dirty="0"/>
              <a:t>To ensure a smooth development process, I propose adopting an Agile methodology. Using this approach, I will deliver the 10 web pages in iterative cycles, enabling timely feedback and adjustments. I will also ensure that the application is optimized for performance, responsive across devices, and accessible to all users. If required, I can assist in selecting and integrating the most suitable JavaScript library based on your project's scalability and performance needs.</a:t>
            </a:r>
          </a:p>
          <a:p>
            <a:r>
              <a:rPr lang="en-US" dirty="0"/>
              <a:t>My expertise includes working with PSD mockups to create responsive and accessible web pages. I am proficient in JavaScript and comfortable adapting to various frameworks and libraries, ensuring flexibility based on your project's needs. I propose creating a structured plan to deliver the 10 pages within the specified timeline of three months. Each page will be optimized for both functionality and user experience, adhering to industry best practices in web development.</a:t>
            </a:r>
          </a:p>
          <a:p>
            <a:r>
              <a:rPr lang="en-US" dirty="0"/>
              <a:t>My ability to convert designs into functional web pages, coupled with my commitment to meeting deadlines and maintaining high-quality standards, makes me a strong candidate for this role. I am confident in my ability to deliver a healthcare application that not only meets but exceeds your expectations.</a:t>
            </a:r>
          </a:p>
          <a:p>
            <a:r>
              <a:rPr lang="en-US" dirty="0"/>
              <a:t>I would love the opportunity to discuss this project further and demonstrate how I can assist in achieving your goals. Thank you for considering my application, and I look forward to hearing from you.</a:t>
            </a:r>
          </a:p>
          <a:p>
            <a:r>
              <a:rPr lang="en-US" dirty="0"/>
              <a:t>Best regards,</a:t>
            </a:r>
            <a:br>
              <a:rPr lang="en-US" dirty="0"/>
            </a:br>
            <a:r>
              <a:rPr lang="en-US" dirty="0"/>
              <a:t>Mayar Amein</a:t>
            </a:r>
            <a:br>
              <a:rPr lang="en-US" dirty="0"/>
            </a:br>
            <a:r>
              <a:rPr lang="en-US" dirty="0"/>
              <a:t>[Your Contact Information]</a:t>
            </a:r>
          </a:p>
          <a:p>
            <a:pPr marL="0" lvl="0" indent="0" algn="l" rtl="0">
              <a:lnSpc>
                <a:spcPct val="160000"/>
              </a:lnSpc>
              <a:spcBef>
                <a:spcPts val="0"/>
              </a:spcBef>
              <a:spcAft>
                <a:spcPts val="0"/>
              </a:spcAft>
              <a:buClr>
                <a:schemeClr val="dk1"/>
              </a:buClr>
              <a:buSzPts val="3000"/>
              <a:buFont typeface="Arial"/>
              <a:buNone/>
            </a:pPr>
            <a:endParaRPr dirty="0">
              <a:solidFill>
                <a:srgbClr val="525C65"/>
              </a:solidFill>
              <a:highlight>
                <a:schemeClr val="lt1"/>
              </a:highlight>
              <a:latin typeface="Open Sans Light"/>
              <a:ea typeface="Open Sans Light"/>
              <a:cs typeface="Open Sans Light"/>
              <a:sym typeface="Open Sa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186"/>
        <p:cNvGrpSpPr/>
        <p:nvPr/>
      </p:nvGrpSpPr>
      <p:grpSpPr>
        <a:xfrm>
          <a:off x="0" y="0"/>
          <a:ext cx="0" cy="0"/>
          <a:chOff x="0" y="0"/>
          <a:chExt cx="0" cy="0"/>
        </a:xfrm>
      </p:grpSpPr>
      <p:sp>
        <p:nvSpPr>
          <p:cNvPr id="187" name="Google Shape;187;p4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3</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Project Management Process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188" name="Google Shape;188;p40"/>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2"/>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000"/>
              <a:buNone/>
            </a:pPr>
            <a:r>
              <a:rPr lang="en"/>
              <a:t>Trello Board</a:t>
            </a:r>
            <a:endParaRPr b="1"/>
          </a:p>
        </p:txBody>
      </p:sp>
      <p:sp>
        <p:nvSpPr>
          <p:cNvPr id="201" name="Google Shape;201;p42"/>
          <p:cNvSpPr txBox="1">
            <a:spLocks noGrp="1"/>
          </p:cNvSpPr>
          <p:nvPr>
            <p:ph type="body" idx="1"/>
          </p:nvPr>
        </p:nvSpPr>
        <p:spPr>
          <a:xfrm>
            <a:off x="264950" y="1990175"/>
            <a:ext cx="7242600" cy="1485000"/>
          </a:xfrm>
          <a:prstGeom prst="rect">
            <a:avLst/>
          </a:prstGeom>
          <a:noFill/>
          <a:ln>
            <a:noFill/>
          </a:ln>
        </p:spPr>
        <p:txBody>
          <a:bodyPr spcFirstLastPara="1" wrap="square" lIns="91425" tIns="91425" rIns="91425" bIns="91425" anchor="t" anchorCtr="0">
            <a:noAutofit/>
          </a:bodyPr>
          <a:lstStyle/>
          <a:p>
            <a:pPr marL="0" lvl="0" indent="0" algn="l" rtl="0">
              <a:lnSpc>
                <a:spcPct val="160000"/>
              </a:lnSpc>
              <a:spcBef>
                <a:spcPts val="0"/>
              </a:spcBef>
              <a:spcAft>
                <a:spcPts val="0"/>
              </a:spcAft>
              <a:buClr>
                <a:schemeClr val="dk1"/>
              </a:buClr>
              <a:buSzPts val="1100"/>
              <a:buFont typeface="Arial"/>
              <a:buNone/>
            </a:pPr>
            <a:r>
              <a:rPr lang="en" sz="2000" dirty="0">
                <a:solidFill>
                  <a:srgbClr val="2E3D49"/>
                </a:solidFill>
                <a:highlight>
                  <a:schemeClr val="lt1"/>
                </a:highlight>
              </a:rPr>
              <a:t>Please include the following information for your Trello board: </a:t>
            </a:r>
            <a:endParaRPr sz="2000" dirty="0">
              <a:solidFill>
                <a:srgbClr val="2E3D49"/>
              </a:solidFill>
              <a:highlight>
                <a:schemeClr val="lt1"/>
              </a:highlight>
            </a:endParaRPr>
          </a:p>
          <a:p>
            <a:pPr marL="0" lvl="0" indent="0" algn="l" rtl="0">
              <a:lnSpc>
                <a:spcPct val="160000"/>
              </a:lnSpc>
              <a:spcBef>
                <a:spcPts val="0"/>
              </a:spcBef>
              <a:spcAft>
                <a:spcPts val="0"/>
              </a:spcAft>
              <a:buSzPts val="1100"/>
              <a:buNone/>
            </a:pP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 sz="1800" dirty="0">
                <a:solidFill>
                  <a:srgbClr val="525C65"/>
                </a:solidFill>
                <a:highlight>
                  <a:schemeClr val="lt1"/>
                </a:highlight>
              </a:rPr>
              <a:t>A link to your public Trello board should be provided here: </a:t>
            </a: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r>
              <a:rPr lang="en-US" sz="1800" b="1" dirty="0">
                <a:solidFill>
                  <a:srgbClr val="525C65"/>
                </a:solidFill>
                <a:highlight>
                  <a:schemeClr val="lt1"/>
                </a:highlight>
                <a:latin typeface="Open Sans"/>
                <a:ea typeface="Open Sans"/>
                <a:cs typeface="Open Sans"/>
                <a:sym typeface="Open Sans"/>
              </a:rPr>
              <a:t>https://trello.com/b/RIcDTsCI/project-management-process</a:t>
            </a:r>
            <a:endParaRPr sz="18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SzPts val="1100"/>
              <a:buNone/>
            </a:pPr>
            <a:endParaRPr sz="1600" dirty="0">
              <a:solidFill>
                <a:srgbClr val="525C65"/>
              </a:solidFill>
              <a:highlight>
                <a:schemeClr val="lt1"/>
              </a:highlight>
            </a:endParaRPr>
          </a:p>
          <a:p>
            <a:pPr marL="0" lvl="0" indent="0" algn="l" rtl="0">
              <a:lnSpc>
                <a:spcPct val="160000"/>
              </a:lnSpc>
              <a:spcBef>
                <a:spcPts val="0"/>
              </a:spcBef>
              <a:spcAft>
                <a:spcPts val="0"/>
              </a:spcAft>
              <a:buClr>
                <a:schemeClr val="dk1"/>
              </a:buClr>
              <a:buSzPts val="1100"/>
              <a:buFont typeface="Arial"/>
              <a:buNone/>
            </a:pPr>
            <a:endParaRPr sz="1600" dirty="0">
              <a:solidFill>
                <a:srgbClr val="525C65"/>
              </a:solidFill>
              <a:highlight>
                <a:schemeClr val="lt1"/>
              </a:highlight>
            </a:endParaRPr>
          </a:p>
          <a:p>
            <a:pPr marL="0" lvl="0" indent="0" algn="l" rtl="0">
              <a:lnSpc>
                <a:spcPct val="160000"/>
              </a:lnSpc>
              <a:spcBef>
                <a:spcPts val="0"/>
              </a:spcBef>
              <a:spcAft>
                <a:spcPts val="0"/>
              </a:spcAft>
              <a:buSzPts val="3000"/>
              <a:buNone/>
            </a:pPr>
            <a:endParaRPr sz="1600" dirty="0">
              <a:solidFill>
                <a:srgbClr val="525C65"/>
              </a:solidFill>
              <a:highlight>
                <a:schemeClr val="lt1"/>
              </a:highlight>
            </a:endParaRPr>
          </a:p>
          <a:p>
            <a:pPr marL="0" lvl="0" indent="0" algn="l" rtl="0">
              <a:lnSpc>
                <a:spcPct val="160000"/>
              </a:lnSpc>
              <a:spcBef>
                <a:spcPts val="1100"/>
              </a:spcBef>
              <a:spcAft>
                <a:spcPts val="1100"/>
              </a:spcAft>
              <a:buSzPts val="3000"/>
              <a:buNone/>
            </a:pPr>
            <a:endParaRPr sz="1400" dirty="0">
              <a:solidFill>
                <a:srgbClr val="525C65"/>
              </a:solidFill>
              <a:highlight>
                <a:schemeClr val="lt1"/>
              </a:highlight>
            </a:endParaRPr>
          </a:p>
        </p:txBody>
      </p:sp>
      <p:sp>
        <p:nvSpPr>
          <p:cNvPr id="203" name="Google Shape;203;p42"/>
          <p:cNvSpPr txBox="1"/>
          <p:nvPr/>
        </p:nvSpPr>
        <p:spPr>
          <a:xfrm>
            <a:off x="264950" y="4231938"/>
            <a:ext cx="694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rgbClr val="2E3D49"/>
                </a:solidFill>
                <a:latin typeface="Open Sans Light"/>
                <a:ea typeface="Open Sans Light"/>
                <a:cs typeface="Open Sans Light"/>
                <a:sym typeface="Open Sans Light"/>
              </a:rPr>
              <a:t>Include a screenshot of the board below: </a:t>
            </a:r>
            <a:endParaRPr sz="1800" dirty="0">
              <a:solidFill>
                <a:srgbClr val="2E3D49"/>
              </a:solidFill>
              <a:latin typeface="Open Sans Light"/>
              <a:ea typeface="Open Sans Light"/>
              <a:cs typeface="Open Sans Light"/>
              <a:sym typeface="Open Sans Light"/>
            </a:endParaRPr>
          </a:p>
        </p:txBody>
      </p:sp>
      <p:pic>
        <p:nvPicPr>
          <p:cNvPr id="4" name="Picture 3">
            <a:extLst>
              <a:ext uri="{FF2B5EF4-FFF2-40B4-BE49-F238E27FC236}">
                <a16:creationId xmlns:a16="http://schemas.microsoft.com/office/drawing/2014/main" id="{721173D3-83E8-3AEB-FBC0-7CC80C2558EE}"/>
              </a:ext>
            </a:extLst>
          </p:cNvPr>
          <p:cNvPicPr>
            <a:picLocks noChangeAspect="1"/>
          </p:cNvPicPr>
          <p:nvPr/>
        </p:nvPicPr>
        <p:blipFill>
          <a:blip r:embed="rId3"/>
          <a:stretch>
            <a:fillRect/>
          </a:stretch>
        </p:blipFill>
        <p:spPr>
          <a:xfrm>
            <a:off x="0" y="5364763"/>
            <a:ext cx="7772400" cy="31161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015FF"/>
        </a:solidFill>
        <a:effectLst/>
      </p:bgPr>
    </p:bg>
    <p:spTree>
      <p:nvGrpSpPr>
        <p:cNvPr id="1" name="Shape 207"/>
        <p:cNvGrpSpPr/>
        <p:nvPr/>
      </p:nvGrpSpPr>
      <p:grpSpPr>
        <a:xfrm>
          <a:off x="0" y="0"/>
          <a:ext cx="0" cy="0"/>
          <a:chOff x="0" y="0"/>
          <a:chExt cx="0" cy="0"/>
        </a:xfrm>
      </p:grpSpPr>
      <p:sp>
        <p:nvSpPr>
          <p:cNvPr id="208" name="Google Shape;208;p43"/>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chemeClr val="lt1"/>
              </a:buClr>
              <a:buSzPts val="3000"/>
              <a:buFont typeface="Open Sans"/>
              <a:buNone/>
            </a:pPr>
            <a:r>
              <a:rPr lang="en" sz="3000" b="1" i="0" u="none" strike="noStrike" cap="none">
                <a:solidFill>
                  <a:schemeClr val="lt1"/>
                </a:solidFill>
                <a:latin typeface="Open Sans"/>
                <a:ea typeface="Open Sans"/>
                <a:cs typeface="Open Sans"/>
                <a:sym typeface="Open Sans"/>
              </a:rPr>
              <a:t>Part </a:t>
            </a:r>
            <a:r>
              <a:rPr lang="en" sz="3000" b="1">
                <a:solidFill>
                  <a:schemeClr val="lt1"/>
                </a:solidFill>
                <a:latin typeface="Open Sans"/>
                <a:ea typeface="Open Sans"/>
                <a:cs typeface="Open Sans"/>
                <a:sym typeface="Open Sans"/>
              </a:rPr>
              <a:t>4</a:t>
            </a:r>
            <a:endParaRPr sz="3000" b="1" i="0" u="none" strike="noStrike" cap="none">
              <a:solidFill>
                <a:schemeClr val="lt1"/>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3000"/>
              <a:buFont typeface="Open Sans"/>
              <a:buNone/>
            </a:pPr>
            <a:r>
              <a:rPr lang="en" sz="3000">
                <a:solidFill>
                  <a:srgbClr val="FFFFFF"/>
                </a:solidFill>
                <a:latin typeface="Open Sans"/>
                <a:ea typeface="Open Sans"/>
                <a:cs typeface="Open Sans"/>
                <a:sym typeface="Open Sans"/>
              </a:rPr>
              <a:t>Invoice and Payment Options</a:t>
            </a:r>
            <a:endParaRPr sz="3000" b="0" i="0" u="none" strike="noStrike" cap="none">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SzPts val="2000"/>
              <a:buFont typeface="Open Sans"/>
              <a:buNone/>
            </a:pPr>
            <a:endParaRPr sz="2000" b="0" i="0" u="none" strike="noStrike" cap="none">
              <a:solidFill>
                <a:srgbClr val="000000"/>
              </a:solidFill>
              <a:latin typeface="Arial"/>
              <a:ea typeface="Arial"/>
              <a:cs typeface="Arial"/>
              <a:sym typeface="Arial"/>
            </a:endParaRPr>
          </a:p>
        </p:txBody>
      </p:sp>
      <p:sp>
        <p:nvSpPr>
          <p:cNvPr id="209" name="Google Shape;209;p43"/>
          <p:cNvSpPr/>
          <p:nvPr/>
        </p:nvSpPr>
        <p:spPr>
          <a:xfrm>
            <a:off x="3582591" y="3663029"/>
            <a:ext cx="607200" cy="74400"/>
          </a:xfrm>
          <a:prstGeom prst="rect">
            <a:avLst/>
          </a:prstGeom>
          <a:solidFill>
            <a:srgbClr val="DBE2E8"/>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SzPts val="1200"/>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937</Words>
  <Application>Microsoft Office PowerPoint</Application>
  <PresentationFormat>Custom</PresentationFormat>
  <Paragraphs>93</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Open Sans</vt:lpstr>
      <vt:lpstr>Open Sans Light</vt:lpstr>
      <vt:lpstr>Helvetica Neue</vt:lpstr>
      <vt:lpstr>Open Sans SemiBold</vt:lpstr>
      <vt:lpstr>Arial</vt:lpstr>
      <vt:lpstr>Simple Light</vt:lpstr>
      <vt:lpstr>White</vt:lpstr>
      <vt:lpstr>Digital Freelancer:  Managing Freelancing Projects</vt:lpstr>
      <vt:lpstr>PowerPoint Presentation</vt:lpstr>
      <vt:lpstr>Sample Project Listing #1: Web Development</vt:lpstr>
      <vt:lpstr>PowerPoint Presentation</vt:lpstr>
      <vt:lpstr>Expression of Interest </vt:lpstr>
      <vt:lpstr>Expression of Interest (Provided)</vt:lpstr>
      <vt:lpstr>PowerPoint Presentation</vt:lpstr>
      <vt:lpstr>Trello Board</vt:lpstr>
      <vt:lpstr>PowerPoint Presentation</vt:lpstr>
      <vt:lpstr>[Your Full Name or Your Company Name] [Your Address or Address Your Company is Registered to] Invoice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mayarmohsan</cp:lastModifiedBy>
  <cp:revision>3</cp:revision>
  <dcterms:modified xsi:type="dcterms:W3CDTF">2025-01-09T08:50:58Z</dcterms:modified>
</cp:coreProperties>
</file>