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6858000" cy="9028113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ahoma, verdana, 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19883C"/>
    <a:srgbClr val="018620"/>
    <a:srgbClr val="03771C"/>
    <a:srgbClr val="005E15"/>
    <a:srgbClr val="4CBB15"/>
    <a:srgbClr val="67FF37"/>
    <a:srgbClr val="B87B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8" autoAdjust="0"/>
    <p:restoredTop sz="96837" autoAdjust="0"/>
  </p:normalViewPr>
  <p:slideViewPr>
    <p:cSldViewPr>
      <p:cViewPr>
        <p:scale>
          <a:sx n="50" d="100"/>
          <a:sy n="50" d="100"/>
        </p:scale>
        <p:origin x="132" y="36"/>
      </p:cViewPr>
      <p:guideLst>
        <p:guide orient="horz" pos="13607"/>
        <p:guide pos="1020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grafico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grafico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Placa Solar Estática</a:t>
            </a:r>
          </a:p>
        </c:rich>
      </c:tx>
      <c:layout>
        <c:manualLayout>
          <c:xMode val="edge"/>
          <c:yMode val="edge"/>
          <c:x val="0.33168083133431153"/>
          <c:y val="6.4108981903935797E-2"/>
        </c:manualLayout>
      </c:layout>
      <c:overlay val="0"/>
    </c:title>
    <c:autoTitleDeleted val="0"/>
    <c:plotArea>
      <c:layout>
        <c:manualLayout>
          <c:xMode val="edge"/>
          <c:yMode val="edge"/>
          <c:x val="7.3537836056777189E-3"/>
          <c:y val="1.6050816086151776E-2"/>
          <c:w val="0.7732565513228451"/>
          <c:h val="0.95134275618374553"/>
        </c:manualLayout>
      </c:layout>
      <c:lineChart>
        <c:grouping val="stacked"/>
        <c:varyColors val="0"/>
        <c:ser>
          <c:idx val="0"/>
          <c:order val="0"/>
          <c:tx>
            <c:strRef>
              <c:f>Planilha1!$B$2</c:f>
              <c:strCache>
                <c:ptCount val="1"/>
                <c:pt idx="0">
                  <c:v>Amperagem (mA)</c:v>
                </c:pt>
              </c:strCache>
            </c:strRef>
          </c:tx>
          <c:spPr>
            <a:ln w="28803" cap="rnd">
              <a:solidFill>
                <a:srgbClr val="004586"/>
              </a:solidFill>
              <a:prstDash val="solid"/>
              <a:round/>
            </a:ln>
          </c:spPr>
          <c:marker>
            <c:symbol val="square"/>
            <c:size val="7"/>
          </c:marker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000" b="0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Planilha1!$A$3:$A$10</c:f>
              <c:numCache>
                <c:formatCode>hh":"mm</c:formatCode>
                <c:ptCount val="8"/>
                <c:pt idx="0">
                  <c:v>0.29166666666666669</c:v>
                </c:pt>
                <c:pt idx="1">
                  <c:v>0.375</c:v>
                </c:pt>
                <c:pt idx="2">
                  <c:v>0.45833333333333331</c:v>
                </c:pt>
                <c:pt idx="3">
                  <c:v>0.51041666666666663</c:v>
                </c:pt>
                <c:pt idx="4">
                  <c:v>0.54166666666666663</c:v>
                </c:pt>
                <c:pt idx="5">
                  <c:v>0.625</c:v>
                </c:pt>
                <c:pt idx="6">
                  <c:v>0.70833333333333337</c:v>
                </c:pt>
                <c:pt idx="7">
                  <c:v>0.75</c:v>
                </c:pt>
              </c:numCache>
            </c:numRef>
          </c:cat>
          <c:val>
            <c:numRef>
              <c:f>Planilha1!$B$3:$B$10</c:f>
              <c:numCache>
                <c:formatCode>General</c:formatCode>
                <c:ptCount val="8"/>
                <c:pt idx="0">
                  <c:v>0.26</c:v>
                </c:pt>
                <c:pt idx="1">
                  <c:v>9.8800000000000008</c:v>
                </c:pt>
                <c:pt idx="2">
                  <c:v>12.95</c:v>
                </c:pt>
                <c:pt idx="3">
                  <c:v>51.7</c:v>
                </c:pt>
                <c:pt idx="4">
                  <c:v>50</c:v>
                </c:pt>
                <c:pt idx="5">
                  <c:v>36.9</c:v>
                </c:pt>
                <c:pt idx="6">
                  <c:v>13.3</c:v>
                </c:pt>
                <c:pt idx="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04-40AB-9BD1-7F7966D116C5}"/>
            </c:ext>
          </c:extLst>
        </c:ser>
        <c:ser>
          <c:idx val="1"/>
          <c:order val="1"/>
          <c:tx>
            <c:strRef>
              <c:f>Planilha1!$C$2</c:f>
              <c:strCache>
                <c:ptCount val="1"/>
                <c:pt idx="0">
                  <c:v>Voltagem (V)</c:v>
                </c:pt>
              </c:strCache>
            </c:strRef>
          </c:tx>
          <c:spPr>
            <a:ln w="28803" cap="rnd">
              <a:solidFill>
                <a:srgbClr val="FF420E"/>
              </a:solidFill>
              <a:prstDash val="solid"/>
              <a:round/>
            </a:ln>
          </c:spPr>
          <c:marker>
            <c:symbol val="diamond"/>
            <c:size val="7"/>
          </c:marker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000" b="0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Planilha1!$A$3:$A$10</c:f>
              <c:numCache>
                <c:formatCode>hh":"mm</c:formatCode>
                <c:ptCount val="8"/>
                <c:pt idx="0">
                  <c:v>0.29166666666666669</c:v>
                </c:pt>
                <c:pt idx="1">
                  <c:v>0.375</c:v>
                </c:pt>
                <c:pt idx="2">
                  <c:v>0.45833333333333331</c:v>
                </c:pt>
                <c:pt idx="3">
                  <c:v>0.51041666666666663</c:v>
                </c:pt>
                <c:pt idx="4">
                  <c:v>0.54166666666666663</c:v>
                </c:pt>
                <c:pt idx="5">
                  <c:v>0.625</c:v>
                </c:pt>
                <c:pt idx="6">
                  <c:v>0.70833333333333337</c:v>
                </c:pt>
                <c:pt idx="7">
                  <c:v>0.75</c:v>
                </c:pt>
              </c:numCache>
            </c:numRef>
          </c:cat>
          <c:val>
            <c:numRef>
              <c:f>Planilha1!$C$3:$C$10</c:f>
              <c:numCache>
                <c:formatCode>General</c:formatCode>
                <c:ptCount val="8"/>
                <c:pt idx="0">
                  <c:v>4.5599999999999996</c:v>
                </c:pt>
                <c:pt idx="1">
                  <c:v>6.46</c:v>
                </c:pt>
                <c:pt idx="2">
                  <c:v>6.55</c:v>
                </c:pt>
                <c:pt idx="3">
                  <c:v>6.91</c:v>
                </c:pt>
                <c:pt idx="4">
                  <c:v>6.78</c:v>
                </c:pt>
                <c:pt idx="5">
                  <c:v>6.86</c:v>
                </c:pt>
                <c:pt idx="6">
                  <c:v>6.51</c:v>
                </c:pt>
                <c:pt idx="7">
                  <c:v>5.16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04-40AB-9BD1-7F7966D11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02880"/>
        <c:axId val="68168320"/>
      </c:lineChart>
      <c:valAx>
        <c:axId val="68168320"/>
        <c:scaling>
          <c:orientation val="minMax"/>
        </c:scaling>
        <c:delete val="0"/>
        <c:axPos val="l"/>
        <c:majorGridlines>
          <c:spPr>
            <a:ln w="6345" cap="flat">
              <a:solidFill>
                <a:srgbClr val="B3B3B3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45" cap="flat">
            <a:solidFill>
              <a:srgbClr val="B3B3B3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pt-BR"/>
          </a:p>
        </c:txPr>
        <c:crossAx val="68202880"/>
        <c:crossesAt val="0"/>
        <c:crossBetween val="between"/>
      </c:valAx>
      <c:catAx>
        <c:axId val="68202880"/>
        <c:scaling>
          <c:orientation val="minMax"/>
        </c:scaling>
        <c:delete val="0"/>
        <c:axPos val="b"/>
        <c:numFmt formatCode="hh&quot;:&quot;mm" sourceLinked="1"/>
        <c:majorTickMark val="none"/>
        <c:minorTickMark val="none"/>
        <c:tickLblPos val="nextTo"/>
        <c:spPr>
          <a:noFill/>
          <a:ln w="6345" cap="flat">
            <a:solidFill>
              <a:srgbClr val="B3B3B3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pt-BR"/>
          </a:p>
        </c:txPr>
        <c:crossAx val="68168320"/>
        <c:crossesAt val="0"/>
        <c:auto val="1"/>
        <c:lblAlgn val="ctr"/>
        <c:lblOffset val="100"/>
        <c:noMultiLvlLbl val="0"/>
      </c:catAx>
      <c:spPr>
        <a:noFill/>
        <a:ln w="9528"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504493695139641"/>
          <c:y val="0.15909557462560997"/>
        </c:manualLayout>
      </c:layout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000" b="0" i="0" u="none" strike="noStrike" kern="1200" baseline="0">
              <a:solidFill>
                <a:srgbClr val="000000"/>
              </a:solidFill>
              <a:latin typeface="Calibri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rgbClr val="FFFFFF"/>
    </a:solidFill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1000" b="0" i="0" u="none" strike="noStrike" kern="1200" baseline="0">
          <a:solidFill>
            <a:srgbClr val="000000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/>
              <a:t>Placa Solar Adaptativa</a:t>
            </a:r>
          </a:p>
        </c:rich>
      </c:tx>
      <c:layout>
        <c:manualLayout>
          <c:xMode val="edge"/>
          <c:yMode val="edge"/>
          <c:x val="0.3480519622765893"/>
          <c:y val="0"/>
        </c:manualLayout>
      </c:layout>
      <c:overlay val="0"/>
    </c:title>
    <c:autoTitleDeleted val="0"/>
    <c:plotArea>
      <c:layout>
        <c:manualLayout>
          <c:xMode val="edge"/>
          <c:yMode val="edge"/>
          <c:x val="1.6572028931610455E-2"/>
          <c:y val="2.7676114906472815E-2"/>
          <c:w val="0.78049527661321561"/>
          <c:h val="0.96512610686575717"/>
        </c:manualLayout>
      </c:layout>
      <c:lineChart>
        <c:grouping val="stacked"/>
        <c:varyColors val="0"/>
        <c:ser>
          <c:idx val="0"/>
          <c:order val="0"/>
          <c:tx>
            <c:strRef>
              <c:f>Planilha1!$H$2</c:f>
              <c:strCache>
                <c:ptCount val="1"/>
                <c:pt idx="0">
                  <c:v>Amperagem (mA)</c:v>
                </c:pt>
              </c:strCache>
            </c:strRef>
          </c:tx>
          <c:spPr>
            <a:ln w="28803" cap="rnd">
              <a:solidFill>
                <a:srgbClr val="004586"/>
              </a:solidFill>
              <a:prstDash val="solid"/>
              <a:round/>
            </a:ln>
          </c:spPr>
          <c:marker>
            <c:symbol val="square"/>
            <c:size val="7"/>
          </c:marker>
          <c:dPt>
            <c:idx val="7"/>
            <c:bubble3D val="0"/>
            <c:spPr>
              <a:ln w="28803" cap="rnd">
                <a:solidFill>
                  <a:srgbClr val="004586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48B3-42AD-8F23-8C99181265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000" b="0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Planilha1!$G$3:$G$10</c:f>
              <c:numCache>
                <c:formatCode>hh":"mm</c:formatCode>
                <c:ptCount val="8"/>
                <c:pt idx="0">
                  <c:v>0.29166666666666669</c:v>
                </c:pt>
                <c:pt idx="1">
                  <c:v>0.375</c:v>
                </c:pt>
                <c:pt idx="2">
                  <c:v>0.45833333333333331</c:v>
                </c:pt>
                <c:pt idx="3">
                  <c:v>0.51041666666666663</c:v>
                </c:pt>
                <c:pt idx="4">
                  <c:v>0.54166666666666663</c:v>
                </c:pt>
                <c:pt idx="5">
                  <c:v>0.625</c:v>
                </c:pt>
                <c:pt idx="6">
                  <c:v>0.70833333333333337</c:v>
                </c:pt>
                <c:pt idx="7">
                  <c:v>0.75</c:v>
                </c:pt>
              </c:numCache>
            </c:numRef>
          </c:cat>
          <c:val>
            <c:numRef>
              <c:f>Planilha1!$H$3:$H$10</c:f>
              <c:numCache>
                <c:formatCode>General</c:formatCode>
                <c:ptCount val="8"/>
                <c:pt idx="0">
                  <c:v>1.32</c:v>
                </c:pt>
                <c:pt idx="1">
                  <c:v>29.6</c:v>
                </c:pt>
                <c:pt idx="2">
                  <c:v>57.2</c:v>
                </c:pt>
                <c:pt idx="3">
                  <c:v>58</c:v>
                </c:pt>
                <c:pt idx="4">
                  <c:v>39.5</c:v>
                </c:pt>
                <c:pt idx="5">
                  <c:v>34.799999999999997</c:v>
                </c:pt>
                <c:pt idx="6">
                  <c:v>29.9</c:v>
                </c:pt>
                <c:pt idx="7">
                  <c:v>2.63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B3-42AD-8F23-8C9918126577}"/>
            </c:ext>
          </c:extLst>
        </c:ser>
        <c:ser>
          <c:idx val="1"/>
          <c:order val="1"/>
          <c:tx>
            <c:strRef>
              <c:f>Planilha1!$I$2</c:f>
              <c:strCache>
                <c:ptCount val="1"/>
                <c:pt idx="0">
                  <c:v>Voltagem (V)</c:v>
                </c:pt>
              </c:strCache>
            </c:strRef>
          </c:tx>
          <c:spPr>
            <a:ln w="28803" cap="rnd">
              <a:solidFill>
                <a:srgbClr val="FF420E"/>
              </a:solidFill>
              <a:prstDash val="solid"/>
              <a:round/>
            </a:ln>
          </c:spPr>
          <c:marker>
            <c:symbol val="diamond"/>
            <c:size val="7"/>
          </c:marker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000" b="0" i="0" u="none" strike="noStrike" kern="1200" baseline="0">
                    <a:solidFill>
                      <a:srgbClr val="000000"/>
                    </a:solidFill>
                    <a:latin typeface="Calibri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numRef>
              <c:f>Planilha1!$G$3:$G$10</c:f>
              <c:numCache>
                <c:formatCode>hh":"mm</c:formatCode>
                <c:ptCount val="8"/>
                <c:pt idx="0">
                  <c:v>0.29166666666666669</c:v>
                </c:pt>
                <c:pt idx="1">
                  <c:v>0.375</c:v>
                </c:pt>
                <c:pt idx="2">
                  <c:v>0.45833333333333331</c:v>
                </c:pt>
                <c:pt idx="3">
                  <c:v>0.51041666666666663</c:v>
                </c:pt>
                <c:pt idx="4">
                  <c:v>0.54166666666666663</c:v>
                </c:pt>
                <c:pt idx="5">
                  <c:v>0.625</c:v>
                </c:pt>
                <c:pt idx="6">
                  <c:v>0.70833333333333337</c:v>
                </c:pt>
                <c:pt idx="7">
                  <c:v>0.75</c:v>
                </c:pt>
              </c:numCache>
            </c:numRef>
          </c:cat>
          <c:val>
            <c:numRef>
              <c:f>Planilha1!$I$3:$I$10</c:f>
              <c:numCache>
                <c:formatCode>General</c:formatCode>
                <c:ptCount val="8"/>
                <c:pt idx="0">
                  <c:v>5.52</c:v>
                </c:pt>
                <c:pt idx="1">
                  <c:v>6.84</c:v>
                </c:pt>
                <c:pt idx="2">
                  <c:v>6.84</c:v>
                </c:pt>
                <c:pt idx="3">
                  <c:v>6.92</c:v>
                </c:pt>
                <c:pt idx="4">
                  <c:v>6.68</c:v>
                </c:pt>
                <c:pt idx="5">
                  <c:v>6.75</c:v>
                </c:pt>
                <c:pt idx="6">
                  <c:v>6.75</c:v>
                </c:pt>
                <c:pt idx="7">
                  <c:v>5.38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B3-42AD-8F23-8C9918126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92128"/>
        <c:axId val="75369856"/>
      </c:lineChart>
      <c:valAx>
        <c:axId val="75369856"/>
        <c:scaling>
          <c:orientation val="minMax"/>
        </c:scaling>
        <c:delete val="0"/>
        <c:axPos val="l"/>
        <c:majorGridlines>
          <c:spPr>
            <a:ln w="6345" cap="flat">
              <a:solidFill>
                <a:srgbClr val="B3B3B3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out"/>
        <c:tickLblPos val="nextTo"/>
        <c:spPr>
          <a:noFill/>
          <a:ln w="6345" cap="flat">
            <a:solidFill>
              <a:srgbClr val="B3B3B3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pt-BR"/>
          </a:p>
        </c:txPr>
        <c:crossAx val="75392128"/>
        <c:crossesAt val="1"/>
        <c:crossBetween val="between"/>
      </c:valAx>
      <c:catAx>
        <c:axId val="75392128"/>
        <c:scaling>
          <c:orientation val="minMax"/>
        </c:scaling>
        <c:delete val="0"/>
        <c:axPos val="b"/>
        <c:numFmt formatCode="hh&quot;:&quot;mm" sourceLinked="1"/>
        <c:majorTickMark val="none"/>
        <c:minorTickMark val="none"/>
        <c:tickLblPos val="nextTo"/>
        <c:spPr>
          <a:noFill/>
          <a:ln w="6345" cap="flat">
            <a:solidFill>
              <a:srgbClr val="B3B3B3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</a:defRPr>
            </a:pPr>
            <a:endParaRPr lang="pt-BR"/>
          </a:p>
        </c:txPr>
        <c:crossAx val="75369856"/>
        <c:crossesAt val="0"/>
        <c:auto val="1"/>
        <c:lblAlgn val="ctr"/>
        <c:lblOffset val="100"/>
        <c:noMultiLvlLbl val="0"/>
      </c:catAx>
      <c:spPr>
        <a:noFill/>
        <a:ln w="9528"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7094633228361586"/>
          <c:y val="0.19535671909513644"/>
        </c:manualLayout>
      </c:layout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000" b="0" i="0" u="none" strike="noStrike" kern="1200" baseline="0">
              <a:solidFill>
                <a:srgbClr val="000000"/>
              </a:solidFill>
              <a:latin typeface="Calibri"/>
            </a:defRPr>
          </a:pPr>
          <a:endParaRPr lang="pt-BR"/>
        </a:p>
      </c:txPr>
    </c:legend>
    <c:plotVisOnly val="1"/>
    <c:dispBlanksAs val="zero"/>
    <c:showDLblsOverMax val="0"/>
  </c:chart>
  <c:spPr>
    <a:solidFill>
      <a:srgbClr val="FFFFFF"/>
    </a:solidFill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BR" sz="1000" b="0" i="0" u="none" strike="noStrike" kern="1200" baseline="0">
          <a:solidFill>
            <a:srgbClr val="000000"/>
          </a:solidFill>
          <a:latin typeface="Calibri"/>
        </a:defRPr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23" tIns="45361" rIns="90723" bIns="4536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CBDF5F9-58A5-41D1-A787-8FB4A1CA72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1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72A8DA-C10C-474E-B193-AA88E1107893}" type="datetimeFigureOut">
              <a:rPr lang="pt-BR"/>
              <a:pPr>
                <a:defRPr/>
              </a:pPr>
              <a:t>25/10/2019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60588" y="677863"/>
            <a:ext cx="2536825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287838"/>
            <a:ext cx="5486400" cy="4062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575675"/>
            <a:ext cx="2971800" cy="450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F67101-E1B1-41D5-8292-7AF6D234A9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8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60588" y="677863"/>
            <a:ext cx="2536825" cy="33845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5DEFFF-59D7-4C14-A52A-2CFA63F16CC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47" y="13420017"/>
            <a:ext cx="27539395" cy="926031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893" y="24480362"/>
            <a:ext cx="22679502" cy="11040709"/>
          </a:xfrm>
        </p:spPr>
        <p:txBody>
          <a:bodyPr/>
          <a:lstStyle>
            <a:lvl1pPr marL="0" indent="0" algn="ctr">
              <a:buNone/>
              <a:defRPr/>
            </a:lvl1pPr>
            <a:lvl2pPr marL="432008" indent="0" algn="ctr">
              <a:buNone/>
              <a:defRPr/>
            </a:lvl2pPr>
            <a:lvl3pPr marL="864017" indent="0" algn="ctr">
              <a:buNone/>
              <a:defRPr/>
            </a:lvl3pPr>
            <a:lvl4pPr marL="1296025" indent="0" algn="ctr">
              <a:buNone/>
              <a:defRPr/>
            </a:lvl4pPr>
            <a:lvl5pPr marL="1728033" indent="0" algn="ctr">
              <a:buNone/>
              <a:defRPr/>
            </a:lvl5pPr>
            <a:lvl6pPr marL="2160041" indent="0" algn="ctr">
              <a:buNone/>
              <a:defRPr/>
            </a:lvl6pPr>
            <a:lvl7pPr marL="2592050" indent="0" algn="ctr">
              <a:buNone/>
              <a:defRPr/>
            </a:lvl7pPr>
            <a:lvl8pPr marL="3024058" indent="0" algn="ctr">
              <a:buNone/>
              <a:defRPr/>
            </a:lvl8pPr>
            <a:lvl9pPr marL="3456066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2EBB-F585-4684-B22D-E9F802F1E2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25A7-EDB2-43DA-930C-84A6732ADE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5993" y="3838966"/>
            <a:ext cx="6884849" cy="3456051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28447" y="3838966"/>
            <a:ext cx="20513549" cy="3456051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EB1-0D01-4790-9C22-5B0B7182DD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A56F-DBDA-40F5-8504-C08AF3E3B0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944" y="27759683"/>
            <a:ext cx="27539395" cy="8581218"/>
          </a:xfrm>
        </p:spPr>
        <p:txBody>
          <a:bodyPr anchor="t"/>
          <a:lstStyle>
            <a:lvl1pPr algn="l">
              <a:defRPr sz="378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8944" y="18309544"/>
            <a:ext cx="27539395" cy="9450139"/>
          </a:xfrm>
        </p:spPr>
        <p:txBody>
          <a:bodyPr anchor="b"/>
          <a:lstStyle>
            <a:lvl1pPr marL="0" indent="0">
              <a:buNone/>
              <a:defRPr sz="1890"/>
            </a:lvl1pPr>
            <a:lvl2pPr marL="432008" indent="0">
              <a:buNone/>
              <a:defRPr sz="1701"/>
            </a:lvl2pPr>
            <a:lvl3pPr marL="864017" indent="0">
              <a:buNone/>
              <a:defRPr sz="1512"/>
            </a:lvl3pPr>
            <a:lvl4pPr marL="1296025" indent="0">
              <a:buNone/>
              <a:defRPr sz="1323"/>
            </a:lvl4pPr>
            <a:lvl5pPr marL="1728033" indent="0">
              <a:buNone/>
              <a:defRPr sz="1323"/>
            </a:lvl5pPr>
            <a:lvl6pPr marL="2160041" indent="0">
              <a:buNone/>
              <a:defRPr sz="1323"/>
            </a:lvl6pPr>
            <a:lvl7pPr marL="2592050" indent="0">
              <a:buNone/>
              <a:defRPr sz="1323"/>
            </a:lvl7pPr>
            <a:lvl8pPr marL="3024058" indent="0">
              <a:buNone/>
              <a:defRPr sz="1323"/>
            </a:lvl8pPr>
            <a:lvl9pPr marL="3456066" indent="0">
              <a:buNone/>
              <a:defRPr sz="1323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23957-7843-4001-A1C3-4B9E6BD495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28448" y="12477458"/>
            <a:ext cx="13699198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1643" y="12477458"/>
            <a:ext cx="13699199" cy="25922019"/>
          </a:xfrm>
        </p:spPr>
        <p:txBody>
          <a:bodyPr/>
          <a:lstStyle>
            <a:lvl1pPr>
              <a:defRPr sz="2646"/>
            </a:lvl1pPr>
            <a:lvl2pPr>
              <a:defRPr sz="2268"/>
            </a:lvl2pPr>
            <a:lvl3pPr>
              <a:defRPr sz="1890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34CE-5A64-44CA-8CFF-A3ED995CF2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29663"/>
            <a:ext cx="2915935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965" y="9669416"/>
            <a:ext cx="143156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965" y="13699839"/>
            <a:ext cx="143156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9139" y="9669416"/>
            <a:ext cx="14320185" cy="4030423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9139" y="13699839"/>
            <a:ext cx="14320185" cy="24891095"/>
          </a:xfrm>
        </p:spPr>
        <p:txBody>
          <a:bodyPr/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D463F-5D25-4225-BDAD-841A77735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F9EB6-E2D8-4DF5-B51A-4540EA40C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600C-1FEE-4BFD-AEC0-04B7D836F8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5" y="1719845"/>
            <a:ext cx="10658766" cy="7319562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222" y="1719844"/>
            <a:ext cx="18112101" cy="36871090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965" y="9039407"/>
            <a:ext cx="10658766" cy="29551528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9775-0A67-4DAD-A404-AA26B603B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860" y="30240447"/>
            <a:ext cx="19439573" cy="3570598"/>
          </a:xfrm>
        </p:spPr>
        <p:txBody>
          <a:bodyPr anchor="b"/>
          <a:lstStyle>
            <a:lvl1pPr algn="l">
              <a:defRPr sz="189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860" y="3860239"/>
            <a:ext cx="19439573" cy="25920383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860" y="33811046"/>
            <a:ext cx="19439573" cy="5069529"/>
          </a:xfrm>
        </p:spPr>
        <p:txBody>
          <a:bodyPr/>
          <a:lstStyle>
            <a:lvl1pPr marL="0" indent="0">
              <a:buNone/>
              <a:defRPr sz="1323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0B635-52B0-41B2-BA6C-17618E219F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28447" y="3838966"/>
            <a:ext cx="27542395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28447" y="12477458"/>
            <a:ext cx="27542395" cy="2592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28447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l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757" y="39361672"/>
            <a:ext cx="10259775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17991" y="39361672"/>
            <a:ext cx="6752852" cy="288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35205" tIns="267601" rIns="535205" bIns="267601" numCol="1" anchor="t" anchorCtr="0" compatLnSpc="1">
            <a:prstTxWarp prst="textNoShape">
              <a:avLst/>
            </a:prstTxWarp>
          </a:bodyPr>
          <a:lstStyle>
            <a:lvl1pPr algn="r">
              <a:defRPr sz="7654">
                <a:latin typeface="Times New Roman" pitchFamily="18" charset="0"/>
              </a:defRPr>
            </a:lvl1pPr>
          </a:lstStyle>
          <a:p>
            <a:pPr>
              <a:defRPr/>
            </a:pPr>
            <a:fld id="{30A853AF-F839-4B6B-8248-8DEF9C0D79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+mj-lt"/>
          <a:ea typeface="+mj-ea"/>
          <a:cs typeface="+mj-cs"/>
        </a:defRPr>
      </a:lvl1pPr>
      <a:lvl2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2pPr>
      <a:lvl3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3pPr>
      <a:lvl4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4pPr>
      <a:lvl5pPr algn="ctr" defTabSz="5055097" rtl="0" eaLnBrk="0" fontAlgn="base" hangingPunct="0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5pPr>
      <a:lvl6pPr marL="432008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6pPr>
      <a:lvl7pPr marL="864017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7pPr>
      <a:lvl8pPr marL="1296025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8pPr>
      <a:lvl9pPr marL="1728033" algn="ctr" defTabSz="5055097" rtl="0" fontAlgn="base">
        <a:spcBef>
          <a:spcPct val="0"/>
        </a:spcBef>
        <a:spcAft>
          <a:spcPct val="0"/>
        </a:spcAft>
        <a:defRPr sz="24189">
          <a:solidFill>
            <a:schemeClr val="tx2"/>
          </a:solidFill>
          <a:latin typeface="Times New Roman" pitchFamily="18" charset="0"/>
        </a:defRPr>
      </a:lvl9pPr>
    </p:titleStyle>
    <p:bodyStyle>
      <a:lvl1pPr marL="1894537" indent="-1894537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7764">
          <a:solidFill>
            <a:schemeClr val="tx1"/>
          </a:solidFill>
          <a:latin typeface="+mn-lt"/>
          <a:ea typeface="+mn-ea"/>
          <a:cs typeface="+mn-cs"/>
        </a:defRPr>
      </a:lvl1pPr>
      <a:lvl2pPr marL="4108579" indent="-1578030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5402">
          <a:solidFill>
            <a:schemeClr val="tx1"/>
          </a:solidFill>
          <a:latin typeface="+mn-lt"/>
        </a:defRPr>
      </a:lvl2pPr>
      <a:lvl3pPr marL="6321121" indent="-1266024" algn="l" defTabSz="5055097" rtl="0" eaLnBrk="0" fontAlgn="base" hangingPunct="0">
        <a:spcBef>
          <a:spcPct val="20000"/>
        </a:spcBef>
        <a:spcAft>
          <a:spcPct val="0"/>
        </a:spcAft>
        <a:buChar char="•"/>
        <a:defRPr sz="13229">
          <a:solidFill>
            <a:schemeClr val="tx1"/>
          </a:solidFill>
          <a:latin typeface="+mn-lt"/>
        </a:defRPr>
      </a:lvl3pPr>
      <a:lvl4pPr marL="8848670" indent="-1263024" algn="l" defTabSz="5055097" rtl="0" eaLnBrk="0" fontAlgn="base" hangingPunct="0">
        <a:spcBef>
          <a:spcPct val="20000"/>
        </a:spcBef>
        <a:spcAft>
          <a:spcPct val="0"/>
        </a:spcAft>
        <a:buChar char="–"/>
        <a:defRPr sz="11055">
          <a:solidFill>
            <a:schemeClr val="tx1"/>
          </a:solidFill>
          <a:latin typeface="+mn-lt"/>
        </a:defRPr>
      </a:lvl4pPr>
      <a:lvl5pPr marL="11377719" indent="-1263024" algn="l" defTabSz="5055097" rtl="0" eaLnBrk="0" fontAlgn="base" hangingPunct="0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5pPr>
      <a:lvl6pPr marL="11809727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6pPr>
      <a:lvl7pPr marL="12241735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7pPr>
      <a:lvl8pPr marL="12673743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8pPr>
      <a:lvl9pPr marL="13105752" indent="-1263024" algn="l" defTabSz="5055097" rtl="0" fontAlgn="base">
        <a:spcBef>
          <a:spcPct val="20000"/>
        </a:spcBef>
        <a:spcAft>
          <a:spcPct val="0"/>
        </a:spcAft>
        <a:buChar char="»"/>
        <a:defRPr sz="11055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notesSlide" Target="../notesSlides/notesSlide1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0C164FA-3227-4FB6-BBA6-FFAB338B0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r="1884"/>
          <a:stretch/>
        </p:blipFill>
        <p:spPr>
          <a:xfrm>
            <a:off x="-2156" y="-753"/>
            <a:ext cx="32403600" cy="4956018"/>
          </a:xfrm>
          <a:prstGeom prst="rect">
            <a:avLst/>
          </a:prstGeom>
        </p:spPr>
      </p:pic>
      <p:sp>
        <p:nvSpPr>
          <p:cNvPr id="1035" name="Text Box 3414"/>
          <p:cNvSpPr txBox="1">
            <a:spLocks noChangeArrowheads="1"/>
          </p:cNvSpPr>
          <p:nvPr/>
        </p:nvSpPr>
        <p:spPr bwMode="auto">
          <a:xfrm>
            <a:off x="1062885" y="4678439"/>
            <a:ext cx="30074339" cy="232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73" tIns="41037" rIns="82073" bIns="41037">
            <a:spAutoFit/>
          </a:bodyPr>
          <a:lstStyle/>
          <a:p>
            <a:pPr defTabSz="654013"/>
            <a:endParaRPr lang="pt-BR" sz="387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Rubens Silva (IFPA); Patrik Lima (IFPA); Taynara Kethlen (IFPA); Maria das Graças (IFPA);</a:t>
            </a:r>
            <a:r>
              <a:rPr lang="pt-BR" sz="38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Jonyvan Feleol (IFPA); </a:t>
            </a:r>
          </a:p>
          <a:p>
            <a:pPr defTabSz="654013"/>
            <a:r>
              <a:rPr lang="pt-BR" sz="3874" b="1" dirty="0">
                <a:latin typeface="Arial" panose="020B0604020202020204" pitchFamily="34" charset="0"/>
                <a:cs typeface="Arial" panose="020B0604020202020204" pitchFamily="34" charset="0"/>
              </a:rPr>
              <a:t>Orientador(a): Prof. Me. Luiz Fernando Reinoso</a:t>
            </a:r>
            <a:endParaRPr lang="pt-BR" sz="38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54013"/>
            <a:r>
              <a:rPr lang="pt-BR" sz="2929" b="1" dirty="0">
                <a:latin typeface="Arial" panose="020B0604020202020204" pitchFamily="34" charset="0"/>
                <a:cs typeface="Arial" panose="020B0604020202020204" pitchFamily="34" charset="0"/>
              </a:rPr>
              <a:t>e-mail do primeiro autor: </a:t>
            </a:r>
            <a:r>
              <a:rPr lang="pt-BR" sz="2929" dirty="0">
                <a:latin typeface="Arial" panose="020B0604020202020204" pitchFamily="34" charset="0"/>
                <a:cs typeface="Arial" panose="020B0604020202020204" pitchFamily="34" charset="0"/>
              </a:rPr>
              <a:t>rubens2011@gmail.com</a:t>
            </a:r>
            <a:endParaRPr lang="pt-BR" sz="292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Text Box 3415"/>
          <p:cNvSpPr txBox="1">
            <a:spLocks noChangeArrowheads="1"/>
          </p:cNvSpPr>
          <p:nvPr/>
        </p:nvSpPr>
        <p:spPr bwMode="auto">
          <a:xfrm>
            <a:off x="102601" y="7114944"/>
            <a:ext cx="15448971" cy="1206594"/>
          </a:xfrm>
          <a:prstGeom prst="roundRect">
            <a:avLst/>
          </a:prstGeom>
          <a:gradFill>
            <a:gsLst>
              <a:gs pos="0">
                <a:srgbClr val="005E15"/>
              </a:gs>
              <a:gs pos="50000">
                <a:srgbClr val="018620"/>
              </a:gs>
              <a:gs pos="100000">
                <a:srgbClr val="19883C"/>
              </a:gs>
            </a:gsLst>
            <a:lin ang="5400000"/>
          </a:gradFill>
          <a:ln w="936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2240" tIns="51120" rIns="102240" bIns="51120" anchor="ctr"/>
          <a:lstStyle>
            <a:defPPr>
              <a:defRPr lang="pt-BR"/>
            </a:defPPr>
            <a:lvl1pPr>
              <a:lnSpc>
                <a:spcPct val="100000"/>
              </a:lnSpc>
              <a:defRPr sz="3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+mn-cs"/>
              </a:defRPr>
            </a:lvl1pPr>
            <a:lvl2pPr>
              <a:defRPr>
                <a:latin typeface="+mn-lt"/>
                <a:cs typeface="+mn-cs"/>
              </a:defRPr>
            </a:lvl2pPr>
            <a:lvl3pPr>
              <a:defRPr>
                <a:latin typeface="+mn-lt"/>
                <a:cs typeface="+mn-cs"/>
              </a:defRPr>
            </a:lvl3pPr>
            <a:lvl4pPr>
              <a:defRPr>
                <a:latin typeface="+mn-lt"/>
                <a:cs typeface="+mn-cs"/>
              </a:defRPr>
            </a:lvl4pPr>
            <a:lvl5pPr>
              <a:defRPr>
                <a:latin typeface="+mn-lt"/>
                <a:cs typeface="+mn-cs"/>
              </a:defRPr>
            </a:lvl5pPr>
            <a:lvl6pPr>
              <a:defRPr>
                <a:latin typeface="+mn-lt"/>
                <a:cs typeface="+mn-cs"/>
              </a:defRPr>
            </a:lvl6pPr>
            <a:lvl7pPr>
              <a:defRPr>
                <a:latin typeface="+mn-lt"/>
                <a:cs typeface="+mn-cs"/>
              </a:defRPr>
            </a:lvl7pPr>
            <a:lvl8pPr>
              <a:defRPr>
                <a:latin typeface="+mn-lt"/>
                <a:cs typeface="+mn-cs"/>
              </a:defRPr>
            </a:lvl8pPr>
            <a:lvl9pPr>
              <a:defRPr>
                <a:latin typeface="+mn-lt"/>
                <a:cs typeface="+mn-cs"/>
              </a:defRPr>
            </a:lvl9pPr>
          </a:lstStyle>
          <a:p>
            <a:pPr algn="l"/>
            <a:r>
              <a:rPr lang="pt-BR" sz="60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CONTEXTUALIZAÇÃO</a:t>
            </a:r>
          </a:p>
        </p:txBody>
      </p:sp>
      <p:sp>
        <p:nvSpPr>
          <p:cNvPr id="1037" name="Text Box 3416"/>
          <p:cNvSpPr txBox="1">
            <a:spLocks noChangeArrowheads="1"/>
          </p:cNvSpPr>
          <p:nvPr/>
        </p:nvSpPr>
        <p:spPr bwMode="auto">
          <a:xfrm>
            <a:off x="11518247" y="23660078"/>
            <a:ext cx="9731786" cy="53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73" tIns="41037" rIns="82073" bIns="41037">
            <a:spAutoFit/>
          </a:bodyPr>
          <a:lstStyle/>
          <a:p>
            <a:pPr algn="just" defTabSz="654013">
              <a:spcBef>
                <a:spcPct val="50000"/>
              </a:spcBef>
            </a:pPr>
            <a:r>
              <a:rPr lang="pt-BR" sz="2929" b="1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292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Text Box 3434"/>
          <p:cNvSpPr txBox="1">
            <a:spLocks noChangeArrowheads="1"/>
          </p:cNvSpPr>
          <p:nvPr/>
        </p:nvSpPr>
        <p:spPr bwMode="auto">
          <a:xfrm>
            <a:off x="6626952" y="1240489"/>
            <a:ext cx="20570548" cy="34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850" tIns="43426" rIns="86850" bIns="43426">
            <a:spAutoFit/>
          </a:bodyPr>
          <a:lstStyle/>
          <a:p>
            <a:r>
              <a:rPr lang="pt-BR" sz="7200" b="1" dirty="0">
                <a:solidFill>
                  <a:srgbClr val="FFFFFF"/>
                </a:solidFill>
              </a:rPr>
              <a:t>PLACA SOLAR HELIOTRÓPIO: SOLUÇÃO ALTERNATIVA DE BAIXO CUSTO PARA CAPTAÇÃO DE FÓTONS</a:t>
            </a:r>
            <a:endParaRPr lang="pt-BR" sz="7200" dirty="0">
              <a:solidFill>
                <a:srgbClr val="FFFFFF"/>
              </a:solidFill>
            </a:endParaRPr>
          </a:p>
        </p:txBody>
      </p:sp>
      <p:sp>
        <p:nvSpPr>
          <p:cNvPr id="1041" name="Text Box 3646"/>
          <p:cNvSpPr txBox="1">
            <a:spLocks noChangeArrowheads="1"/>
          </p:cNvSpPr>
          <p:nvPr/>
        </p:nvSpPr>
        <p:spPr bwMode="auto">
          <a:xfrm>
            <a:off x="275184" y="8529015"/>
            <a:ext cx="15448971" cy="1547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073" tIns="41037" rIns="82073" bIns="41037">
            <a:spAutoFit/>
          </a:bodyPr>
          <a:lstStyle/>
          <a:p>
            <a:pPr algn="just"/>
            <a:r>
              <a:rPr lang="pt-BR" sz="4000" dirty="0"/>
              <a:t>	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Atualmente, empresas especializadas em energia solar utilizam oito painéis de 330 w para um sistema de 2,64kwp, que pode sustentar uma casa média de 3 a 4 pessoas, porém, esse sistema tem um preço médio de R$ 17.570,00 (PORTAL SOLAR, 2018a). Assim pode-se observar que, o preço de um sistema de energia fotovoltaica não é dos mais baixos, pois, Portal Solar (2018b) destaca também que os processos utilizados para melhorar a pureza do silício e o tratamento dele são caros e impactam diretamente no preço do painel solar. Podendo variar também de acordo com o ambiente, o total de consumo de energia necessário para suprir as necessidades do cliente e a marca dos equipamentos que serão utilizados.</a:t>
            </a:r>
          </a:p>
          <a:p>
            <a:pPr algn="just"/>
            <a:r>
              <a:rPr lang="pt-BR" sz="4000" dirty="0">
                <a:latin typeface="Arial" pitchFamily="34" charset="0"/>
                <a:cs typeface="Arial" pitchFamily="34" charset="0"/>
              </a:rPr>
              <a:t>	Segundo Campos (2014), uma placa capaz de movimentar-se em sincronismo com o sol é seis vezes mais eficiente que as placas estáticas dos sistemas convencionais. Além do mais, observa-se que as empresas que fazem essa demanda de sistemas solares para residências e empresas em geral, utilizam um sistema estático, onde a placa solar fica imóvel em um local escolhido, direcionada para um único lugar. Portanto, as placas estáticas não fazem uma máxima captação de fótons, sendo que, o sol nasce no horizonte leste e se põe no oeste. Desse modo, analisamos a necessidade de criar um mecanismo que dê adaptabilidade para a placa fotovoltaica buscar a máxima captação de raios solares.</a:t>
            </a:r>
          </a:p>
          <a:p>
            <a:pPr algn="just"/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Text Box 3661"/>
          <p:cNvSpPr txBox="1">
            <a:spLocks noChangeArrowheads="1"/>
          </p:cNvSpPr>
          <p:nvPr/>
        </p:nvSpPr>
        <p:spPr bwMode="auto">
          <a:xfrm>
            <a:off x="16396423" y="35339493"/>
            <a:ext cx="15527373" cy="686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algn="just"/>
            <a:r>
              <a:rPr lang="pt-BR" sz="4000" dirty="0">
                <a:latin typeface="Arial" pitchFamily="34" charset="0"/>
                <a:cs typeface="Arial" pitchFamily="34" charset="0"/>
              </a:rPr>
              <a:t>PORTAL SOLAR. </a:t>
            </a:r>
            <a:r>
              <a:rPr lang="pt-BR" sz="4000" b="1" dirty="0">
                <a:latin typeface="Arial" pitchFamily="34" charset="0"/>
                <a:cs typeface="Arial" pitchFamily="34" charset="0"/>
              </a:rPr>
              <a:t>Quanto Custa a Energia Solar Fotovoltaica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. Disponível em: &lt;</a:t>
            </a:r>
            <a:r>
              <a:rPr lang="pt-BR" sz="4000" i="1" dirty="0">
                <a:latin typeface="Arial" pitchFamily="34" charset="0"/>
                <a:cs typeface="Arial" pitchFamily="34" charset="0"/>
              </a:rPr>
              <a:t>www.portalsolar.com.br/quanto-custa-a-energia-solar-fotovoltaica.html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&gt; Acesso em 03 dez 2018a.</a:t>
            </a:r>
          </a:p>
          <a:p>
            <a:pPr algn="just"/>
            <a:r>
              <a:rPr lang="pt-BR" sz="4000" dirty="0">
                <a:latin typeface="Arial" pitchFamily="34" charset="0"/>
                <a:cs typeface="Arial" pitchFamily="34" charset="0"/>
              </a:rPr>
              <a:t>PORTAL SOLAR</a:t>
            </a:r>
            <a:r>
              <a:rPr lang="pt-BR" sz="4000" b="1" dirty="0">
                <a:latin typeface="Arial" pitchFamily="34" charset="0"/>
                <a:cs typeface="Arial" pitchFamily="34" charset="0"/>
              </a:rPr>
              <a:t>. Tipos de Painel Solar Fotovoltaico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. Disponível em: &lt;www.portalsolar.com.br/tipos-de-painel-solar-fotovoltaico.html&gt; Acesso em 03 dez 2018b.</a:t>
            </a:r>
          </a:p>
          <a:p>
            <a:pPr algn="just"/>
            <a:r>
              <a:rPr lang="pt-BR" sz="4000" i="1" dirty="0">
                <a:latin typeface="Arial" pitchFamily="34" charset="0"/>
                <a:cs typeface="Arial" pitchFamily="34" charset="0"/>
              </a:rPr>
              <a:t>TRIBUNA DO CEARÁ. </a:t>
            </a:r>
            <a:r>
              <a:rPr lang="pt-BR" sz="4000" b="1" dirty="0">
                <a:latin typeface="Arial" pitchFamily="34" charset="0"/>
                <a:cs typeface="Arial" pitchFamily="34" charset="0"/>
              </a:rPr>
              <a:t>Engenheiro cearense cria painel solar móvel 6 vezes mais eficiente do que o estático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. Disponível: &lt;</a:t>
            </a:r>
            <a:r>
              <a:rPr lang="pt-BR" sz="4000" i="1" dirty="0">
                <a:latin typeface="Arial" pitchFamily="34" charset="0"/>
                <a:cs typeface="Arial" pitchFamily="34" charset="0"/>
              </a:rPr>
              <a:t>tribunadoceara.uol.com.br/.../engenheiro-cearense-cria-painel-solar-movel-6-vezes-m..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&gt;.</a:t>
            </a:r>
            <a:r>
              <a:rPr lang="pt-BR" sz="40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Acesso em: 13 dez 2018.</a:t>
            </a:r>
          </a:p>
          <a:p>
            <a:endParaRPr lang="pt-BR" sz="4000" dirty="0"/>
          </a:p>
        </p:txBody>
      </p:sp>
      <p:sp>
        <p:nvSpPr>
          <p:cNvPr id="1045" name="Text Box 3674"/>
          <p:cNvSpPr txBox="1">
            <a:spLocks noChangeArrowheads="1"/>
          </p:cNvSpPr>
          <p:nvPr/>
        </p:nvSpPr>
        <p:spPr bwMode="auto">
          <a:xfrm>
            <a:off x="11504748" y="12956314"/>
            <a:ext cx="2666941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pPr defTabSz="915018">
              <a:spcBef>
                <a:spcPct val="50000"/>
              </a:spcBef>
            </a:pPr>
            <a:endParaRPr lang="pt-BR" sz="22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7" name="Text Box 3684"/>
          <p:cNvSpPr txBox="1">
            <a:spLocks noChangeArrowheads="1"/>
          </p:cNvSpPr>
          <p:nvPr/>
        </p:nvSpPr>
        <p:spPr bwMode="auto">
          <a:xfrm>
            <a:off x="16491195" y="20892447"/>
            <a:ext cx="9523291" cy="70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pPr algn="just" defTabSz="915018">
              <a:spcBef>
                <a:spcPct val="50000"/>
              </a:spcBef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Tabela 1 – Comparação entre placa solar estática e placa solar Adaptada em mesmas condições ambientais</a:t>
            </a:r>
          </a:p>
        </p:txBody>
      </p:sp>
      <p:sp>
        <p:nvSpPr>
          <p:cNvPr id="1048" name="Text Box 3686"/>
          <p:cNvSpPr txBox="1">
            <a:spLocks noChangeArrowheads="1"/>
          </p:cNvSpPr>
          <p:nvPr/>
        </p:nvSpPr>
        <p:spPr bwMode="auto">
          <a:xfrm>
            <a:off x="16491196" y="24154988"/>
            <a:ext cx="9676288" cy="39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pPr algn="just" defTabSz="915018">
              <a:spcBef>
                <a:spcPct val="50000"/>
              </a:spcBef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Fonte: Próprio autor.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2" name="Text Box 3927"/>
          <p:cNvSpPr txBox="1">
            <a:spLocks noChangeArrowheads="1"/>
          </p:cNvSpPr>
          <p:nvPr/>
        </p:nvSpPr>
        <p:spPr bwMode="auto">
          <a:xfrm>
            <a:off x="-35420" y="24349030"/>
            <a:ext cx="15382602" cy="9636665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algn="l"/>
            <a:r>
              <a:rPr lang="pt-BR" sz="4000" b="1" dirty="0">
                <a:latin typeface="Arial" pitchFamily="34" charset="0"/>
                <a:cs typeface="Arial" pitchFamily="34" charset="0"/>
              </a:rPr>
              <a:t>Geral:</a:t>
            </a:r>
          </a:p>
          <a:p>
            <a:pPr algn="just"/>
            <a:r>
              <a:rPr lang="pt-BR" sz="4000" dirty="0">
                <a:latin typeface="Arial" pitchFamily="34" charset="0"/>
                <a:cs typeface="Arial" pitchFamily="34" charset="0"/>
              </a:rPr>
              <a:t>Objetiva-se neste projeto dar adaptabilidade, a partir da programação do Arduino, que irá fazer com que a placa se movimente de acordo com a rotação do sol. Buscando ter um maior aproveitamento na captação de raios solares, obtendo grandes vantagens em relação aos sistemas convencionais fornecidos pelas empresas.</a:t>
            </a:r>
          </a:p>
          <a:p>
            <a:pPr algn="just"/>
            <a:endParaRPr lang="pt-BR" sz="4000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4000" b="1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Específicos: 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pt-BR" sz="4000" dirty="0">
                <a:latin typeface="Arial" pitchFamily="34" charset="0"/>
                <a:cs typeface="Arial" pitchFamily="34" charset="0"/>
              </a:rPr>
              <a:t>Aumentar</a:t>
            </a:r>
            <a:r>
              <a:rPr lang="pt-BR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a captação de fótons através do mecanismo projetado para fazer a rotação da placa em sincronismo com o sol;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pt-BR" sz="4000" dirty="0">
                <a:latin typeface="Arial" pitchFamily="34" charset="0"/>
                <a:cs typeface="Arial" pitchFamily="34" charset="0"/>
              </a:rPr>
              <a:t>Implementar a programação do protótipo;</a:t>
            </a:r>
          </a:p>
          <a:p>
            <a:pPr marL="571500" lvl="0" indent="-571500" algn="just">
              <a:buFont typeface="Wingdings" pitchFamily="2" charset="2"/>
              <a:buChar char="Ø"/>
            </a:pPr>
            <a:r>
              <a:rPr lang="pt-BR" sz="4000" dirty="0">
                <a:latin typeface="Arial" pitchFamily="34" charset="0"/>
                <a:cs typeface="Arial" pitchFamily="34" charset="0"/>
              </a:rPr>
              <a:t>Proporcionar</a:t>
            </a:r>
            <a:r>
              <a:rPr lang="pt-BR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energia renovável, não poluente e sustentável.</a:t>
            </a:r>
          </a:p>
        </p:txBody>
      </p:sp>
      <p:sp>
        <p:nvSpPr>
          <p:cNvPr id="1055" name="Text Box 3936"/>
          <p:cNvSpPr txBox="1">
            <a:spLocks noChangeArrowheads="1"/>
          </p:cNvSpPr>
          <p:nvPr/>
        </p:nvSpPr>
        <p:spPr bwMode="auto">
          <a:xfrm>
            <a:off x="26008870" y="28132542"/>
            <a:ext cx="6115234" cy="70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algn="just" defTabSz="915018">
              <a:spcBef>
                <a:spcPct val="50000"/>
              </a:spcBef>
            </a:pPr>
            <a:r>
              <a:rPr lang="pt-BR" sz="1984" b="1" dirty="0">
                <a:latin typeface="Arial" panose="020B0604020202020204" pitchFamily="34" charset="0"/>
                <a:cs typeface="Arial" panose="020B0604020202020204" pitchFamily="34" charset="0"/>
              </a:rPr>
              <a:t>Figura 2 – Gráfico comparativo de placa solar estática contra o sistema solar adaptativo.</a:t>
            </a:r>
          </a:p>
        </p:txBody>
      </p:sp>
      <p:sp>
        <p:nvSpPr>
          <p:cNvPr id="37" name="Text Box 3930"/>
          <p:cNvSpPr txBox="1">
            <a:spLocks noChangeArrowheads="1"/>
          </p:cNvSpPr>
          <p:nvPr/>
        </p:nvSpPr>
        <p:spPr bwMode="auto">
          <a:xfrm>
            <a:off x="19151972" y="13283955"/>
            <a:ext cx="9874213" cy="86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algn="just" defTabSz="915018">
              <a:spcBef>
                <a:spcPct val="50000"/>
              </a:spcBef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Figura 1 – Configuração física dos componentes do sistema solar adaptativo.</a:t>
            </a:r>
          </a:p>
          <a:p>
            <a:pPr algn="just" defTabSz="915018">
              <a:spcBef>
                <a:spcPct val="50000"/>
              </a:spcBef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Fonte: Próprio autor. Faz uso do ‘tinkercad.com’</a:t>
            </a:r>
          </a:p>
        </p:txBody>
      </p:sp>
      <p:sp>
        <p:nvSpPr>
          <p:cNvPr id="46" name="Text Box 3415"/>
          <p:cNvSpPr txBox="1">
            <a:spLocks noChangeArrowheads="1"/>
          </p:cNvSpPr>
          <p:nvPr/>
        </p:nvSpPr>
        <p:spPr bwMode="auto">
          <a:xfrm>
            <a:off x="28682" y="23418061"/>
            <a:ext cx="15498903" cy="1206594"/>
          </a:xfrm>
          <a:prstGeom prst="roundRect">
            <a:avLst/>
          </a:prstGeom>
          <a:gradFill>
            <a:gsLst>
              <a:gs pos="0">
                <a:srgbClr val="005E15"/>
              </a:gs>
              <a:gs pos="50000">
                <a:srgbClr val="018620"/>
              </a:gs>
              <a:gs pos="100000">
                <a:srgbClr val="19883C"/>
              </a:gs>
            </a:gsLst>
            <a:lin ang="5400000"/>
          </a:gradFill>
          <a:ln w="936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2240" tIns="51120" rIns="102240" bIns="51120" anchor="ctr"/>
          <a:lstStyle>
            <a:defPPr>
              <a:defRPr lang="pt-BR"/>
            </a:defPPr>
            <a:lvl1pPr>
              <a:lnSpc>
                <a:spcPct val="100000"/>
              </a:lnSpc>
              <a:defRPr sz="3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+mn-cs"/>
              </a:defRPr>
            </a:lvl1pPr>
            <a:lvl2pPr>
              <a:defRPr>
                <a:latin typeface="+mn-lt"/>
                <a:cs typeface="+mn-cs"/>
              </a:defRPr>
            </a:lvl2pPr>
            <a:lvl3pPr>
              <a:defRPr>
                <a:latin typeface="+mn-lt"/>
                <a:cs typeface="+mn-cs"/>
              </a:defRPr>
            </a:lvl3pPr>
            <a:lvl4pPr>
              <a:defRPr>
                <a:latin typeface="+mn-lt"/>
                <a:cs typeface="+mn-cs"/>
              </a:defRPr>
            </a:lvl4pPr>
            <a:lvl5pPr>
              <a:defRPr>
                <a:latin typeface="+mn-lt"/>
                <a:cs typeface="+mn-cs"/>
              </a:defRPr>
            </a:lvl5pPr>
            <a:lvl6pPr>
              <a:defRPr>
                <a:latin typeface="+mn-lt"/>
                <a:cs typeface="+mn-cs"/>
              </a:defRPr>
            </a:lvl6pPr>
            <a:lvl7pPr>
              <a:defRPr>
                <a:latin typeface="+mn-lt"/>
                <a:cs typeface="+mn-cs"/>
              </a:defRPr>
            </a:lvl7pPr>
            <a:lvl8pPr>
              <a:defRPr>
                <a:latin typeface="+mn-lt"/>
                <a:cs typeface="+mn-cs"/>
              </a:defRPr>
            </a:lvl8pPr>
            <a:lvl9pPr>
              <a:defRPr>
                <a:latin typeface="+mn-lt"/>
                <a:cs typeface="+mn-cs"/>
              </a:defRPr>
            </a:lvl9pPr>
          </a:lstStyle>
          <a:p>
            <a:pPr algn="l"/>
            <a:r>
              <a:rPr lang="pt-BR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47" name="Text Box 3415"/>
          <p:cNvSpPr txBox="1">
            <a:spLocks noChangeArrowheads="1"/>
          </p:cNvSpPr>
          <p:nvPr/>
        </p:nvSpPr>
        <p:spPr bwMode="auto">
          <a:xfrm>
            <a:off x="88607" y="33913687"/>
            <a:ext cx="15475596" cy="1206594"/>
          </a:xfrm>
          <a:prstGeom prst="rect">
            <a:avLst/>
          </a:prstGeom>
          <a:gradFill>
            <a:gsLst>
              <a:gs pos="0">
                <a:srgbClr val="005E15"/>
              </a:gs>
              <a:gs pos="50000">
                <a:srgbClr val="018620"/>
              </a:gs>
              <a:gs pos="100000">
                <a:srgbClr val="19883C"/>
              </a:gs>
            </a:gsLst>
            <a:lin ang="5400000"/>
          </a:gradFill>
          <a:ln w="936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2240" tIns="51120" rIns="102240" bIns="51120" anchor="ctr"/>
          <a:lstStyle>
            <a:defPPr>
              <a:defRPr lang="pt-BR"/>
            </a:defPPr>
            <a:lvl1pPr>
              <a:lnSpc>
                <a:spcPct val="100000"/>
              </a:lnSpc>
              <a:defRPr sz="3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+mn-cs"/>
              </a:defRPr>
            </a:lvl1pPr>
            <a:lvl2pPr>
              <a:defRPr>
                <a:latin typeface="+mn-lt"/>
                <a:cs typeface="+mn-cs"/>
              </a:defRPr>
            </a:lvl2pPr>
            <a:lvl3pPr>
              <a:defRPr>
                <a:latin typeface="+mn-lt"/>
                <a:cs typeface="+mn-cs"/>
              </a:defRPr>
            </a:lvl3pPr>
            <a:lvl4pPr>
              <a:defRPr>
                <a:latin typeface="+mn-lt"/>
                <a:cs typeface="+mn-cs"/>
              </a:defRPr>
            </a:lvl4pPr>
            <a:lvl5pPr>
              <a:defRPr>
                <a:latin typeface="+mn-lt"/>
                <a:cs typeface="+mn-cs"/>
              </a:defRPr>
            </a:lvl5pPr>
            <a:lvl6pPr>
              <a:defRPr>
                <a:latin typeface="+mn-lt"/>
                <a:cs typeface="+mn-cs"/>
              </a:defRPr>
            </a:lvl6pPr>
            <a:lvl7pPr>
              <a:defRPr>
                <a:latin typeface="+mn-lt"/>
                <a:cs typeface="+mn-cs"/>
              </a:defRPr>
            </a:lvl7pPr>
            <a:lvl8pPr>
              <a:defRPr>
                <a:latin typeface="+mn-lt"/>
                <a:cs typeface="+mn-cs"/>
              </a:defRPr>
            </a:lvl8pPr>
            <a:lvl9pPr>
              <a:defRPr>
                <a:latin typeface="+mn-lt"/>
                <a:cs typeface="+mn-cs"/>
              </a:defRPr>
            </a:lvl9pPr>
          </a:lstStyle>
          <a:p>
            <a:pPr algn="l"/>
            <a:r>
              <a:rPr lang="pt-BR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50" name="Text Box 3415"/>
          <p:cNvSpPr txBox="1">
            <a:spLocks noChangeArrowheads="1"/>
          </p:cNvSpPr>
          <p:nvPr/>
        </p:nvSpPr>
        <p:spPr bwMode="auto">
          <a:xfrm>
            <a:off x="16474828" y="7114944"/>
            <a:ext cx="15448971" cy="1206594"/>
          </a:xfrm>
          <a:prstGeom prst="roundRect">
            <a:avLst/>
          </a:prstGeom>
          <a:gradFill>
            <a:gsLst>
              <a:gs pos="0">
                <a:srgbClr val="005E15"/>
              </a:gs>
              <a:gs pos="50000">
                <a:srgbClr val="018620"/>
              </a:gs>
              <a:gs pos="100000">
                <a:srgbClr val="19883C"/>
              </a:gs>
            </a:gsLst>
            <a:lin ang="5400000"/>
          </a:gradFill>
          <a:ln w="936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2240" tIns="51120" rIns="102240" bIns="51120" anchor="ctr"/>
          <a:lstStyle>
            <a:defPPr>
              <a:defRPr lang="pt-BR"/>
            </a:defPPr>
            <a:lvl1pPr>
              <a:lnSpc>
                <a:spcPct val="100000"/>
              </a:lnSpc>
              <a:defRPr sz="3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+mn-cs"/>
              </a:defRPr>
            </a:lvl1pPr>
            <a:lvl2pPr>
              <a:defRPr>
                <a:latin typeface="+mn-lt"/>
                <a:cs typeface="+mn-cs"/>
              </a:defRPr>
            </a:lvl2pPr>
            <a:lvl3pPr>
              <a:defRPr>
                <a:latin typeface="+mn-lt"/>
                <a:cs typeface="+mn-cs"/>
              </a:defRPr>
            </a:lvl3pPr>
            <a:lvl4pPr>
              <a:defRPr>
                <a:latin typeface="+mn-lt"/>
                <a:cs typeface="+mn-cs"/>
              </a:defRPr>
            </a:lvl4pPr>
            <a:lvl5pPr>
              <a:defRPr>
                <a:latin typeface="+mn-lt"/>
                <a:cs typeface="+mn-cs"/>
              </a:defRPr>
            </a:lvl5pPr>
            <a:lvl6pPr>
              <a:defRPr>
                <a:latin typeface="+mn-lt"/>
                <a:cs typeface="+mn-cs"/>
              </a:defRPr>
            </a:lvl6pPr>
            <a:lvl7pPr>
              <a:defRPr>
                <a:latin typeface="+mn-lt"/>
                <a:cs typeface="+mn-cs"/>
              </a:defRPr>
            </a:lvl7pPr>
            <a:lvl8pPr>
              <a:defRPr>
                <a:latin typeface="+mn-lt"/>
                <a:cs typeface="+mn-cs"/>
              </a:defRPr>
            </a:lvl8pPr>
            <a:lvl9pPr>
              <a:defRPr>
                <a:latin typeface="+mn-lt"/>
                <a:cs typeface="+mn-cs"/>
              </a:defRPr>
            </a:lvl9pPr>
          </a:lstStyle>
          <a:p>
            <a:pPr algn="l"/>
            <a:r>
              <a:rPr lang="pt-BR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</a:p>
        </p:txBody>
      </p:sp>
      <p:sp>
        <p:nvSpPr>
          <p:cNvPr id="51" name="Text Box 3415"/>
          <p:cNvSpPr txBox="1">
            <a:spLocks noChangeArrowheads="1"/>
          </p:cNvSpPr>
          <p:nvPr/>
        </p:nvSpPr>
        <p:spPr bwMode="auto">
          <a:xfrm>
            <a:off x="16474826" y="28962677"/>
            <a:ext cx="15448971" cy="1206594"/>
          </a:xfrm>
          <a:prstGeom prst="roundRect">
            <a:avLst/>
          </a:prstGeom>
          <a:gradFill>
            <a:gsLst>
              <a:gs pos="0">
                <a:srgbClr val="005E15"/>
              </a:gs>
              <a:gs pos="50000">
                <a:srgbClr val="018620"/>
              </a:gs>
              <a:gs pos="100000">
                <a:srgbClr val="19883C"/>
              </a:gs>
            </a:gsLst>
            <a:lin ang="5400000"/>
          </a:gradFill>
          <a:ln w="936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2240" tIns="51120" rIns="102240" bIns="51120" anchor="ctr"/>
          <a:lstStyle>
            <a:defPPr>
              <a:defRPr lang="pt-BR"/>
            </a:defPPr>
            <a:lvl1pPr>
              <a:lnSpc>
                <a:spcPct val="100000"/>
              </a:lnSpc>
              <a:defRPr sz="3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+mn-cs"/>
              </a:defRPr>
            </a:lvl1pPr>
            <a:lvl2pPr>
              <a:defRPr>
                <a:latin typeface="+mn-lt"/>
                <a:cs typeface="+mn-cs"/>
              </a:defRPr>
            </a:lvl2pPr>
            <a:lvl3pPr>
              <a:defRPr>
                <a:latin typeface="+mn-lt"/>
                <a:cs typeface="+mn-cs"/>
              </a:defRPr>
            </a:lvl3pPr>
            <a:lvl4pPr>
              <a:defRPr>
                <a:latin typeface="+mn-lt"/>
                <a:cs typeface="+mn-cs"/>
              </a:defRPr>
            </a:lvl4pPr>
            <a:lvl5pPr>
              <a:defRPr>
                <a:latin typeface="+mn-lt"/>
                <a:cs typeface="+mn-cs"/>
              </a:defRPr>
            </a:lvl5pPr>
            <a:lvl6pPr>
              <a:defRPr>
                <a:latin typeface="+mn-lt"/>
                <a:cs typeface="+mn-cs"/>
              </a:defRPr>
            </a:lvl6pPr>
            <a:lvl7pPr>
              <a:defRPr>
                <a:latin typeface="+mn-lt"/>
                <a:cs typeface="+mn-cs"/>
              </a:defRPr>
            </a:lvl7pPr>
            <a:lvl8pPr>
              <a:defRPr>
                <a:latin typeface="+mn-lt"/>
                <a:cs typeface="+mn-cs"/>
              </a:defRPr>
            </a:lvl8pPr>
            <a:lvl9pPr>
              <a:defRPr>
                <a:latin typeface="+mn-lt"/>
                <a:cs typeface="+mn-cs"/>
              </a:defRPr>
            </a:lvl9pPr>
          </a:lstStyle>
          <a:p>
            <a:pPr algn="l"/>
            <a:r>
              <a:rPr lang="pt-BR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52" name="Text Box 3415"/>
          <p:cNvSpPr txBox="1">
            <a:spLocks noChangeArrowheads="1"/>
          </p:cNvSpPr>
          <p:nvPr/>
        </p:nvSpPr>
        <p:spPr bwMode="auto">
          <a:xfrm>
            <a:off x="16474825" y="34023689"/>
            <a:ext cx="15448971" cy="1206594"/>
          </a:xfrm>
          <a:prstGeom prst="roundRect">
            <a:avLst/>
          </a:prstGeom>
          <a:gradFill>
            <a:gsLst>
              <a:gs pos="0">
                <a:srgbClr val="005E15"/>
              </a:gs>
              <a:gs pos="50000">
                <a:srgbClr val="018620"/>
              </a:gs>
              <a:gs pos="100000">
                <a:srgbClr val="19883C"/>
              </a:gs>
            </a:gsLst>
            <a:lin ang="5400000"/>
          </a:gradFill>
          <a:ln w="9360"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2240" tIns="51120" rIns="102240" bIns="51120" anchor="ctr"/>
          <a:lstStyle>
            <a:defPPr>
              <a:defRPr lang="pt-BR"/>
            </a:defPPr>
            <a:lvl1pPr>
              <a:lnSpc>
                <a:spcPct val="100000"/>
              </a:lnSpc>
              <a:defRPr sz="3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+mn-cs"/>
              </a:defRPr>
            </a:lvl1pPr>
            <a:lvl2pPr>
              <a:defRPr>
                <a:latin typeface="+mn-lt"/>
                <a:cs typeface="+mn-cs"/>
              </a:defRPr>
            </a:lvl2pPr>
            <a:lvl3pPr>
              <a:defRPr>
                <a:latin typeface="+mn-lt"/>
                <a:cs typeface="+mn-cs"/>
              </a:defRPr>
            </a:lvl3pPr>
            <a:lvl4pPr>
              <a:defRPr>
                <a:latin typeface="+mn-lt"/>
                <a:cs typeface="+mn-cs"/>
              </a:defRPr>
            </a:lvl4pPr>
            <a:lvl5pPr>
              <a:defRPr>
                <a:latin typeface="+mn-lt"/>
                <a:cs typeface="+mn-cs"/>
              </a:defRPr>
            </a:lvl5pPr>
            <a:lvl6pPr>
              <a:defRPr>
                <a:latin typeface="+mn-lt"/>
                <a:cs typeface="+mn-cs"/>
              </a:defRPr>
            </a:lvl6pPr>
            <a:lvl7pPr>
              <a:defRPr>
                <a:latin typeface="+mn-lt"/>
                <a:cs typeface="+mn-cs"/>
              </a:defRPr>
            </a:lvl7pPr>
            <a:lvl8pPr>
              <a:defRPr>
                <a:latin typeface="+mn-lt"/>
                <a:cs typeface="+mn-cs"/>
              </a:defRPr>
            </a:lvl8pPr>
            <a:lvl9pPr>
              <a:defRPr>
                <a:latin typeface="+mn-lt"/>
                <a:cs typeface="+mn-cs"/>
              </a:defRPr>
            </a:lvl9pPr>
          </a:lstStyle>
          <a:p>
            <a:pPr algn="l"/>
            <a:r>
              <a:rPr lang="pt-BR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53" name="Text Box 3922"/>
          <p:cNvSpPr txBox="1">
            <a:spLocks noChangeArrowheads="1"/>
          </p:cNvSpPr>
          <p:nvPr/>
        </p:nvSpPr>
        <p:spPr bwMode="auto">
          <a:xfrm>
            <a:off x="16491195" y="30383563"/>
            <a:ext cx="15432601" cy="31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pPr algn="just" defTabSz="915018">
              <a:spcBef>
                <a:spcPct val="50000"/>
              </a:spcBef>
            </a:pPr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 trabalho apresenta um projeto que aumentou significativamente a captação de fótons através do mecanismo desenvolvido. Por meio da implementação do código à controladora Arduino, o sistema de rotação em sincronismo com o sol funcionou com êxito, alcançando os melhores resultados em relação a placa estática.</a:t>
            </a:r>
            <a:endParaRPr lang="pt-BR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C0C164FA-3227-4FB6-BBA6-FFAB338B0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" r="1884" b="59835"/>
          <a:stretch/>
        </p:blipFill>
        <p:spPr>
          <a:xfrm flipV="1">
            <a:off x="0" y="41779108"/>
            <a:ext cx="32403600" cy="146724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8607" y="35353847"/>
            <a:ext cx="1551931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1" dirty="0">
                <a:latin typeface="Arial" pitchFamily="34" charset="0"/>
                <a:cs typeface="Arial" pitchFamily="34" charset="0"/>
              </a:rPr>
              <a:t>1-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 Pesquisa exploratória sobre o tema abordado;</a:t>
            </a:r>
          </a:p>
          <a:p>
            <a:pPr algn="just"/>
            <a:r>
              <a:rPr lang="pt-BR" sz="4000" b="1" dirty="0">
                <a:latin typeface="Arial" pitchFamily="34" charset="0"/>
                <a:cs typeface="Arial" pitchFamily="34" charset="0"/>
              </a:rPr>
              <a:t>2-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 Pesquisa bibliográfica sobres os componentes eletrônicos;</a:t>
            </a:r>
          </a:p>
          <a:p>
            <a:pPr algn="just"/>
            <a:r>
              <a:rPr lang="pt-BR" sz="4000" b="1" dirty="0">
                <a:latin typeface="Arial" pitchFamily="34" charset="0"/>
                <a:cs typeface="Arial" pitchFamily="34" charset="0"/>
              </a:rPr>
              <a:t>3-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 Estudo da linguagem de programação C;</a:t>
            </a:r>
          </a:p>
          <a:p>
            <a:pPr algn="just"/>
            <a:r>
              <a:rPr lang="pt-BR" sz="4000" b="1" dirty="0">
                <a:latin typeface="Arial" pitchFamily="34" charset="0"/>
                <a:cs typeface="Arial" pitchFamily="34" charset="0"/>
              </a:rPr>
              <a:t>4-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 Desenvolvimento do circuito eletrônico do protótipo;</a:t>
            </a:r>
          </a:p>
          <a:p>
            <a:pPr algn="just"/>
            <a:r>
              <a:rPr lang="pt-BR" sz="4000" b="1" dirty="0">
                <a:latin typeface="Arial" pitchFamily="34" charset="0"/>
                <a:cs typeface="Arial" pitchFamily="34" charset="0"/>
              </a:rPr>
              <a:t>5-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 Escolha e aquisição dos materiais que foram utilizados;</a:t>
            </a:r>
          </a:p>
          <a:p>
            <a:pPr algn="just"/>
            <a:r>
              <a:rPr lang="pt-BR" sz="4000" b="1" dirty="0">
                <a:latin typeface="Arial" pitchFamily="34" charset="0"/>
                <a:cs typeface="Arial" pitchFamily="34" charset="0"/>
              </a:rPr>
              <a:t>6-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 Desenvolvimento da programação do Arduino;</a:t>
            </a:r>
          </a:p>
          <a:p>
            <a:pPr algn="just"/>
            <a:r>
              <a:rPr lang="pt-BR" sz="4000" b="1" dirty="0">
                <a:latin typeface="Arial" pitchFamily="34" charset="0"/>
                <a:cs typeface="Arial" pitchFamily="34" charset="0"/>
              </a:rPr>
              <a:t>7-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4000" dirty="0"/>
              <a:t>Testes Lógicos;</a:t>
            </a:r>
          </a:p>
          <a:p>
            <a:pPr algn="just"/>
            <a:r>
              <a:rPr lang="pt-BR" sz="4000" b="1" dirty="0">
                <a:latin typeface="Arial" pitchFamily="34" charset="0"/>
                <a:cs typeface="Arial" pitchFamily="34" charset="0"/>
              </a:rPr>
              <a:t>8-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 Testes Físicos;</a:t>
            </a:r>
          </a:p>
          <a:p>
            <a:pPr algn="just"/>
            <a:r>
              <a:rPr lang="pt-BR" sz="4000" b="1" dirty="0">
                <a:latin typeface="Arial" pitchFamily="34" charset="0"/>
                <a:cs typeface="Arial" pitchFamily="34" charset="0"/>
              </a:rPr>
              <a:t>9-</a:t>
            </a:r>
            <a:r>
              <a:rPr lang="pt-BR" sz="4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4000" dirty="0"/>
              <a:t>Experimento para verificar se o uso do mecanismo de rotação permite aumentar a eficiência da captação de fótons. </a:t>
            </a:r>
          </a:p>
          <a:p>
            <a:pPr algn="just"/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6047BBA8-317C-427F-A2BE-CB9780C34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819" y="599456"/>
            <a:ext cx="3310868" cy="37237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9AA0B2A-72E5-4198-BF69-5EC6E8740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26745"/>
              </p:ext>
            </p:extLst>
          </p:nvPr>
        </p:nvGraphicFramePr>
        <p:xfrm>
          <a:off x="16491195" y="21669665"/>
          <a:ext cx="4758837" cy="4260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569">
                  <a:extLst>
                    <a:ext uri="{9D8B030D-6E8A-4147-A177-3AD203B41FA5}">
                      <a16:colId xmlns:a16="http://schemas.microsoft.com/office/drawing/2014/main" val="579499491"/>
                    </a:ext>
                  </a:extLst>
                </a:gridCol>
                <a:gridCol w="1515314">
                  <a:extLst>
                    <a:ext uri="{9D8B030D-6E8A-4147-A177-3AD203B41FA5}">
                      <a16:colId xmlns:a16="http://schemas.microsoft.com/office/drawing/2014/main" val="3175328194"/>
                    </a:ext>
                  </a:extLst>
                </a:gridCol>
                <a:gridCol w="1064477">
                  <a:extLst>
                    <a:ext uri="{9D8B030D-6E8A-4147-A177-3AD203B41FA5}">
                      <a16:colId xmlns:a16="http://schemas.microsoft.com/office/drawing/2014/main" val="987277167"/>
                    </a:ext>
                  </a:extLst>
                </a:gridCol>
                <a:gridCol w="1064477">
                  <a:extLst>
                    <a:ext uri="{9D8B030D-6E8A-4147-A177-3AD203B41FA5}">
                      <a16:colId xmlns:a16="http://schemas.microsoft.com/office/drawing/2014/main" val="1529662816"/>
                    </a:ext>
                  </a:extLst>
                </a:gridCol>
              </a:tblGrid>
              <a:tr h="37024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Placa Solar Estática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53701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Hora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Amperagem (mA)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Voltagem (V)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Ângulo (°)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344992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07:00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0,26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4,56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90°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451909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09:00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9,88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6,46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90°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130692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12,95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6,55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90°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8199103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12:15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51,7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6,91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90°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411266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13:00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6,78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90°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734430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36,9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6,86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90°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2666196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17:00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13,3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6,51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90°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740543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18:00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1,3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5,16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90°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351384"/>
                  </a:ext>
                </a:extLst>
              </a:tr>
              <a:tr h="3702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Média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22,04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6,22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14918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4204060-9E4F-435A-B933-82E8FE35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64073"/>
              </p:ext>
            </p:extLst>
          </p:nvPr>
        </p:nvGraphicFramePr>
        <p:xfrm>
          <a:off x="21250032" y="21669196"/>
          <a:ext cx="4758838" cy="4260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9188">
                  <a:extLst>
                    <a:ext uri="{9D8B030D-6E8A-4147-A177-3AD203B41FA5}">
                      <a16:colId xmlns:a16="http://schemas.microsoft.com/office/drawing/2014/main" val="3859976223"/>
                    </a:ext>
                  </a:extLst>
                </a:gridCol>
                <a:gridCol w="1461274">
                  <a:extLst>
                    <a:ext uri="{9D8B030D-6E8A-4147-A177-3AD203B41FA5}">
                      <a16:colId xmlns:a16="http://schemas.microsoft.com/office/drawing/2014/main" val="3304871566"/>
                    </a:ext>
                  </a:extLst>
                </a:gridCol>
                <a:gridCol w="1099188">
                  <a:extLst>
                    <a:ext uri="{9D8B030D-6E8A-4147-A177-3AD203B41FA5}">
                      <a16:colId xmlns:a16="http://schemas.microsoft.com/office/drawing/2014/main" val="3067535547"/>
                    </a:ext>
                  </a:extLst>
                </a:gridCol>
                <a:gridCol w="1099188">
                  <a:extLst>
                    <a:ext uri="{9D8B030D-6E8A-4147-A177-3AD203B41FA5}">
                      <a16:colId xmlns:a16="http://schemas.microsoft.com/office/drawing/2014/main" val="810541977"/>
                    </a:ext>
                  </a:extLst>
                </a:gridCol>
              </a:tblGrid>
              <a:tr h="36977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Placa Solar </a:t>
                      </a:r>
                      <a:r>
                        <a:rPr lang="pt-BR" sz="1800" u="none" strike="noStrike" dirty="0" err="1">
                          <a:effectLst/>
                        </a:rPr>
                        <a:t>Adpatada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59230"/>
                  </a:ext>
                </a:extLst>
              </a:tr>
              <a:tr h="56294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Hora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Amperagem (mA)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Voltagem (V)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Ângulo (°)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237277"/>
                  </a:ext>
                </a:extLst>
              </a:tr>
              <a:tr h="3697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07:00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1,32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5,52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25°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830202"/>
                  </a:ext>
                </a:extLst>
              </a:tr>
              <a:tr h="3697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09:00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29,6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6,84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28°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7214987"/>
                  </a:ext>
                </a:extLst>
              </a:tr>
              <a:tr h="3697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57,2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6,84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35°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4623025"/>
                  </a:ext>
                </a:extLst>
              </a:tr>
              <a:tr h="3697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12:15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6,92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80°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959402"/>
                  </a:ext>
                </a:extLst>
              </a:tr>
              <a:tr h="3697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13:00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39,5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6,68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88°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432497"/>
                  </a:ext>
                </a:extLst>
              </a:tr>
              <a:tr h="3697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34,8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6,75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130°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206902"/>
                  </a:ext>
                </a:extLst>
              </a:tr>
              <a:tr h="3697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17:00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29,9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6,75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138°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358478"/>
                  </a:ext>
                </a:extLst>
              </a:tr>
              <a:tr h="3697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18:00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2,63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5,38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155°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419311"/>
                  </a:ext>
                </a:extLst>
              </a:tr>
              <a:tr h="3697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Média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31,62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6,46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0817560"/>
                  </a:ext>
                </a:extLst>
              </a:tr>
            </a:tbl>
          </a:graphicData>
        </a:graphic>
      </p:graphicFrame>
      <p:graphicFrame>
        <p:nvGraphicFramePr>
          <p:cNvPr id="34" name="Gráfico 33">
            <a:extLst>
              <a:ext uri="{FF2B5EF4-FFF2-40B4-BE49-F238E27FC236}">
                <a16:creationId xmlns:a16="http://schemas.microsoft.com/office/drawing/2014/main" id="{E02FA0D6-1CD3-4B37-8DB6-0628C139C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561656"/>
              </p:ext>
            </p:extLst>
          </p:nvPr>
        </p:nvGraphicFramePr>
        <p:xfrm>
          <a:off x="26249981" y="20880239"/>
          <a:ext cx="5874123" cy="3565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5" name="Gráfico 34">
            <a:extLst>
              <a:ext uri="{FF2B5EF4-FFF2-40B4-BE49-F238E27FC236}">
                <a16:creationId xmlns:a16="http://schemas.microsoft.com/office/drawing/2014/main" id="{D26DA1B1-139E-49E4-BDE3-BCE6DCD0FD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229011"/>
              </p:ext>
            </p:extLst>
          </p:nvPr>
        </p:nvGraphicFramePr>
        <p:xfrm>
          <a:off x="26280942" y="24472653"/>
          <a:ext cx="5843162" cy="3550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3A6087B4-61B2-454C-9D8D-DB199661E8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t="5557" r="3178" b="25216"/>
          <a:stretch/>
        </p:blipFill>
        <p:spPr>
          <a:xfrm>
            <a:off x="19151972" y="8403167"/>
            <a:ext cx="9523291" cy="476061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491196" y="14344343"/>
            <a:ext cx="15432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itchFamily="34" charset="0"/>
                <a:cs typeface="Arial" pitchFamily="34" charset="0"/>
              </a:rPr>
              <a:t>Para fazer o mecanismo projetado, utilizou-se, Arduino Uno, Servo motor MG996R, 4 LDRs de 5mm,  4 resistores de 10K e uma Protoboard. O código implementado foi desenvolvido na linguagem de programação C, e os resultados  mostraram um aumento de 43,49% na captação de amperagem e 3,80% na captação de voltagem como mostra os dados comparativos na tabela 1. A placa parada captou em média 6,22 de voltagem e mantinha uma corrente de 22,04mA, quando colocada ao sistema adaptativo conseguimos um aumento, passando a obter uma média de 6,46 volts e uma corrente de 31,62mA.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491196" y="26208831"/>
            <a:ext cx="9285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itchFamily="34" charset="0"/>
                <a:cs typeface="Arial" pitchFamily="34" charset="0"/>
              </a:rPr>
              <a:t>Observa-se nos gráficos ao lado, que é visualmente notório de como as linhas aumentaram usando o sistema adaptativo.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747AD8E-C2D0-4E43-A94B-9AFFE9D7DA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558"/>
          <a:stretch/>
        </p:blipFill>
        <p:spPr>
          <a:xfrm>
            <a:off x="482755" y="859587"/>
            <a:ext cx="7242089" cy="20799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D2C924-BDE1-4AC1-ADA9-66FCAD5A4F47}"/>
              </a:ext>
            </a:extLst>
          </p:cNvPr>
          <p:cNvSpPr txBox="1"/>
          <p:nvPr/>
        </p:nvSpPr>
        <p:spPr>
          <a:xfrm>
            <a:off x="645916" y="3340047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spc="300" dirty="0">
                <a:latin typeface="Berlin Sans FB" panose="020E0602020502020306" pitchFamily="34" charset="0"/>
                <a:cs typeface="Aharoni" panose="02010803020104030203" pitchFamily="2" charset="-79"/>
              </a:rPr>
              <a:t>Semana de Ciência, Tecnologia e Cultura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Front">
            <a:rot lat="19799999" lon="19439998" rev="0"/>
          </a:camera>
          <a:lightRig rig="legacyNormal2" dir="t"/>
        </a:scene3d>
        <a:sp3d extrusionH="354000" prstMaterial="legacyMatte">
          <a:bevelT w="13500" h="13500" prst="angle"/>
          <a:bevelB w="13500" h="13500" prst="angle"/>
          <a:extrusionClr>
            <a:srgbClr val="93967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9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, verdana, arial" charset="0"/>
            <a:cs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339966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ADCAB8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706</Words>
  <Application>Microsoft Office PowerPoint</Application>
  <PresentationFormat>Personalizar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Berlin Sans FB</vt:lpstr>
      <vt:lpstr>Calibri</vt:lpstr>
      <vt:lpstr>tahoma, verdana, arial</vt:lpstr>
      <vt:lpstr>Times New Roman</vt:lpstr>
      <vt:lpstr>Wingdings</vt:lpstr>
      <vt:lpstr>Estrutura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SILUBESA 2004</dc:subject>
  <dc:creator>Semana Integradora Óbidos</dc:creator>
  <cp:lastModifiedBy>Luiz Fernando Reinoso</cp:lastModifiedBy>
  <cp:revision>488</cp:revision>
  <dcterms:created xsi:type="dcterms:W3CDTF">2003-06-01T18:10:39Z</dcterms:created>
  <dcterms:modified xsi:type="dcterms:W3CDTF">2019-10-25T12:26:17Z</dcterms:modified>
</cp:coreProperties>
</file>