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"/>
  </p:notesMasterIdLst>
  <p:sldIdLst>
    <p:sldId id="262" r:id="rId2"/>
    <p:sldId id="265" r:id="rId3"/>
    <p:sldId id="264" r:id="rId4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B6072B-FCBC-4B73-9901-B3B8F2AAFD86}">
          <p14:sldIdLst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5FA"/>
    <a:srgbClr val="A9DCF9"/>
    <a:srgbClr val="4BABE1"/>
    <a:srgbClr val="0192FF"/>
    <a:srgbClr val="F1D1B1"/>
    <a:srgbClr val="E9B47F"/>
    <a:srgbClr val="E6A96C"/>
    <a:srgbClr val="D89A56"/>
    <a:srgbClr val="F4AAA2"/>
    <a:srgbClr val="EAA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6296"/>
  </p:normalViewPr>
  <p:slideViewPr>
    <p:cSldViewPr snapToGrid="0" snapToObjects="1" showGuides="1">
      <p:cViewPr>
        <p:scale>
          <a:sx n="16" d="100"/>
          <a:sy n="16" d="100"/>
        </p:scale>
        <p:origin x="1228" y="-4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1867-2B9D-6B4F-A1EB-AFC32AB8BF5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4C75-1A84-6948-89DB-70DE5C69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932B-4E18-7F4E-B87B-C70E34963A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932B-4E18-7F4E-B87B-C70E34963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932B-4E18-7F4E-B87B-C70E34963A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5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109-57E6-F343-A187-F628B9F8440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EFC8-489B-624F-8C86-57E048D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.com/resource/en/datasheet/l78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ti.com/lit/ds/symlink/lm38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alvadorrueda/SerialMP3Player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mayarim/BRIGHT-Lear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yarim/BRIGHT-Lear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.com/resource/en/datasheet/l78.pdf" TargetMode="External"/><Relationship Id="rId5" Type="http://schemas.openxmlformats.org/officeDocument/2006/relationships/hyperlink" Target="https://www.ti.com/lit/ds/symlink/lm386.pdf" TargetMode="External"/><Relationship Id="rId4" Type="http://schemas.openxmlformats.org/officeDocument/2006/relationships/hyperlink" Target="https://github.com/salvadorrueda/SerialMP3Play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github.com/mayarim/BRIGHT-Learn" TargetMode="External"/><Relationship Id="rId7" Type="http://schemas.openxmlformats.org/officeDocument/2006/relationships/hyperlink" Target="https://www.st.com/resource/en/datasheet/l78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i.com/lit/ds/symlink/lm386.pdf" TargetMode="External"/><Relationship Id="rId5" Type="http://schemas.openxmlformats.org/officeDocument/2006/relationships/hyperlink" Target="https://github.com/salvadorrueda/SerialMP3Playe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1F4B2-757B-1F89-7648-9C04B394CDCF}"/>
              </a:ext>
            </a:extLst>
          </p:cNvPr>
          <p:cNvSpPr txBox="1"/>
          <p:nvPr/>
        </p:nvSpPr>
        <p:spPr>
          <a:xfrm>
            <a:off x="-231043" y="47416"/>
            <a:ext cx="44353285" cy="3779496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BRIGHT Learn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Building Responsive Interactions for Growth, Healing, and Therapeutic Learning</a:t>
            </a:r>
          </a:p>
          <a:p>
            <a:pPr algn="ctr"/>
            <a:r>
              <a:rPr lang="en-US" sz="432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Mayari Merchant, John Board, Ph.D.</a:t>
            </a:r>
          </a:p>
          <a:p>
            <a:pPr algn="ctr"/>
            <a:r>
              <a:rPr lang="en-US" sz="324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Duke University - Electrical &amp; Computer Engineering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6C57-F846-0B71-8CB8-423ED60062B8}"/>
              </a:ext>
            </a:extLst>
          </p:cNvPr>
          <p:cNvSpPr txBox="1"/>
          <p:nvPr/>
        </p:nvSpPr>
        <p:spPr>
          <a:xfrm>
            <a:off x="712301" y="4480600"/>
            <a:ext cx="10184299" cy="867930"/>
          </a:xfrm>
          <a:prstGeom prst="rect">
            <a:avLst/>
          </a:prstGeom>
          <a:solidFill>
            <a:srgbClr val="FF99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82B96-348E-0A21-F62D-B3466992719A}"/>
              </a:ext>
            </a:extLst>
          </p:cNvPr>
          <p:cNvSpPr txBox="1"/>
          <p:nvPr/>
        </p:nvSpPr>
        <p:spPr>
          <a:xfrm>
            <a:off x="707979" y="19946693"/>
            <a:ext cx="10184299" cy="86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Circuitry &amp; Connectivity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A722AB-686B-9867-C05D-7462A6169E6B}"/>
              </a:ext>
            </a:extLst>
          </p:cNvPr>
          <p:cNvSpPr txBox="1"/>
          <p:nvPr/>
        </p:nvSpPr>
        <p:spPr>
          <a:xfrm>
            <a:off x="12033405" y="4461822"/>
            <a:ext cx="21097668" cy="867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Physical Casing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D1711E-292F-16BC-B344-F7421090B0A5}"/>
              </a:ext>
            </a:extLst>
          </p:cNvPr>
          <p:cNvSpPr txBox="1"/>
          <p:nvPr/>
        </p:nvSpPr>
        <p:spPr>
          <a:xfrm>
            <a:off x="34267878" y="4480600"/>
            <a:ext cx="8786228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D1DC24-EC2C-B69E-16B3-071A615BAD57}"/>
              </a:ext>
            </a:extLst>
          </p:cNvPr>
          <p:cNvSpPr txBox="1"/>
          <p:nvPr/>
        </p:nvSpPr>
        <p:spPr>
          <a:xfrm>
            <a:off x="34620873" y="24320209"/>
            <a:ext cx="8822333" cy="867930"/>
          </a:xfrm>
          <a:prstGeom prst="rect">
            <a:avLst/>
          </a:prstGeom>
          <a:solidFill>
            <a:srgbClr val="DCB2D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9D20A-05C9-E7B1-8898-3EDC65974B0C}"/>
              </a:ext>
            </a:extLst>
          </p:cNvPr>
          <p:cNvSpPr txBox="1"/>
          <p:nvPr/>
        </p:nvSpPr>
        <p:spPr>
          <a:xfrm>
            <a:off x="12106933" y="12143035"/>
            <a:ext cx="21097668" cy="867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5A0C-3625-BDC8-8646-0F00AA5E5326}"/>
              </a:ext>
            </a:extLst>
          </p:cNvPr>
          <p:cNvSpPr txBox="1"/>
          <p:nvPr/>
        </p:nvSpPr>
        <p:spPr>
          <a:xfrm>
            <a:off x="34553676" y="15123305"/>
            <a:ext cx="8786228" cy="8679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Future Directions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4B11E-EA7B-F770-35C5-9359C3504BBD}"/>
              </a:ext>
            </a:extLst>
          </p:cNvPr>
          <p:cNvSpPr txBox="1"/>
          <p:nvPr/>
        </p:nvSpPr>
        <p:spPr>
          <a:xfrm>
            <a:off x="34589781" y="16459200"/>
            <a:ext cx="88223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considerations for future iterations of this project: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Waterproofing design with a sealant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versions of the arcade-style buttons would be used that have LEDs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volume knob, possibly realized using a potentiometer, could be implemented for comfort of the client’s parents.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On-off switch to power device off without unplugging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A4F6A-4183-0939-8021-5D087E68CCAF}"/>
              </a:ext>
            </a:extLst>
          </p:cNvPr>
          <p:cNvSpPr txBox="1"/>
          <p:nvPr/>
        </p:nvSpPr>
        <p:spPr>
          <a:xfrm>
            <a:off x="34589781" y="28231004"/>
            <a:ext cx="8786228" cy="867930"/>
          </a:xfrm>
          <a:prstGeom prst="rect">
            <a:avLst/>
          </a:prstGeom>
          <a:solidFill>
            <a:srgbClr val="EAA4B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6A256-6D68-81F8-A9E5-EC072DE53683}"/>
              </a:ext>
            </a:extLst>
          </p:cNvPr>
          <p:cNvSpPr txBox="1"/>
          <p:nvPr/>
        </p:nvSpPr>
        <p:spPr>
          <a:xfrm>
            <a:off x="34533147" y="29175420"/>
            <a:ext cx="9337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 Merchant for motivation and encouragement.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Sarika and Birju Merchant for proposing the idea.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Ismail for advice with CAD tools and brainstorming.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Bingham for support with equipment.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John Board for technical advice and guidance.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D02585-A152-7492-5B1D-EFA254A83CD5}"/>
              </a:ext>
            </a:extLst>
          </p:cNvPr>
          <p:cNvSpPr txBox="1"/>
          <p:nvPr/>
        </p:nvSpPr>
        <p:spPr>
          <a:xfrm>
            <a:off x="34828251" y="5473217"/>
            <a:ext cx="87501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1A2EC-C141-8202-431A-098A3BBB1280}"/>
              </a:ext>
            </a:extLst>
          </p:cNvPr>
          <p:cNvSpPr txBox="1"/>
          <p:nvPr/>
        </p:nvSpPr>
        <p:spPr>
          <a:xfrm>
            <a:off x="24319533" y="13707292"/>
            <a:ext cx="903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3D Model assembly of components making the base of the part. Parts were individually 3D-printed, then press-fit together, then the cracks were sealed using a soldering iron.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2348D-E13D-EFEF-3429-D7F06132AD4A}"/>
              </a:ext>
            </a:extLst>
          </p:cNvPr>
          <p:cNvSpPr txBox="1"/>
          <p:nvPr/>
        </p:nvSpPr>
        <p:spPr>
          <a:xfrm>
            <a:off x="712301" y="5635425"/>
            <a:ext cx="10179977" cy="1457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benefits to using light, music, and color in stimulating children with developmental disabilities.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client, Marin Merchant, is a 12-year-old child with special needs, who is learning the colors during occupational therapy. She has trouble with fine motor skills, including dexterity with her fingers and movement-to-target accuracy. This project aims to use a combination of music and lights to teach Marin the colors, while challenging her coordination.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problem with existing methods of teaching Marin the colors is the lack of interaction. Thus, a feedback input and output system was prioritized in the design.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Marin’s parents proposed the creation of a toy that integrates motor skills, decision-making, problem-solving, and color recognition. They expressed desire to make the toy robust against physical force, easy to turn on and off, and to not be battery-powered. They also suggested an element of familiarity be included. </a:t>
            </a:r>
          </a:p>
          <a:p>
            <a:endParaRPr lang="en-US" sz="39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grey circular object with a hole in the middle&#10;&#10;Description automatically generated">
            <a:extLst>
              <a:ext uri="{FF2B5EF4-FFF2-40B4-BE49-F238E27FC236}">
                <a16:creationId xmlns:a16="http://schemas.microsoft.com/office/drawing/2014/main" id="{3D66E251-8C1A-91B8-48E4-07A0AED3A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4" t="11626" r="31165" b="16974"/>
          <a:stretch/>
        </p:blipFill>
        <p:spPr>
          <a:xfrm>
            <a:off x="13145913" y="13728542"/>
            <a:ext cx="9632108" cy="881840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21A3C-64DA-031A-9751-CAB71DA99F70}"/>
              </a:ext>
            </a:extLst>
          </p:cNvPr>
          <p:cNvCxnSpPr>
            <a:cxnSpLocks/>
          </p:cNvCxnSpPr>
          <p:nvPr/>
        </p:nvCxnSpPr>
        <p:spPr>
          <a:xfrm>
            <a:off x="21105748" y="16211342"/>
            <a:ext cx="308825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E984F1-765C-B635-0C36-5A305CF82690}"/>
              </a:ext>
            </a:extLst>
          </p:cNvPr>
          <p:cNvCxnSpPr>
            <a:cxnSpLocks/>
          </p:cNvCxnSpPr>
          <p:nvPr/>
        </p:nvCxnSpPr>
        <p:spPr>
          <a:xfrm>
            <a:off x="19098097" y="18140157"/>
            <a:ext cx="504920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3C1F68-69E8-513C-A95F-68277E398FA1}"/>
              </a:ext>
            </a:extLst>
          </p:cNvPr>
          <p:cNvCxnSpPr>
            <a:cxnSpLocks/>
          </p:cNvCxnSpPr>
          <p:nvPr/>
        </p:nvCxnSpPr>
        <p:spPr>
          <a:xfrm>
            <a:off x="21980876" y="20273803"/>
            <a:ext cx="2166422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DF9C05-20BA-E423-4F57-76293AC033DC}"/>
              </a:ext>
            </a:extLst>
          </p:cNvPr>
          <p:cNvCxnSpPr>
            <a:cxnSpLocks/>
          </p:cNvCxnSpPr>
          <p:nvPr/>
        </p:nvCxnSpPr>
        <p:spPr>
          <a:xfrm>
            <a:off x="15114074" y="17210784"/>
            <a:ext cx="9033224" cy="1578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CDA81B-CE9E-4B0C-1EC3-C3F4204A7F4E}"/>
              </a:ext>
            </a:extLst>
          </p:cNvPr>
          <p:cNvSpPr txBox="1"/>
          <p:nvPr/>
        </p:nvSpPr>
        <p:spPr>
          <a:xfrm>
            <a:off x="580998" y="21144550"/>
            <a:ext cx="10267478" cy="11258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Arduino Mega 2560 was selected as the microcontroller due to its large number of pinouts for greater connectivity (Fig 1).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from pushbuttons signals the Arduino to light up LEDs with appropriate color and trigger audio event corresponding to the color.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produced via a TX/RX SD-card reader that communicates with the Arduino to select an .mp3 file and play it from speaker.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audio output is routed through the LM386 amplifier to speaker for a more robust sound.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LED strip was noted to draw up to 2A of current, which </a:t>
            </a:r>
            <a:r>
              <a:rPr lang="en-US" sz="4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exceeds the Arduino pinout capability. Thus an L7805 voltage regulator was introduced to provide an additional power source independent of the Arduino. </a:t>
            </a:r>
            <a:endParaRPr lang="en-US" sz="4000" kern="1200" dirty="0">
              <a:solidFill>
                <a:srgbClr val="173E3A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 used to program the Arduino is available at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/>
              </a:rPr>
              <a:t>https://github.com/mayarim/BRIGHT-Learn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sz="39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6D30-A731-766E-AAB1-767A15629CE8}"/>
              </a:ext>
            </a:extLst>
          </p:cNvPr>
          <p:cNvSpPr txBox="1"/>
          <p:nvPr/>
        </p:nvSpPr>
        <p:spPr>
          <a:xfrm>
            <a:off x="24445944" y="22876268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Block diagram of circuit components: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73BE0-2021-2407-519F-FF4216FB2BAD}"/>
              </a:ext>
            </a:extLst>
          </p:cNvPr>
          <p:cNvSpPr txBox="1"/>
          <p:nvPr/>
        </p:nvSpPr>
        <p:spPr>
          <a:xfrm>
            <a:off x="25276494" y="15991235"/>
            <a:ext cx="2771097" cy="65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780583-19CA-13F8-3D3E-AAFBCD8F242D}"/>
              </a:ext>
            </a:extLst>
          </p:cNvPr>
          <p:cNvSpPr txBox="1"/>
          <p:nvPr/>
        </p:nvSpPr>
        <p:spPr>
          <a:xfrm>
            <a:off x="24319533" y="15979626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for screw to fit in to hold down lid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036453C-68A2-2AE5-04F8-A15074B7C192}"/>
              </a:ext>
            </a:extLst>
          </p:cNvPr>
          <p:cNvSpPr txBox="1"/>
          <p:nvPr/>
        </p:nvSpPr>
        <p:spPr>
          <a:xfrm>
            <a:off x="24319533" y="16934177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LED strip to fit in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38764A-97D5-FE40-24C9-9AB63BCE9A7B}"/>
              </a:ext>
            </a:extLst>
          </p:cNvPr>
          <p:cNvSpPr txBox="1"/>
          <p:nvPr/>
        </p:nvSpPr>
        <p:spPr>
          <a:xfrm>
            <a:off x="24319533" y="17767419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for speaker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D4C5F8DB-F45D-230D-7ED4-EB10A7225AEB}"/>
              </a:ext>
            </a:extLst>
          </p:cNvPr>
          <p:cNvSpPr txBox="1"/>
          <p:nvPr/>
        </p:nvSpPr>
        <p:spPr>
          <a:xfrm>
            <a:off x="24349053" y="19981416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for power cord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DC74647-4685-4814-BD0A-6E31FA0268BC}"/>
              </a:ext>
            </a:extLst>
          </p:cNvPr>
          <p:cNvSpPr txBox="1"/>
          <p:nvPr/>
        </p:nvSpPr>
        <p:spPr>
          <a:xfrm>
            <a:off x="24598344" y="24124499"/>
            <a:ext cx="8444380" cy="7571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endParaRPr lang="en-US" sz="4320" b="1" dirty="0">
              <a:solidFill>
                <a:schemeClr val="bg1"/>
              </a:solidFill>
              <a:latin typeface="Arial Black" panose="020B0604020202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CA9212-DBF0-689C-3106-C5A40F5D5B80}"/>
              </a:ext>
            </a:extLst>
          </p:cNvPr>
          <p:cNvSpPr txBox="1"/>
          <p:nvPr/>
        </p:nvSpPr>
        <p:spPr>
          <a:xfrm>
            <a:off x="23524817" y="23762441"/>
            <a:ext cx="789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Ohm Speaker</a:t>
            </a:r>
            <a:endParaRPr lang="en-US" sz="3000" dirty="0">
              <a:effectLst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838A7F4-1B48-BF29-E886-C77C39EB5957}"/>
              </a:ext>
            </a:extLst>
          </p:cNvPr>
          <p:cNvSpPr txBox="1"/>
          <p:nvPr/>
        </p:nvSpPr>
        <p:spPr>
          <a:xfrm>
            <a:off x="23402263" y="29835899"/>
            <a:ext cx="900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Arduino Mega 2560</a:t>
            </a:r>
            <a:r>
              <a:rPr lang="en-US" sz="3000" kern="1200" baseline="300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en-US" sz="3000" kern="1200" dirty="0">
              <a:solidFill>
                <a:srgbClr val="173E3A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233BD3B1-EFE5-6FF2-7C34-8FEC89D5C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257" y="23168150"/>
            <a:ext cx="9925414" cy="8913191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6BD638A-8BED-23F0-8518-1E53800912AE}"/>
              </a:ext>
            </a:extLst>
          </p:cNvPr>
          <p:cNvCxnSpPr>
            <a:cxnSpLocks/>
          </p:cNvCxnSpPr>
          <p:nvPr/>
        </p:nvCxnSpPr>
        <p:spPr>
          <a:xfrm>
            <a:off x="19569314" y="30017843"/>
            <a:ext cx="3667008" cy="9824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C1F7B956-15A5-F80E-DF0F-04E57B9F5C8B}"/>
              </a:ext>
            </a:extLst>
          </p:cNvPr>
          <p:cNvCxnSpPr>
            <a:cxnSpLocks/>
          </p:cNvCxnSpPr>
          <p:nvPr/>
        </p:nvCxnSpPr>
        <p:spPr>
          <a:xfrm>
            <a:off x="22531615" y="23988043"/>
            <a:ext cx="86178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40431EB-B54C-E856-9188-4AA7E3779D0F}"/>
              </a:ext>
            </a:extLst>
          </p:cNvPr>
          <p:cNvCxnSpPr>
            <a:cxnSpLocks/>
          </p:cNvCxnSpPr>
          <p:nvPr/>
        </p:nvCxnSpPr>
        <p:spPr>
          <a:xfrm>
            <a:off x="21160879" y="24512393"/>
            <a:ext cx="2075443" cy="94120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80F3B8F8-E5EF-9980-1646-C6B2B9F50CF3}"/>
              </a:ext>
            </a:extLst>
          </p:cNvPr>
          <p:cNvCxnSpPr>
            <a:cxnSpLocks/>
          </p:cNvCxnSpPr>
          <p:nvPr/>
        </p:nvCxnSpPr>
        <p:spPr>
          <a:xfrm>
            <a:off x="20621858" y="26697468"/>
            <a:ext cx="261446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93AE9665-E14C-FA2B-98D2-93AC5F87F0EB}"/>
              </a:ext>
            </a:extLst>
          </p:cNvPr>
          <p:cNvCxnSpPr>
            <a:cxnSpLocks/>
          </p:cNvCxnSpPr>
          <p:nvPr/>
        </p:nvCxnSpPr>
        <p:spPr>
          <a:xfrm>
            <a:off x="17250345" y="26029564"/>
            <a:ext cx="6143055" cy="186826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919022B-9830-05AE-95E2-608E9D70DD4E}"/>
              </a:ext>
            </a:extLst>
          </p:cNvPr>
          <p:cNvCxnSpPr>
            <a:cxnSpLocks/>
          </p:cNvCxnSpPr>
          <p:nvPr/>
        </p:nvCxnSpPr>
        <p:spPr>
          <a:xfrm>
            <a:off x="18064197" y="26825130"/>
            <a:ext cx="5213113" cy="257692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F8220077-AE26-C495-02F4-040023C143C5}"/>
              </a:ext>
            </a:extLst>
          </p:cNvPr>
          <p:cNvSpPr txBox="1"/>
          <p:nvPr/>
        </p:nvSpPr>
        <p:spPr>
          <a:xfrm>
            <a:off x="23370634" y="25262601"/>
            <a:ext cx="789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Tricolor LED Array</a:t>
            </a:r>
            <a:endParaRPr lang="en-US" sz="3000" dirty="0">
              <a:effectLst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0458573-53C8-370C-1A78-E0295A5B3D42}"/>
              </a:ext>
            </a:extLst>
          </p:cNvPr>
          <p:cNvSpPr txBox="1"/>
          <p:nvPr/>
        </p:nvSpPr>
        <p:spPr>
          <a:xfrm>
            <a:off x="23460024" y="27702973"/>
            <a:ext cx="905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L7805 5V Voltage Regulator</a:t>
            </a:r>
            <a:endParaRPr lang="en-US" sz="3000" dirty="0">
              <a:effectLst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6979941D-FE3D-F26F-B2A5-B9173DE202FA}"/>
              </a:ext>
            </a:extLst>
          </p:cNvPr>
          <p:cNvSpPr txBox="1"/>
          <p:nvPr/>
        </p:nvSpPr>
        <p:spPr>
          <a:xfrm>
            <a:off x="23402263" y="26397721"/>
            <a:ext cx="789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pushbuttons (colors not pictured) </a:t>
            </a:r>
            <a:endParaRPr lang="en-US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74A2D22-778D-EE61-3F2D-D1FFBDFB90FC}"/>
              </a:ext>
            </a:extLst>
          </p:cNvPr>
          <p:cNvSpPr txBox="1"/>
          <p:nvPr/>
        </p:nvSpPr>
        <p:spPr>
          <a:xfrm>
            <a:off x="23402263" y="29092222"/>
            <a:ext cx="789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SD-card reader </a:t>
            </a:r>
            <a:r>
              <a:rPr lang="en-US" sz="3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 </a:t>
            </a:r>
            <a:r>
              <a:rPr lang="en-US" sz="3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LM386 Audio Amplifier </a:t>
            </a:r>
            <a:endParaRPr lang="en-US" sz="3000" dirty="0">
              <a:effectLst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C4B5731-E03D-FCF4-A9D3-EAC97B90579E}"/>
              </a:ext>
            </a:extLst>
          </p:cNvPr>
          <p:cNvSpPr txBox="1"/>
          <p:nvPr/>
        </p:nvSpPr>
        <p:spPr>
          <a:xfrm>
            <a:off x="12832264" y="32279459"/>
            <a:ext cx="141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Arduino Mega 2560 </a:t>
            </a:r>
            <a:r>
              <a:rPr lang="en-US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used in the project but an Arduino Uno is pictured here. 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66624B9-C6EB-6702-0F73-E9FFB1D248F3}"/>
              </a:ext>
            </a:extLst>
          </p:cNvPr>
          <p:cNvSpPr txBox="1"/>
          <p:nvPr/>
        </p:nvSpPr>
        <p:spPr>
          <a:xfrm>
            <a:off x="12033405" y="5629036"/>
            <a:ext cx="210976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design for the base of the toy was created, for ease of 3D printing (Fig 2).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lid was laser-cut from wood, with acrylic “windows” press-fit into each section to display the LED strip lights inside. The lid was painted such that each segment had an associated color.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 push-buttons were mounted into holes in the lid, allowing external input to system.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included tolerancing the edges and corners, modifying the design for new components as they were added, adjusting the height. Iterative design was essential to creating a viable final product.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the speaker more audible, a column was introduced, with a stand for the speaker to sit on. A hollow cylinder (not pictured) was fit over it to further amplify the sound.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Threaded inserts were heat-set into slots in each segment, so that bolts were not needed when screwing down the lid, facilitating removing and replacing the lid for maintenance as necessary.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F1CC457A-7A85-CA5B-269F-B7754286461B}"/>
              </a:ext>
            </a:extLst>
          </p:cNvPr>
          <p:cNvSpPr txBox="1"/>
          <p:nvPr/>
        </p:nvSpPr>
        <p:spPr>
          <a:xfrm>
            <a:off x="34553677" y="25371775"/>
            <a:ext cx="810189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https://docs.arduino.cc/hardware/mega-2560/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https://github.com/FastLED/FastLED/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https://github.com/salvadorrueda/SerialMP3Player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https://www.ti.com/lit/ds/symlink/lm386.pdf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https://www.st.com/resource/en/datasheet/l78.pdf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2188ABFE-FE36-E134-FDC8-A5CBCB59F4CF}"/>
              </a:ext>
            </a:extLst>
          </p:cNvPr>
          <p:cNvCxnSpPr>
            <a:cxnSpLocks/>
          </p:cNvCxnSpPr>
          <p:nvPr/>
        </p:nvCxnSpPr>
        <p:spPr>
          <a:xfrm>
            <a:off x="19795885" y="18828646"/>
            <a:ext cx="4351413" cy="189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F202284-ED84-CB6C-058C-974E2F6EC711}"/>
              </a:ext>
            </a:extLst>
          </p:cNvPr>
          <p:cNvSpPr txBox="1"/>
          <p:nvPr/>
        </p:nvSpPr>
        <p:spPr>
          <a:xfrm>
            <a:off x="24319533" y="18527129"/>
            <a:ext cx="844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Dovetail jointing mechanism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1F4B2-757B-1F89-7648-9C04B394CDCF}"/>
              </a:ext>
            </a:extLst>
          </p:cNvPr>
          <p:cNvSpPr txBox="1"/>
          <p:nvPr/>
        </p:nvSpPr>
        <p:spPr>
          <a:xfrm>
            <a:off x="-231043" y="47416"/>
            <a:ext cx="44353285" cy="3779496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BRIGHT Learn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Building Responsive Interactions for Growth, Healing, and Therapeutic Learning</a:t>
            </a:r>
          </a:p>
          <a:p>
            <a:pPr algn="ctr"/>
            <a:r>
              <a:rPr lang="en-US" sz="432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Mayari Merchant, John Board, Ph.D.</a:t>
            </a:r>
          </a:p>
          <a:p>
            <a:pPr algn="ctr"/>
            <a:r>
              <a:rPr lang="en-US" sz="324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Duke University - Electrical &amp; Computer Engineering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6C57-F846-0B71-8CB8-423ED60062B8}"/>
              </a:ext>
            </a:extLst>
          </p:cNvPr>
          <p:cNvSpPr txBox="1"/>
          <p:nvPr/>
        </p:nvSpPr>
        <p:spPr>
          <a:xfrm>
            <a:off x="712301" y="4480600"/>
            <a:ext cx="10184299" cy="867930"/>
          </a:xfrm>
          <a:prstGeom prst="rect">
            <a:avLst/>
          </a:prstGeom>
          <a:solidFill>
            <a:srgbClr val="FF99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82B96-348E-0A21-F62D-B3466992719A}"/>
              </a:ext>
            </a:extLst>
          </p:cNvPr>
          <p:cNvSpPr txBox="1"/>
          <p:nvPr/>
        </p:nvSpPr>
        <p:spPr>
          <a:xfrm>
            <a:off x="707979" y="19946693"/>
            <a:ext cx="10184299" cy="867930"/>
          </a:xfrm>
          <a:prstGeom prst="rect">
            <a:avLst/>
          </a:prstGeom>
          <a:solidFill>
            <a:srgbClr val="D89A5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Design Plan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A722AB-686B-9867-C05D-7462A6169E6B}"/>
              </a:ext>
            </a:extLst>
          </p:cNvPr>
          <p:cNvSpPr txBox="1"/>
          <p:nvPr/>
        </p:nvSpPr>
        <p:spPr>
          <a:xfrm>
            <a:off x="11793810" y="4482793"/>
            <a:ext cx="21408448" cy="867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Physical Casing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D1711E-292F-16BC-B344-F7421090B0A5}"/>
              </a:ext>
            </a:extLst>
          </p:cNvPr>
          <p:cNvSpPr txBox="1"/>
          <p:nvPr/>
        </p:nvSpPr>
        <p:spPr>
          <a:xfrm>
            <a:off x="34099468" y="4474809"/>
            <a:ext cx="9060206" cy="867930"/>
          </a:xfrm>
          <a:prstGeom prst="rect">
            <a:avLst/>
          </a:prstGeom>
          <a:solidFill>
            <a:srgbClr val="4BABE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Play-Flow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D1DC24-EC2C-B69E-16B3-071A615BAD57}"/>
              </a:ext>
            </a:extLst>
          </p:cNvPr>
          <p:cNvSpPr txBox="1"/>
          <p:nvPr/>
        </p:nvSpPr>
        <p:spPr>
          <a:xfrm>
            <a:off x="34009605" y="23767325"/>
            <a:ext cx="9111668" cy="867930"/>
          </a:xfrm>
          <a:prstGeom prst="rect">
            <a:avLst/>
          </a:prstGeom>
          <a:solidFill>
            <a:srgbClr val="DCB2D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9D20A-05C9-E7B1-8898-3EDC65974B0C}"/>
              </a:ext>
            </a:extLst>
          </p:cNvPr>
          <p:cNvSpPr txBox="1"/>
          <p:nvPr/>
        </p:nvSpPr>
        <p:spPr>
          <a:xfrm>
            <a:off x="11559660" y="17987568"/>
            <a:ext cx="21097668" cy="867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Circuitry and Connectivity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5A0C-3625-BDC8-8646-0F00AA5E5326}"/>
              </a:ext>
            </a:extLst>
          </p:cNvPr>
          <p:cNvSpPr txBox="1"/>
          <p:nvPr/>
        </p:nvSpPr>
        <p:spPr>
          <a:xfrm>
            <a:off x="34048005" y="15964221"/>
            <a:ext cx="9111669" cy="8679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Future Directions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4B11E-EA7B-F770-35C5-9359C3504BBD}"/>
              </a:ext>
            </a:extLst>
          </p:cNvPr>
          <p:cNvSpPr txBox="1"/>
          <p:nvPr/>
        </p:nvSpPr>
        <p:spPr>
          <a:xfrm>
            <a:off x="34337341" y="17169908"/>
            <a:ext cx="88223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considerations for future iterations of this project: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Waterproofing design with a sealant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versions of the arcade-style buttons would be used that have LEDs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volume knob, possibly realized using a potentiometer, could be implemented for comfort of the client’s parents.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On-off switch to power device off without unplugging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A4F6A-4183-0939-8021-5D087E68CCAF}"/>
              </a:ext>
            </a:extLst>
          </p:cNvPr>
          <p:cNvSpPr txBox="1"/>
          <p:nvPr/>
        </p:nvSpPr>
        <p:spPr>
          <a:xfrm>
            <a:off x="34048005" y="27678120"/>
            <a:ext cx="9006070" cy="867930"/>
          </a:xfrm>
          <a:prstGeom prst="rect">
            <a:avLst/>
          </a:prstGeom>
          <a:solidFill>
            <a:srgbClr val="EAA4B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6A256-6D68-81F8-A9E5-EC072DE53683}"/>
              </a:ext>
            </a:extLst>
          </p:cNvPr>
          <p:cNvSpPr txBox="1"/>
          <p:nvPr/>
        </p:nvSpPr>
        <p:spPr>
          <a:xfrm>
            <a:off x="33996180" y="28622536"/>
            <a:ext cx="9552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 Merchant for motivation and encouragement.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Sarika and Birju Merchant for proposing the idea.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Ismail for advice with CAD tools and brainstorming.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Bingham for support with equipment.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John Board for technical advice and guidance.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2348D-E13D-EFEF-3429-D7F06132AD4A}"/>
              </a:ext>
            </a:extLst>
          </p:cNvPr>
          <p:cNvSpPr txBox="1"/>
          <p:nvPr/>
        </p:nvSpPr>
        <p:spPr>
          <a:xfrm>
            <a:off x="712301" y="5635425"/>
            <a:ext cx="10179977" cy="1457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benefits to using light, music, and color in stimulating children with developmental disabilities.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client, Marin Merchant, is a 12-year-old child with special needs, who is learning the colors during occupational therapy. She has trouble with fine motor skills, including dexterity with her fingers and movement-to-target accuracy. This project aims to use a combination of music and lights to teach Marin the colors, while challenging her coordination.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problem with existing methods of teaching Marin the colors is the lack of interaction. Thus, a feedback input and output system was prioritized in the design.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Marin’s parents proposed the creation of a toy that integrates motor skills, decision-making, problem-solving, and color recognition. They expressed desire to make the toy robust against physical force, easy to turn on and off, and to not be battery-powered. They also suggested an element of familiarity be included. </a:t>
            </a:r>
          </a:p>
          <a:p>
            <a:endParaRPr lang="en-US" sz="39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CDA81B-CE9E-4B0C-1EC3-C3F4204A7F4E}"/>
              </a:ext>
            </a:extLst>
          </p:cNvPr>
          <p:cNvSpPr txBox="1"/>
          <p:nvPr/>
        </p:nvSpPr>
        <p:spPr>
          <a:xfrm>
            <a:off x="11453985" y="19264883"/>
            <a:ext cx="8261640" cy="8168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 due to large number of pinouts for greater connectivity (Fig 2).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Pushbutton input: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Arduino to light up LEDs and trigger audio event corresponding to the color.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Audio: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produced via a TX/RX SD-card reader that communicates with the Arduino to select an .mp3 file and play it from speaker.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 is routed through LM386 amplifier to speaker for more robust sound.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761091-4181-000B-5BA3-319AAB59FB8A}"/>
              </a:ext>
            </a:extLst>
          </p:cNvPr>
          <p:cNvGrpSpPr/>
          <p:nvPr/>
        </p:nvGrpSpPr>
        <p:grpSpPr>
          <a:xfrm>
            <a:off x="20137173" y="19256560"/>
            <a:ext cx="13859007" cy="7686580"/>
            <a:chOff x="24909066" y="23669657"/>
            <a:chExt cx="18486710" cy="8718056"/>
          </a:xfrm>
        </p:grpSpPr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DC74647-4685-4814-BD0A-6E31FA0268BC}"/>
                </a:ext>
              </a:extLst>
            </p:cNvPr>
            <p:cNvSpPr txBox="1"/>
            <p:nvPr/>
          </p:nvSpPr>
          <p:spPr>
            <a:xfrm>
              <a:off x="34951396" y="24615383"/>
              <a:ext cx="8444380" cy="7571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just"/>
              <a:endParaRPr lang="en-US" sz="4320" b="1" dirty="0">
                <a:solidFill>
                  <a:schemeClr val="bg1"/>
                </a:solidFill>
                <a:latin typeface="Arial Black" panose="020B060402020202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3838A7F4-1B48-BF29-E886-C77C39EB5957}"/>
                </a:ext>
              </a:extLst>
            </p:cNvPr>
            <p:cNvSpPr txBox="1"/>
            <p:nvPr/>
          </p:nvSpPr>
          <p:spPr>
            <a:xfrm>
              <a:off x="33691764" y="29286540"/>
              <a:ext cx="9004980" cy="73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Arduino Mega 2560</a:t>
              </a:r>
              <a:r>
                <a:rPr lang="en-US" sz="3600" kern="1200" baseline="300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lang="en-US" sz="36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50458573-53C8-370C-1A78-E0295A5B3D42}"/>
                </a:ext>
              </a:extLst>
            </p:cNvPr>
            <p:cNvSpPr txBox="1"/>
            <p:nvPr/>
          </p:nvSpPr>
          <p:spPr>
            <a:xfrm>
              <a:off x="33721649" y="26904440"/>
              <a:ext cx="6686103" cy="73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L7805 Voltage Regulator</a:t>
              </a:r>
              <a:endParaRPr lang="en-US" sz="3600" dirty="0">
                <a:effectLst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3D6D30-A731-766E-AAB1-767A15629CE8}"/>
                </a:ext>
              </a:extLst>
            </p:cNvPr>
            <p:cNvSpPr txBox="1"/>
            <p:nvPr/>
          </p:nvSpPr>
          <p:spPr>
            <a:xfrm>
              <a:off x="24909066" y="30816863"/>
              <a:ext cx="16345614" cy="157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Block diagram of circuit components: 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SD-card reader and LM386 Audio Amplifier are separate modules but grouped together here.</a:t>
              </a:r>
            </a:p>
            <a:p>
              <a:pPr marL="457200" indent="-457200">
                <a:buFontTx/>
                <a:buAutoNum type="arabicPeriod"/>
              </a:pPr>
              <a:r>
                <a:rPr lang="en-US" sz="24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Arduino Mega 2560 </a:t>
              </a:r>
              <a:r>
                <a:rPr lang="en-US" sz="24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was used in the project but an Arduino Uno is pictured here. 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2CA9212-DBF0-689C-3106-C5A40F5D5B80}"/>
                </a:ext>
              </a:extLst>
            </p:cNvPr>
            <p:cNvSpPr txBox="1"/>
            <p:nvPr/>
          </p:nvSpPr>
          <p:spPr>
            <a:xfrm>
              <a:off x="33877869" y="24253325"/>
              <a:ext cx="7894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 Ohm Speaker</a:t>
              </a:r>
              <a:endParaRPr lang="en-US" sz="3600" dirty="0">
                <a:effectLst/>
              </a:endParaRPr>
            </a:p>
          </p:txBody>
        </p:sp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233BD3B1-EFE5-6FF2-7C34-8FEC89D5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24630" y="23669657"/>
              <a:ext cx="7836587" cy="7037389"/>
            </a:xfrm>
            <a:prstGeom prst="rect">
              <a:avLst/>
            </a:prstGeom>
          </p:spPr>
        </p:pic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F6BD638A-8BED-23F0-8518-1E53800912AE}"/>
                </a:ext>
              </a:extLst>
            </p:cNvPr>
            <p:cNvCxnSpPr>
              <a:cxnSpLocks/>
            </p:cNvCxnSpPr>
            <p:nvPr/>
          </p:nvCxnSpPr>
          <p:spPr>
            <a:xfrm>
              <a:off x="29769029" y="29560583"/>
              <a:ext cx="3667008" cy="9824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1F7B956-15A5-F80E-DF0F-04E57B9F5C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53774" y="24478927"/>
              <a:ext cx="861785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540431EB-B54C-E856-9188-4AA7E3779D0F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375" y="24726999"/>
              <a:ext cx="2145514" cy="67755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80F3B8F8-E5EF-9980-1646-C6B2B9F50CF3}"/>
                </a:ext>
              </a:extLst>
            </p:cNvPr>
            <p:cNvCxnSpPr>
              <a:cxnSpLocks/>
            </p:cNvCxnSpPr>
            <p:nvPr/>
          </p:nvCxnSpPr>
          <p:spPr>
            <a:xfrm>
              <a:off x="30821573" y="26492816"/>
              <a:ext cx="2614464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3AE9665-E14C-FA2B-98D2-93AC5F87F0E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7249" y="26150791"/>
              <a:ext cx="5070640" cy="103756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5919022B-9830-05AE-95E2-608E9D70DD4E}"/>
                </a:ext>
              </a:extLst>
            </p:cNvPr>
            <p:cNvCxnSpPr>
              <a:cxnSpLocks/>
            </p:cNvCxnSpPr>
            <p:nvPr/>
          </p:nvCxnSpPr>
          <p:spPr>
            <a:xfrm>
              <a:off x="29131256" y="26614956"/>
              <a:ext cx="4304781" cy="1743296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F8220077-AE26-C495-02F4-040023C143C5}"/>
                </a:ext>
              </a:extLst>
            </p:cNvPr>
            <p:cNvSpPr txBox="1"/>
            <p:nvPr/>
          </p:nvSpPr>
          <p:spPr>
            <a:xfrm>
              <a:off x="33877869" y="25022348"/>
              <a:ext cx="7894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Tricolor LED Array</a:t>
              </a:r>
              <a:endParaRPr lang="en-US" sz="3600" dirty="0">
                <a:effectLst/>
              </a:endParaRP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6979941D-FE3D-F26F-B2A5-B9173DE202FA}"/>
                </a:ext>
              </a:extLst>
            </p:cNvPr>
            <p:cNvSpPr txBox="1"/>
            <p:nvPr/>
          </p:nvSpPr>
          <p:spPr>
            <a:xfrm>
              <a:off x="33755314" y="26069206"/>
              <a:ext cx="7894349" cy="73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colored pushbuttons  </a:t>
              </a:r>
              <a:endPara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174A2D22-778D-EE61-3F2D-D1FFBDFB90FC}"/>
                </a:ext>
              </a:extLst>
            </p:cNvPr>
            <p:cNvSpPr txBox="1"/>
            <p:nvPr/>
          </p:nvSpPr>
          <p:spPr>
            <a:xfrm>
              <a:off x="33684841" y="27944241"/>
              <a:ext cx="6686103" cy="1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SD-card reader </a:t>
              </a:r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&amp; </a:t>
              </a:r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LM386 Audio Amplifier</a:t>
              </a:r>
              <a:r>
                <a:rPr lang="en-US" sz="3600" baseline="300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6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600" dirty="0">
                <a:effectLst/>
              </a:endParaRPr>
            </a:p>
          </p:txBody>
        </p:sp>
      </p:grp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66624B9-C6EB-6702-0F73-E9FFB1D248F3}"/>
              </a:ext>
            </a:extLst>
          </p:cNvPr>
          <p:cNvSpPr txBox="1"/>
          <p:nvPr/>
        </p:nvSpPr>
        <p:spPr>
          <a:xfrm>
            <a:off x="11520209" y="5700493"/>
            <a:ext cx="8476223" cy="801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of Toy: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modular design, for ease of 3D printing (Fig 1).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laser-cut from wood, with acrylic “windows” press-fit into each section to display the LED strip lights inside.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 push-buttons: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mounted into holes in the lid, allowing external input to system.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column with a stand for the speaker to sit on. A hollow cylinder (not pictured) was fit over it to amplify the sound.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F1CC457A-7A85-CA5B-269F-B7754286461B}"/>
              </a:ext>
            </a:extLst>
          </p:cNvPr>
          <p:cNvSpPr txBox="1"/>
          <p:nvPr/>
        </p:nvSpPr>
        <p:spPr>
          <a:xfrm>
            <a:off x="34072001" y="24818891"/>
            <a:ext cx="8261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https://docs.arduino.cc/hardware/mega-2560/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https://github.com/FastLED/FastLED/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https://github.com/salvadorrueda/SerialMP3Player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https://www.ti.com/lit/ds/symlink/lm386.pdf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https://www.st.com/resource/en/datasheet/l78.pdf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8230C-748C-A829-E5A0-A3B079A4796E}"/>
              </a:ext>
            </a:extLst>
          </p:cNvPr>
          <p:cNvGrpSpPr/>
          <p:nvPr/>
        </p:nvGrpSpPr>
        <p:grpSpPr>
          <a:xfrm>
            <a:off x="20378057" y="5641172"/>
            <a:ext cx="12824201" cy="6828826"/>
            <a:chOff x="22058874" y="5649144"/>
            <a:chExt cx="19618000" cy="10302020"/>
          </a:xfrm>
        </p:grpSpPr>
        <p:pic>
          <p:nvPicPr>
            <p:cNvPr id="13" name="Picture 12" descr="A grey circular object with a hole in the middle&#10;&#10;Description automatically generated">
              <a:extLst>
                <a:ext uri="{FF2B5EF4-FFF2-40B4-BE49-F238E27FC236}">
                  <a16:creationId xmlns:a16="http://schemas.microsoft.com/office/drawing/2014/main" id="{3D66E251-8C1A-91B8-48E4-07A0AED3A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524" t="11626" r="31165" b="16974"/>
            <a:stretch/>
          </p:blipFill>
          <p:spPr>
            <a:xfrm>
              <a:off x="22058874" y="5649144"/>
              <a:ext cx="9632108" cy="8818403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721A3C-64DA-031A-9751-CAB71DA99F70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709" y="8131944"/>
              <a:ext cx="3088256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E984F1-765C-B635-0C36-5A305CF82690}"/>
                </a:ext>
              </a:extLst>
            </p:cNvPr>
            <p:cNvCxnSpPr>
              <a:cxnSpLocks/>
            </p:cNvCxnSpPr>
            <p:nvPr/>
          </p:nvCxnSpPr>
          <p:spPr>
            <a:xfrm>
              <a:off x="28011058" y="9986007"/>
              <a:ext cx="5049201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3C1F68-69E8-513C-A95F-68277E398FA1}"/>
                </a:ext>
              </a:extLst>
            </p:cNvPr>
            <p:cNvCxnSpPr>
              <a:cxnSpLocks/>
            </p:cNvCxnSpPr>
            <p:nvPr/>
          </p:nvCxnSpPr>
          <p:spPr>
            <a:xfrm>
              <a:off x="30893837" y="12119653"/>
              <a:ext cx="2166422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DF9C05-20BA-E423-4F57-76293AC033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27035" y="9131386"/>
              <a:ext cx="9033224" cy="1578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780583-19CA-13F8-3D3E-AAFBCD8F242D}"/>
                </a:ext>
              </a:extLst>
            </p:cNvPr>
            <p:cNvSpPr txBox="1"/>
            <p:nvPr/>
          </p:nvSpPr>
          <p:spPr>
            <a:xfrm>
              <a:off x="33168942" y="7202631"/>
              <a:ext cx="7674317" cy="1810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Slot for screw to fit in to hold down lid</a:t>
              </a: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036453C-68A2-2AE5-04F8-A15074B7C192}"/>
                </a:ext>
              </a:extLst>
            </p:cNvPr>
            <p:cNvSpPr txBox="1"/>
            <p:nvPr/>
          </p:nvSpPr>
          <p:spPr>
            <a:xfrm>
              <a:off x="33232494" y="8780027"/>
              <a:ext cx="844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for LED strip to fit in 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0E38764A-97D5-FE40-24C9-9AB63BCE9A7B}"/>
                </a:ext>
              </a:extLst>
            </p:cNvPr>
            <p:cNvSpPr txBox="1"/>
            <p:nvPr/>
          </p:nvSpPr>
          <p:spPr>
            <a:xfrm>
              <a:off x="33232494" y="9613269"/>
              <a:ext cx="844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 for speaker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D4C5F8DB-F45D-230D-7ED4-EB10A7225AEB}"/>
                </a:ext>
              </a:extLst>
            </p:cNvPr>
            <p:cNvSpPr txBox="1"/>
            <p:nvPr/>
          </p:nvSpPr>
          <p:spPr>
            <a:xfrm>
              <a:off x="33196723" y="11827266"/>
              <a:ext cx="844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Slot for power cord </a:t>
              </a:r>
            </a:p>
          </p:txBody>
        </p: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2188ABFE-FE36-E134-FDC8-A5CBCB59F4CF}"/>
                </a:ext>
              </a:extLst>
            </p:cNvPr>
            <p:cNvCxnSpPr>
              <a:cxnSpLocks/>
            </p:cNvCxnSpPr>
            <p:nvPr/>
          </p:nvCxnSpPr>
          <p:spPr>
            <a:xfrm>
              <a:off x="28708846" y="10674496"/>
              <a:ext cx="4351413" cy="189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6F202284-ED84-CB6C-058C-974E2F6EC711}"/>
                </a:ext>
              </a:extLst>
            </p:cNvPr>
            <p:cNvSpPr txBox="1"/>
            <p:nvPr/>
          </p:nvSpPr>
          <p:spPr>
            <a:xfrm>
              <a:off x="33232494" y="10372979"/>
              <a:ext cx="844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Dovetail jointing mechanism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E1A2EC-C141-8202-431A-098A3BBB1280}"/>
                </a:ext>
              </a:extLst>
            </p:cNvPr>
            <p:cNvSpPr txBox="1"/>
            <p:nvPr/>
          </p:nvSpPr>
          <p:spPr>
            <a:xfrm>
              <a:off x="22244449" y="14196838"/>
              <a:ext cx="163773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3D Model assembly of components making the base of the part. Parts were individually 3D-printed, then press-fit together, then the cracks were sealed using a soldering iron. 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678F9E-193F-4BBA-AA2A-AE272375962C}"/>
              </a:ext>
            </a:extLst>
          </p:cNvPr>
          <p:cNvSpPr txBox="1"/>
          <p:nvPr/>
        </p:nvSpPr>
        <p:spPr>
          <a:xfrm>
            <a:off x="11453985" y="14009914"/>
            <a:ext cx="21097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tolerancing the edges and corners, modifying the design for new components as they were added, adjusting the height. Iterative design was essential to creating a viable final product. </a:t>
            </a:r>
          </a:p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on/off controlled by plugging in power cord, lid easily unscrewed for removal, Threaded inserts were heat-set into slots in each segment, so that bolts were not needed when screwing down the lid, facilitating removing and replacing the lid for maintenance as necessary. </a:t>
            </a:r>
          </a:p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9AED5C-A48A-4904-0E9E-DBB79511D387}"/>
              </a:ext>
            </a:extLst>
          </p:cNvPr>
          <p:cNvSpPr/>
          <p:nvPr/>
        </p:nvSpPr>
        <p:spPr>
          <a:xfrm>
            <a:off x="3645068" y="21500632"/>
            <a:ext cx="4622697" cy="1914557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 with client, parents, and occupational therapists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30C4BE-6CE2-6487-D3A9-B1846AB5E00E}"/>
              </a:ext>
            </a:extLst>
          </p:cNvPr>
          <p:cNvSpPr/>
          <p:nvPr/>
        </p:nvSpPr>
        <p:spPr>
          <a:xfrm>
            <a:off x="3645066" y="24172367"/>
            <a:ext cx="4622697" cy="1380944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Available Parts and Resources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3A8A8E-04F2-EAC2-04E0-162FCE2E40B4}"/>
              </a:ext>
            </a:extLst>
          </p:cNvPr>
          <p:cNvSpPr/>
          <p:nvPr/>
        </p:nvSpPr>
        <p:spPr>
          <a:xfrm>
            <a:off x="1085425" y="26680519"/>
            <a:ext cx="4622697" cy="1015663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Assembly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662DF4-B785-28C2-9EFC-23FD93D3C2F7}"/>
              </a:ext>
            </a:extLst>
          </p:cNvPr>
          <p:cNvSpPr/>
          <p:nvPr/>
        </p:nvSpPr>
        <p:spPr>
          <a:xfrm>
            <a:off x="6338194" y="26682799"/>
            <a:ext cx="4622697" cy="1015663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Flow Outline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8127CA-087C-C119-3CE8-41A7B0B273C9}"/>
              </a:ext>
            </a:extLst>
          </p:cNvPr>
          <p:cNvSpPr/>
          <p:nvPr/>
        </p:nvSpPr>
        <p:spPr>
          <a:xfrm>
            <a:off x="3622078" y="31000767"/>
            <a:ext cx="4622697" cy="1015663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DF1A469-EAED-E8A1-CC95-3AA6C3092923}"/>
              </a:ext>
            </a:extLst>
          </p:cNvPr>
          <p:cNvSpPr/>
          <p:nvPr/>
        </p:nvSpPr>
        <p:spPr>
          <a:xfrm>
            <a:off x="1085424" y="28504906"/>
            <a:ext cx="4622697" cy="1380944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Physical Components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7EA83D-4CA8-C96F-D46D-536E042F480E}"/>
              </a:ext>
            </a:extLst>
          </p:cNvPr>
          <p:cNvSpPr/>
          <p:nvPr/>
        </p:nvSpPr>
        <p:spPr>
          <a:xfrm>
            <a:off x="6319254" y="28490335"/>
            <a:ext cx="4622697" cy="1380944"/>
          </a:xfrm>
          <a:prstGeom prst="roundRect">
            <a:avLst/>
          </a:prstGeom>
          <a:solidFill>
            <a:srgbClr val="F1D1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and Connect Arduino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F7021C-847D-62EB-E355-461E1D6DCEC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5956415" y="23415189"/>
            <a:ext cx="2" cy="75717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8C491C-0E2F-F959-CDAD-FDDA575F88FC}"/>
              </a:ext>
            </a:extLst>
          </p:cNvPr>
          <p:cNvSpPr txBox="1"/>
          <p:nvPr/>
        </p:nvSpPr>
        <p:spPr>
          <a:xfrm>
            <a:off x="11770426" y="27750044"/>
            <a:ext cx="20620630" cy="405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consumption: </a:t>
            </a:r>
            <a:r>
              <a:rPr lang="en-US" sz="4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 strip was noted to draw up to 2A of current, which </a:t>
            </a:r>
            <a:r>
              <a:rPr lang="en-US" sz="4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exceeds the Arduino pinout capability.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an L7805 voltage regulator was introduced to provide an additional power source independent of the Arduino. </a:t>
            </a:r>
            <a:endParaRPr lang="en-US" sz="4000" kern="1200" dirty="0">
              <a:solidFill>
                <a:srgbClr val="173E3A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4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 used to program the Arduino is available at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8"/>
              </a:rPr>
              <a:t>https://github.com/mayarim/BRIGHT-Learn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code from Arduino libraries </a:t>
            </a:r>
            <a:r>
              <a:rPr lang="en-US" sz="39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FastLED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SerialMP3Player</a:t>
            </a:r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886CA53-70E0-37D6-B8DC-731C1330E524}"/>
              </a:ext>
            </a:extLst>
          </p:cNvPr>
          <p:cNvSpPr/>
          <p:nvPr/>
        </p:nvSpPr>
        <p:spPr>
          <a:xfrm>
            <a:off x="36160303" y="5719073"/>
            <a:ext cx="4622697" cy="934669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Power-On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904C8D7-A25E-7C6B-614E-84867D682924}"/>
              </a:ext>
            </a:extLst>
          </p:cNvPr>
          <p:cNvSpPr/>
          <p:nvPr/>
        </p:nvSpPr>
        <p:spPr>
          <a:xfrm>
            <a:off x="36160303" y="7301639"/>
            <a:ext cx="4622695" cy="1083965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Audio and Light Sequence</a:t>
            </a: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8066204D-CA7C-95F8-3691-54E3092F24FF}"/>
              </a:ext>
            </a:extLst>
          </p:cNvPr>
          <p:cNvSpPr/>
          <p:nvPr/>
        </p:nvSpPr>
        <p:spPr>
          <a:xfrm>
            <a:off x="36160303" y="9050401"/>
            <a:ext cx="4622697" cy="898749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Colored Button</a:t>
            </a:r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9C9BD44F-D5E5-B3BD-966F-8BDBCB509E50}"/>
              </a:ext>
            </a:extLst>
          </p:cNvPr>
          <p:cNvSpPr/>
          <p:nvPr/>
        </p:nvSpPr>
        <p:spPr>
          <a:xfrm>
            <a:off x="36129770" y="10611919"/>
            <a:ext cx="4622697" cy="1015663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Audio and Light Sequence Plays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36704521-FA85-2EA3-279E-FFAC50F8EA8E}"/>
              </a:ext>
            </a:extLst>
          </p:cNvPr>
          <p:cNvSpPr/>
          <p:nvPr/>
        </p:nvSpPr>
        <p:spPr>
          <a:xfrm>
            <a:off x="34337341" y="13972628"/>
            <a:ext cx="4005091" cy="965766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Correct: Song Plays</a:t>
            </a: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04013FD-F8F3-96A7-13B4-96421C029EDA}"/>
              </a:ext>
            </a:extLst>
          </p:cNvPr>
          <p:cNvSpPr/>
          <p:nvPr/>
        </p:nvSpPr>
        <p:spPr>
          <a:xfrm>
            <a:off x="36129769" y="12252271"/>
            <a:ext cx="4622697" cy="1015663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a Random Color, Wait for Button-Press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6DB5104F-464A-E99F-8CA9-3F1C1AC0FE55}"/>
              </a:ext>
            </a:extLst>
          </p:cNvPr>
          <p:cNvSpPr/>
          <p:nvPr/>
        </p:nvSpPr>
        <p:spPr>
          <a:xfrm>
            <a:off x="38681855" y="14000618"/>
            <a:ext cx="4348807" cy="926632"/>
          </a:xfrm>
          <a:prstGeom prst="roundRect">
            <a:avLst/>
          </a:prstGeom>
          <a:solidFill>
            <a:srgbClr val="BEE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Incorrect: Lights Guide Towards Color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7F8ADC3-2D31-7824-ACF1-447E659DB817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 flipH="1">
            <a:off x="38471651" y="6653742"/>
            <a:ext cx="1" cy="6478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22B2F473-D9D6-AC50-50F1-9A42883C0C20}"/>
              </a:ext>
            </a:extLst>
          </p:cNvPr>
          <p:cNvCxnSpPr>
            <a:cxnSpLocks/>
          </p:cNvCxnSpPr>
          <p:nvPr/>
        </p:nvCxnSpPr>
        <p:spPr>
          <a:xfrm flipH="1">
            <a:off x="38342431" y="8389724"/>
            <a:ext cx="1" cy="6478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077B7BFD-BEDB-5831-8A29-132F383D49A3}"/>
              </a:ext>
            </a:extLst>
          </p:cNvPr>
          <p:cNvCxnSpPr>
            <a:cxnSpLocks/>
          </p:cNvCxnSpPr>
          <p:nvPr/>
        </p:nvCxnSpPr>
        <p:spPr>
          <a:xfrm flipH="1">
            <a:off x="38316753" y="10025636"/>
            <a:ext cx="1" cy="6478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28C6CBD3-A9CE-4FBD-35B2-DA3E50F38CFB}"/>
              </a:ext>
            </a:extLst>
          </p:cNvPr>
          <p:cNvCxnSpPr>
            <a:cxnSpLocks/>
          </p:cNvCxnSpPr>
          <p:nvPr/>
        </p:nvCxnSpPr>
        <p:spPr>
          <a:xfrm flipH="1">
            <a:off x="38307404" y="11627582"/>
            <a:ext cx="1" cy="6478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9DC03345-7E9A-2AC5-7F5F-ACC9C2A00972}"/>
              </a:ext>
            </a:extLst>
          </p:cNvPr>
          <p:cNvCxnSpPr>
            <a:cxnSpLocks/>
            <a:stCxn id="1030" idx="2"/>
          </p:cNvCxnSpPr>
          <p:nvPr/>
        </p:nvCxnSpPr>
        <p:spPr>
          <a:xfrm flipH="1">
            <a:off x="36339886" y="13267934"/>
            <a:ext cx="2101232" cy="76946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8795EC2D-8D80-1BF2-21B7-75C47BD9A6B8}"/>
              </a:ext>
            </a:extLst>
          </p:cNvPr>
          <p:cNvCxnSpPr>
            <a:cxnSpLocks/>
            <a:stCxn id="1030" idx="2"/>
            <a:endCxn id="1033" idx="0"/>
          </p:cNvCxnSpPr>
          <p:nvPr/>
        </p:nvCxnSpPr>
        <p:spPr>
          <a:xfrm>
            <a:off x="38441118" y="13267934"/>
            <a:ext cx="2415141" cy="73268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8EB9B32-D719-4768-BA84-FD9F57D178E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396774" y="25553311"/>
            <a:ext cx="2559641" cy="112720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F897623C-B217-8F98-CA60-B3BDCC307406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956415" y="25553311"/>
            <a:ext cx="2693128" cy="112948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B4A365AE-3016-CD5A-8AAA-3500BC42E75B}"/>
              </a:ext>
            </a:extLst>
          </p:cNvPr>
          <p:cNvCxnSpPr>
            <a:cxnSpLocks/>
          </p:cNvCxnSpPr>
          <p:nvPr/>
        </p:nvCxnSpPr>
        <p:spPr>
          <a:xfrm>
            <a:off x="3240299" y="29885850"/>
            <a:ext cx="2693128" cy="112948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7493ACB4-2D7E-BDDE-A551-2541B41A7D61}"/>
              </a:ext>
            </a:extLst>
          </p:cNvPr>
          <p:cNvCxnSpPr>
            <a:cxnSpLocks/>
          </p:cNvCxnSpPr>
          <p:nvPr/>
        </p:nvCxnSpPr>
        <p:spPr>
          <a:xfrm flipH="1">
            <a:off x="5933049" y="29879705"/>
            <a:ext cx="2559641" cy="112720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6FAA78E2-543F-BD34-3D7D-84252505EB70}"/>
              </a:ext>
            </a:extLst>
          </p:cNvPr>
          <p:cNvCxnSpPr>
            <a:cxnSpLocks/>
          </p:cNvCxnSpPr>
          <p:nvPr/>
        </p:nvCxnSpPr>
        <p:spPr>
          <a:xfrm flipH="1">
            <a:off x="3288099" y="27733157"/>
            <a:ext cx="2" cy="75717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1A18C9D1-170A-1921-D918-04B451333C13}"/>
              </a:ext>
            </a:extLst>
          </p:cNvPr>
          <p:cNvCxnSpPr>
            <a:cxnSpLocks/>
          </p:cNvCxnSpPr>
          <p:nvPr/>
        </p:nvCxnSpPr>
        <p:spPr>
          <a:xfrm flipH="1">
            <a:off x="8630561" y="27719149"/>
            <a:ext cx="2" cy="75717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6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1F4B2-757B-1F89-7648-9C04B394CDCF}"/>
              </a:ext>
            </a:extLst>
          </p:cNvPr>
          <p:cNvSpPr txBox="1"/>
          <p:nvPr/>
        </p:nvSpPr>
        <p:spPr>
          <a:xfrm>
            <a:off x="-231043" y="47416"/>
            <a:ext cx="44353285" cy="3779496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BRIGHT Learn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Building Responsive Interactions for Growth, Healing, and Therapeutic Learning</a:t>
            </a:r>
          </a:p>
          <a:p>
            <a:pPr algn="ctr"/>
            <a:r>
              <a:rPr lang="en-US" sz="432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Mayari Merchant, John Board, Ph.D.</a:t>
            </a:r>
          </a:p>
          <a:p>
            <a:pPr algn="ctr"/>
            <a:r>
              <a:rPr lang="en-US" sz="324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Duke University - Electrical &amp; Computer Engineering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6C57-F846-0B71-8CB8-423ED60062B8}"/>
              </a:ext>
            </a:extLst>
          </p:cNvPr>
          <p:cNvSpPr txBox="1"/>
          <p:nvPr/>
        </p:nvSpPr>
        <p:spPr>
          <a:xfrm>
            <a:off x="712301" y="4480600"/>
            <a:ext cx="10184299" cy="867930"/>
          </a:xfrm>
          <a:prstGeom prst="rect">
            <a:avLst/>
          </a:prstGeom>
          <a:solidFill>
            <a:srgbClr val="FF99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82B96-348E-0A21-F62D-B3466992719A}"/>
              </a:ext>
            </a:extLst>
          </p:cNvPr>
          <p:cNvSpPr txBox="1"/>
          <p:nvPr/>
        </p:nvSpPr>
        <p:spPr>
          <a:xfrm>
            <a:off x="707979" y="16646558"/>
            <a:ext cx="10184299" cy="86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Components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A722AB-686B-9867-C05D-7462A6169E6B}"/>
              </a:ext>
            </a:extLst>
          </p:cNvPr>
          <p:cNvSpPr txBox="1"/>
          <p:nvPr/>
        </p:nvSpPr>
        <p:spPr>
          <a:xfrm>
            <a:off x="12033405" y="4461822"/>
            <a:ext cx="21097668" cy="867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Challenges, Trade-offs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D1711E-292F-16BC-B344-F7421090B0A5}"/>
              </a:ext>
            </a:extLst>
          </p:cNvPr>
          <p:cNvSpPr txBox="1"/>
          <p:nvPr/>
        </p:nvSpPr>
        <p:spPr>
          <a:xfrm>
            <a:off x="34267878" y="4480600"/>
            <a:ext cx="8786228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D1DC24-EC2C-B69E-16B3-071A615BAD57}"/>
              </a:ext>
            </a:extLst>
          </p:cNvPr>
          <p:cNvSpPr txBox="1"/>
          <p:nvPr/>
        </p:nvSpPr>
        <p:spPr>
          <a:xfrm>
            <a:off x="34620873" y="24320209"/>
            <a:ext cx="8822333" cy="867930"/>
          </a:xfrm>
          <a:prstGeom prst="rect">
            <a:avLst/>
          </a:prstGeom>
          <a:solidFill>
            <a:srgbClr val="DCB2D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9D20A-05C9-E7B1-8898-3EDC65974B0C}"/>
              </a:ext>
            </a:extLst>
          </p:cNvPr>
          <p:cNvSpPr txBox="1"/>
          <p:nvPr/>
        </p:nvSpPr>
        <p:spPr>
          <a:xfrm>
            <a:off x="12106933" y="12143035"/>
            <a:ext cx="21097668" cy="867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4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5A0C-3625-BDC8-8646-0F00AA5E5326}"/>
              </a:ext>
            </a:extLst>
          </p:cNvPr>
          <p:cNvSpPr txBox="1"/>
          <p:nvPr/>
        </p:nvSpPr>
        <p:spPr>
          <a:xfrm>
            <a:off x="34553676" y="15123305"/>
            <a:ext cx="8786228" cy="8679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Future Directions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4B11E-EA7B-F770-35C5-9359C3504BBD}"/>
              </a:ext>
            </a:extLst>
          </p:cNvPr>
          <p:cNvSpPr txBox="1"/>
          <p:nvPr/>
        </p:nvSpPr>
        <p:spPr>
          <a:xfrm>
            <a:off x="34790743" y="16142601"/>
            <a:ext cx="88223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considerations for future iterations of this project: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Waterproofing design with a sealant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versions of the arcade-style buttons would be used that have LEDs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volume knob, possibly realized using a potentiometer, could be implemented for comfort of the client’s parents.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On-off switch to power device off without unplugging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A4F6A-4183-0939-8021-5D087E68CCAF}"/>
              </a:ext>
            </a:extLst>
          </p:cNvPr>
          <p:cNvSpPr txBox="1"/>
          <p:nvPr/>
        </p:nvSpPr>
        <p:spPr>
          <a:xfrm>
            <a:off x="34589781" y="28231004"/>
            <a:ext cx="8786228" cy="867930"/>
          </a:xfrm>
          <a:prstGeom prst="rect">
            <a:avLst/>
          </a:prstGeom>
          <a:solidFill>
            <a:srgbClr val="EAA4B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4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6A256-6D68-81F8-A9E5-EC072DE53683}"/>
              </a:ext>
            </a:extLst>
          </p:cNvPr>
          <p:cNvSpPr txBox="1"/>
          <p:nvPr/>
        </p:nvSpPr>
        <p:spPr>
          <a:xfrm>
            <a:off x="34533147" y="29175420"/>
            <a:ext cx="9337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 Merchant for motivation and encouragement.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Sarika and Birju Merchant for proposing the idea.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Ismail for advice with CAD tools and brainstorming.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Bingham for support with equipment.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John Board for technical advice and guidance.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D02585-A152-7492-5B1D-EFA254A83CD5}"/>
              </a:ext>
            </a:extLst>
          </p:cNvPr>
          <p:cNvSpPr txBox="1"/>
          <p:nvPr/>
        </p:nvSpPr>
        <p:spPr>
          <a:xfrm>
            <a:off x="34828251" y="5473217"/>
            <a:ext cx="87501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2348D-E13D-EFEF-3429-D7F06132AD4A}"/>
              </a:ext>
            </a:extLst>
          </p:cNvPr>
          <p:cNvSpPr txBox="1"/>
          <p:nvPr/>
        </p:nvSpPr>
        <p:spPr>
          <a:xfrm>
            <a:off x="712301" y="5635425"/>
            <a:ext cx="10179977" cy="1136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benefits to using light, music, and color in stimulating children with developmental disabilities.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client, Marin Merchant, is a 12-year-old child with special needs, who is learning the colors during occupational therapy. She has trouble with fine motor skills, including dexterity with her fingers and movement-to-target accuracy. This project aims to use a combination of music and lights to teach Marin the colors, while challenging her coordination.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problem with existing methods of teaching Marin the colors is the lack of interaction. Thus, a feedback input and output system was prioritized in the design. Furthermore, the client’s older sister’s voice was used in the audio output for familiarity and enjoyment. </a:t>
            </a:r>
          </a:p>
          <a:p>
            <a:endParaRPr lang="en-US" sz="39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CDA81B-CE9E-4B0C-1EC3-C3F4204A7F4E}"/>
              </a:ext>
            </a:extLst>
          </p:cNvPr>
          <p:cNvSpPr txBox="1"/>
          <p:nvPr/>
        </p:nvSpPr>
        <p:spPr>
          <a:xfrm>
            <a:off x="580998" y="17743619"/>
            <a:ext cx="10267478" cy="1305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Components: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of casing (Fig. 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 was laser-cut from wood, with acrylic “windows” press-fit into each section to display the LED strip lights inside.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 push-buttons were mounted into holes in the lid, allowing external input to system. </a:t>
            </a:r>
          </a:p>
          <a:p>
            <a:r>
              <a:rPr lang="en-US" sz="39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Circuitry: </a:t>
            </a: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9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Arduino Mega 2560 was selected as the microcontroller due to its large number of pinouts for greater connectivity.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from pushbuttons signals Arduino to light up LEDs with appropriate color and trigger an audio event.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produced via a TX/RX SD-card reader that communicates with the Arduino to select an .mp3 file and play it from speaker.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audio output is routed through the LM386 amplifier to speaker for a more robust sound.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 used to program the Arduino is available at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https://github.com/mayarim/BRIGHT-Learn</a:t>
            </a:r>
            <a:r>
              <a:rPr lang="en-US" sz="4000" kern="1200" dirty="0">
                <a:solidFill>
                  <a:srgbClr val="173E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sz="39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439167-6E80-34C7-2590-2766BC7E0129}"/>
              </a:ext>
            </a:extLst>
          </p:cNvPr>
          <p:cNvGrpSpPr/>
          <p:nvPr/>
        </p:nvGrpSpPr>
        <p:grpSpPr>
          <a:xfrm>
            <a:off x="12106933" y="13608905"/>
            <a:ext cx="20124467" cy="8977814"/>
            <a:chOff x="12106933" y="13608905"/>
            <a:chExt cx="20124467" cy="8977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3D6D30-A731-766E-AAB1-767A15629CE8}"/>
                </a:ext>
              </a:extLst>
            </p:cNvPr>
            <p:cNvSpPr txBox="1"/>
            <p:nvPr/>
          </p:nvSpPr>
          <p:spPr>
            <a:xfrm>
              <a:off x="22713493" y="13608905"/>
              <a:ext cx="8444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Block diagram of circuit components: 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DC74647-4685-4814-BD0A-6E31FA0268BC}"/>
                </a:ext>
              </a:extLst>
            </p:cNvPr>
            <p:cNvSpPr txBox="1"/>
            <p:nvPr/>
          </p:nvSpPr>
          <p:spPr>
            <a:xfrm>
              <a:off x="23787020" y="14629877"/>
              <a:ext cx="8444380" cy="7571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just"/>
              <a:endParaRPr lang="en-US" sz="4320" b="1" dirty="0">
                <a:solidFill>
                  <a:schemeClr val="bg1"/>
                </a:solidFill>
                <a:latin typeface="Arial Black" panose="020B0604020202020204" pitchFamily="34" charset="0"/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2CA9212-DBF0-689C-3106-C5A40F5D5B80}"/>
                </a:ext>
              </a:extLst>
            </p:cNvPr>
            <p:cNvSpPr txBox="1"/>
            <p:nvPr/>
          </p:nvSpPr>
          <p:spPr>
            <a:xfrm>
              <a:off x="22713493" y="14267819"/>
              <a:ext cx="7894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0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 Ohm Speaker</a:t>
              </a:r>
              <a:endParaRPr lang="en-US" sz="3000" dirty="0">
                <a:effectLst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3838A7F4-1B48-BF29-E886-C77C39EB5957}"/>
                </a:ext>
              </a:extLst>
            </p:cNvPr>
            <p:cNvSpPr txBox="1"/>
            <p:nvPr/>
          </p:nvSpPr>
          <p:spPr>
            <a:xfrm>
              <a:off x="22590939" y="20341277"/>
              <a:ext cx="90049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Arduino Mega 2560</a:t>
              </a:r>
              <a:r>
                <a:rPr lang="en-US" sz="3000" kern="1200" baseline="300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en-US" sz="3000" kern="1200" dirty="0">
                  <a:solidFill>
                    <a:srgbClr val="173E3A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 Programmable microcontroller with many pinout connectivity capabilities. </a:t>
              </a:r>
            </a:p>
          </p:txBody>
        </p:sp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233BD3B1-EFE5-6FF2-7C34-8FEC89D5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06933" y="13673528"/>
              <a:ext cx="9925414" cy="8913191"/>
            </a:xfrm>
            <a:prstGeom prst="rect">
              <a:avLst/>
            </a:prstGeom>
          </p:spPr>
        </p:pic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F6BD638A-8BED-23F0-8518-1E53800912AE}"/>
                </a:ext>
              </a:extLst>
            </p:cNvPr>
            <p:cNvCxnSpPr>
              <a:cxnSpLocks/>
            </p:cNvCxnSpPr>
            <p:nvPr/>
          </p:nvCxnSpPr>
          <p:spPr>
            <a:xfrm>
              <a:off x="18757990" y="20523221"/>
              <a:ext cx="3667008" cy="9824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1F7B956-15A5-F80E-DF0F-04E57B9F5C8B}"/>
                </a:ext>
              </a:extLst>
            </p:cNvPr>
            <p:cNvCxnSpPr>
              <a:cxnSpLocks/>
            </p:cNvCxnSpPr>
            <p:nvPr/>
          </p:nvCxnSpPr>
          <p:spPr>
            <a:xfrm>
              <a:off x="21720291" y="14493421"/>
              <a:ext cx="861785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540431EB-B54C-E856-9188-4AA7E3779D0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9555" y="15017771"/>
              <a:ext cx="2075443" cy="94120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80F3B8F8-E5EF-9980-1646-C6B2B9F50CF3}"/>
                </a:ext>
              </a:extLst>
            </p:cNvPr>
            <p:cNvCxnSpPr>
              <a:cxnSpLocks/>
            </p:cNvCxnSpPr>
            <p:nvPr/>
          </p:nvCxnSpPr>
          <p:spPr>
            <a:xfrm>
              <a:off x="19810534" y="17202846"/>
              <a:ext cx="2614464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3AE9665-E14C-FA2B-98D2-93AC5F87F0EB}"/>
                </a:ext>
              </a:extLst>
            </p:cNvPr>
            <p:cNvCxnSpPr>
              <a:cxnSpLocks/>
            </p:cNvCxnSpPr>
            <p:nvPr/>
          </p:nvCxnSpPr>
          <p:spPr>
            <a:xfrm>
              <a:off x="16439021" y="16534942"/>
              <a:ext cx="6143055" cy="1868262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5919022B-9830-05AE-95E2-608E9D70DD4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2873" y="17330508"/>
              <a:ext cx="5213113" cy="257692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F8220077-AE26-C495-02F4-040023C143C5}"/>
                </a:ext>
              </a:extLst>
            </p:cNvPr>
            <p:cNvSpPr txBox="1"/>
            <p:nvPr/>
          </p:nvSpPr>
          <p:spPr>
            <a:xfrm>
              <a:off x="22559310" y="15767979"/>
              <a:ext cx="7894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0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Tricolor LED Array</a:t>
              </a:r>
              <a:endParaRPr lang="en-US" sz="3000" dirty="0">
                <a:effectLst/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50458573-53C8-370C-1A78-E0295A5B3D42}"/>
                </a:ext>
              </a:extLst>
            </p:cNvPr>
            <p:cNvSpPr txBox="1"/>
            <p:nvPr/>
          </p:nvSpPr>
          <p:spPr>
            <a:xfrm>
              <a:off x="22582076" y="17839539"/>
              <a:ext cx="90591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L7805 5V Voltage Regulator – to allow LEDs and speaker to be powered from outlet rather than Arduino for greater power output </a:t>
              </a:r>
              <a:endParaRPr lang="en-US" sz="3000" dirty="0">
                <a:effectLst/>
              </a:endParaRP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6979941D-FE3D-F26F-B2A5-B9173DE202FA}"/>
                </a:ext>
              </a:extLst>
            </p:cNvPr>
            <p:cNvSpPr txBox="1"/>
            <p:nvPr/>
          </p:nvSpPr>
          <p:spPr>
            <a:xfrm>
              <a:off x="22590939" y="16903099"/>
              <a:ext cx="7894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pushbuttons (colors not pictured) </a:t>
              </a:r>
              <a:endPara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174A2D22-778D-EE61-3F2D-D1FFBDFB90FC}"/>
                </a:ext>
              </a:extLst>
            </p:cNvPr>
            <p:cNvSpPr txBox="1"/>
            <p:nvPr/>
          </p:nvSpPr>
          <p:spPr>
            <a:xfrm>
              <a:off x="22590939" y="19597600"/>
              <a:ext cx="7894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000" dirty="0">
                  <a:solidFill>
                    <a:srgbClr val="173E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LM386 Audio Amplifier </a:t>
              </a:r>
              <a:endParaRPr lang="en-US" sz="3000" dirty="0">
                <a:effectLst/>
              </a:endParaRPr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C4B5731-E03D-FCF4-A9D3-EAC97B90579E}"/>
              </a:ext>
            </a:extLst>
          </p:cNvPr>
          <p:cNvSpPr txBox="1"/>
          <p:nvPr/>
        </p:nvSpPr>
        <p:spPr>
          <a:xfrm>
            <a:off x="12832264" y="32279459"/>
            <a:ext cx="141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173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Arduino Mega 2560 </a:t>
            </a:r>
            <a:r>
              <a:rPr lang="en-US" kern="1200" dirty="0">
                <a:solidFill>
                  <a:srgbClr val="173E3A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used in the project but an Arduino Uno is pictured here. 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66624B9-C6EB-6702-0F73-E9FFB1D248F3}"/>
              </a:ext>
            </a:extLst>
          </p:cNvPr>
          <p:cNvSpPr txBox="1"/>
          <p:nvPr/>
        </p:nvSpPr>
        <p:spPr>
          <a:xfrm>
            <a:off x="12033405" y="5629036"/>
            <a:ext cx="21097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included tolerancing the edges and corners, modifying the design for new components, physically assembling parts.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9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Criteria: Robust against physical force, easy to turn on and off, </a:t>
            </a:r>
          </a:p>
          <a:p>
            <a:endParaRPr lang="en-US" sz="39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F1CC457A-7A85-CA5B-269F-B7754286461B}"/>
              </a:ext>
            </a:extLst>
          </p:cNvPr>
          <p:cNvSpPr txBox="1"/>
          <p:nvPr/>
        </p:nvSpPr>
        <p:spPr>
          <a:xfrm>
            <a:off x="34553677" y="25371775"/>
            <a:ext cx="810189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https://docs.arduino.cc/hardware/mega-2560/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https://github.com/FastLED/FastLED/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https://github.com/salvadorrueda/SerialMP3Player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https://www.ti.com/lit/ds/symlink/lm386.pdf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https://www.st.com/resource/en/datasheet/l78.pdf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BDF6BF-AACB-20C9-1DD6-57E64EFF828B}"/>
              </a:ext>
            </a:extLst>
          </p:cNvPr>
          <p:cNvGrpSpPr/>
          <p:nvPr/>
        </p:nvGrpSpPr>
        <p:grpSpPr>
          <a:xfrm>
            <a:off x="12106933" y="22888117"/>
            <a:ext cx="20208049" cy="8839653"/>
            <a:chOff x="12106933" y="22888117"/>
            <a:chExt cx="20208049" cy="88396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3165ED-C547-D5E8-E450-408F3F3A2247}"/>
                </a:ext>
              </a:extLst>
            </p:cNvPr>
            <p:cNvSpPr txBox="1"/>
            <p:nvPr/>
          </p:nvSpPr>
          <p:spPr>
            <a:xfrm>
              <a:off x="23280553" y="22888117"/>
              <a:ext cx="903442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3D Model assembly of components making the base of the part. Parts were individually 3D-printed, then press-fit together, then the cracks were sealed using a soldering iron. 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 descr="A grey circular object with a hole in the middle&#10;&#10;Description automatically generated">
              <a:extLst>
                <a:ext uri="{FF2B5EF4-FFF2-40B4-BE49-F238E27FC236}">
                  <a16:creationId xmlns:a16="http://schemas.microsoft.com/office/drawing/2014/main" id="{117BDBCC-CF21-7916-3A1F-C220690D3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8524" t="11626" r="31165" b="16974"/>
            <a:stretch/>
          </p:blipFill>
          <p:spPr>
            <a:xfrm>
              <a:off x="12106933" y="22909367"/>
              <a:ext cx="9632108" cy="8818403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6AC2F5-5B54-CEE3-4463-2B60B548994E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768" y="25392167"/>
              <a:ext cx="3088256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DD2AC0-CE93-CBF5-4154-EDFA4EB56D6F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117" y="27320982"/>
              <a:ext cx="5221436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22F20B-D16F-2EC0-A273-71438EEDC51D}"/>
                </a:ext>
              </a:extLst>
            </p:cNvPr>
            <p:cNvCxnSpPr>
              <a:cxnSpLocks/>
            </p:cNvCxnSpPr>
            <p:nvPr/>
          </p:nvCxnSpPr>
          <p:spPr>
            <a:xfrm>
              <a:off x="21114131" y="29454629"/>
              <a:ext cx="2166422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A0DE93-D222-0FB0-01E0-FBD70E4CB808}"/>
                </a:ext>
              </a:extLst>
            </p:cNvPr>
            <p:cNvCxnSpPr>
              <a:cxnSpLocks/>
            </p:cNvCxnSpPr>
            <p:nvPr/>
          </p:nvCxnSpPr>
          <p:spPr>
            <a:xfrm>
              <a:off x="14075094" y="26391609"/>
              <a:ext cx="9033224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DB8B24-7307-E925-3035-739B6E3A17C5}"/>
                </a:ext>
              </a:extLst>
            </p:cNvPr>
            <p:cNvSpPr txBox="1"/>
            <p:nvPr/>
          </p:nvSpPr>
          <p:spPr>
            <a:xfrm>
              <a:off x="24237514" y="25172060"/>
              <a:ext cx="2771097" cy="65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32DB91-48A3-798E-C410-4806592EB413}"/>
                </a:ext>
              </a:extLst>
            </p:cNvPr>
            <p:cNvSpPr txBox="1"/>
            <p:nvPr/>
          </p:nvSpPr>
          <p:spPr>
            <a:xfrm>
              <a:off x="23280553" y="25160451"/>
              <a:ext cx="8444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Slot for screw to fit in to hold down lid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A7E78C-C42A-CE9F-23F5-F31DBF226A66}"/>
                </a:ext>
              </a:extLst>
            </p:cNvPr>
            <p:cNvSpPr txBox="1"/>
            <p:nvPr/>
          </p:nvSpPr>
          <p:spPr>
            <a:xfrm>
              <a:off x="23280553" y="26115002"/>
              <a:ext cx="8444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for LED strip to fit in 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1EFFB0-7215-74C2-B96B-0531DEB405E1}"/>
                </a:ext>
              </a:extLst>
            </p:cNvPr>
            <p:cNvSpPr txBox="1"/>
            <p:nvPr/>
          </p:nvSpPr>
          <p:spPr>
            <a:xfrm>
              <a:off x="23404678" y="26980423"/>
              <a:ext cx="8444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 for speaker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8506E9-A7F7-81AE-37AE-D71A8A6E6B0D}"/>
                </a:ext>
              </a:extLst>
            </p:cNvPr>
            <p:cNvSpPr txBox="1"/>
            <p:nvPr/>
          </p:nvSpPr>
          <p:spPr>
            <a:xfrm>
              <a:off x="23404678" y="29127518"/>
              <a:ext cx="8444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Slot for power cord 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2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173E3A"/>
      </a:dk1>
      <a:lt1>
        <a:srgbClr val="FFFFFF"/>
      </a:lt1>
      <a:dk2>
        <a:srgbClr val="172751"/>
      </a:dk2>
      <a:lt2>
        <a:srgbClr val="E7E6E6"/>
      </a:lt2>
      <a:accent1>
        <a:srgbClr val="005F85"/>
      </a:accent1>
      <a:accent2>
        <a:srgbClr val="D15F27"/>
      </a:accent2>
      <a:accent3>
        <a:srgbClr val="E1C3AC"/>
      </a:accent3>
      <a:accent4>
        <a:srgbClr val="F8BE15"/>
      </a:accent4>
      <a:accent5>
        <a:srgbClr val="67C8C7"/>
      </a:accent5>
      <a:accent6>
        <a:srgbClr val="789B49"/>
      </a:accent6>
      <a:hlink>
        <a:srgbClr val="0563C1"/>
      </a:hlink>
      <a:folHlink>
        <a:srgbClr val="61246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4299</TotalTime>
  <Words>2351</Words>
  <Application>Microsoft Office PowerPoint</Application>
  <PresentationFormat>Custom</PresentationFormat>
  <Paragraphs>203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Jose-Edwards, Diana</dc:creator>
  <cp:lastModifiedBy>Mayari Merchant</cp:lastModifiedBy>
  <cp:revision>27</cp:revision>
  <dcterms:created xsi:type="dcterms:W3CDTF">2019-07-18T21:25:03Z</dcterms:created>
  <dcterms:modified xsi:type="dcterms:W3CDTF">2024-04-22T17:31:26Z</dcterms:modified>
</cp:coreProperties>
</file>