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Montserrat Medium" charset="1" panose="00000600000000000000"/>
      <p:regular r:id="rId27"/>
    </p:embeddedFont>
    <p:embeddedFont>
      <p:font typeface="Montserrat" charset="1" panose="000005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8409" y="3023294"/>
            <a:ext cx="11046531" cy="560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50"/>
              </a:lnSpc>
            </a:pPr>
            <a:r>
              <a:rPr lang="en-US" sz="9000" b="true">
                <a:solidFill>
                  <a:srgbClr val="3779E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WALMART WEEKLY SALES FORECASTING</a:t>
            </a:r>
          </a:p>
          <a:p>
            <a:pPr algn="l">
              <a:lnSpc>
                <a:spcPts val="1512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303363" y="1659196"/>
            <a:ext cx="6955937" cy="6968607"/>
          </a:xfrm>
          <a:custGeom>
            <a:avLst/>
            <a:gdLst/>
            <a:ahLst/>
            <a:cxnLst/>
            <a:rect r="r" b="b" t="t" l="l"/>
            <a:pathLst>
              <a:path h="6968607" w="6955937">
                <a:moveTo>
                  <a:pt x="0" y="0"/>
                </a:moveTo>
                <a:lnTo>
                  <a:pt x="6955937" y="0"/>
                </a:lnTo>
                <a:lnTo>
                  <a:pt x="6955937" y="6968608"/>
                </a:lnTo>
                <a:lnTo>
                  <a:pt x="0" y="6968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8409" y="8428644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0"/>
                </a:moveTo>
                <a:lnTo>
                  <a:pt x="4763917" y="0"/>
                </a:lnTo>
                <a:lnTo>
                  <a:pt x="4763917" y="2381958"/>
                </a:lnTo>
                <a:lnTo>
                  <a:pt x="0" y="2381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6036382" y="-162279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2381958"/>
                </a:moveTo>
                <a:lnTo>
                  <a:pt x="4763917" y="2381958"/>
                </a:lnTo>
                <a:lnTo>
                  <a:pt x="4763917" y="0"/>
                </a:lnTo>
                <a:lnTo>
                  <a:pt x="0" y="0"/>
                </a:lnTo>
                <a:lnTo>
                  <a:pt x="0" y="238195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950434"/>
            <a:ext cx="11301259" cy="4589859"/>
          </a:xfrm>
          <a:custGeom>
            <a:avLst/>
            <a:gdLst/>
            <a:ahLst/>
            <a:cxnLst/>
            <a:rect r="r" b="b" t="t" l="l"/>
            <a:pathLst>
              <a:path h="4589859" w="11301259">
                <a:moveTo>
                  <a:pt x="0" y="0"/>
                </a:moveTo>
                <a:lnTo>
                  <a:pt x="11301258" y="0"/>
                </a:lnTo>
                <a:lnTo>
                  <a:pt x="11301258" y="4589860"/>
                </a:lnTo>
                <a:lnTo>
                  <a:pt x="0" y="4589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22018" y="5143500"/>
            <a:ext cx="11301259" cy="4533952"/>
          </a:xfrm>
          <a:custGeom>
            <a:avLst/>
            <a:gdLst/>
            <a:ahLst/>
            <a:cxnLst/>
            <a:rect r="r" b="b" t="t" l="l"/>
            <a:pathLst>
              <a:path h="4533952" w="11301259">
                <a:moveTo>
                  <a:pt x="0" y="0"/>
                </a:moveTo>
                <a:lnTo>
                  <a:pt x="11301259" y="0"/>
                </a:lnTo>
                <a:lnTo>
                  <a:pt x="11301259" y="4533952"/>
                </a:lnTo>
                <a:lnTo>
                  <a:pt x="0" y="4533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985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1800023"/>
            <a:ext cx="3522018" cy="1378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SARIMA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The MAPE is 3.51 %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69241" y="5445044"/>
            <a:ext cx="3600152" cy="1290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SARIMAX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The MAPE is 3.73 %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9805" y="7959505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0"/>
                </a:moveTo>
                <a:lnTo>
                  <a:pt x="4763916" y="0"/>
                </a:lnTo>
                <a:lnTo>
                  <a:pt x="4763916" y="2381959"/>
                </a:lnTo>
                <a:lnTo>
                  <a:pt x="0" y="2381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6036382" y="-162279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2381958"/>
                </a:moveTo>
                <a:lnTo>
                  <a:pt x="4763917" y="2381958"/>
                </a:lnTo>
                <a:lnTo>
                  <a:pt x="4763917" y="0"/>
                </a:lnTo>
                <a:lnTo>
                  <a:pt x="0" y="0"/>
                </a:lnTo>
                <a:lnTo>
                  <a:pt x="0" y="238195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3766" y="3076307"/>
            <a:ext cx="17480467" cy="7210693"/>
          </a:xfrm>
          <a:custGeom>
            <a:avLst/>
            <a:gdLst/>
            <a:ahLst/>
            <a:cxnLst/>
            <a:rect r="r" b="b" t="t" l="l"/>
            <a:pathLst>
              <a:path h="7210693" w="17480467">
                <a:moveTo>
                  <a:pt x="0" y="0"/>
                </a:moveTo>
                <a:lnTo>
                  <a:pt x="17480468" y="0"/>
                </a:lnTo>
                <a:lnTo>
                  <a:pt x="17480468" y="7210693"/>
                </a:lnTo>
                <a:lnTo>
                  <a:pt x="0" y="72106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96190" y="365125"/>
            <a:ext cx="1150426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Machin</a:t>
            </a:r>
            <a:r>
              <a:rPr lang="en-US" sz="69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e Learning Models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51841" y="1842954"/>
            <a:ext cx="7902476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7 lags according to PACF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2650160"/>
            <a:ext cx="11301259" cy="4986681"/>
          </a:xfrm>
          <a:custGeom>
            <a:avLst/>
            <a:gdLst/>
            <a:ahLst/>
            <a:cxnLst/>
            <a:rect r="r" b="b" t="t" l="l"/>
            <a:pathLst>
              <a:path h="4986681" w="11301259">
                <a:moveTo>
                  <a:pt x="0" y="0"/>
                </a:moveTo>
                <a:lnTo>
                  <a:pt x="11301258" y="0"/>
                </a:lnTo>
                <a:lnTo>
                  <a:pt x="11301258" y="4986680"/>
                </a:lnTo>
                <a:lnTo>
                  <a:pt x="0" y="4986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85508" y="680349"/>
            <a:ext cx="4916984" cy="21066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The MAPE is 3.00 %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-1296303">
            <a:off x="4186398" y="1903760"/>
            <a:ext cx="5913835" cy="2388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Best Model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06555" y="2304674"/>
            <a:ext cx="14065312" cy="5677653"/>
          </a:xfrm>
          <a:custGeom>
            <a:avLst/>
            <a:gdLst/>
            <a:ahLst/>
            <a:cxnLst/>
            <a:rect r="r" b="b" t="t" l="l"/>
            <a:pathLst>
              <a:path h="5677653" w="14065312">
                <a:moveTo>
                  <a:pt x="0" y="0"/>
                </a:moveTo>
                <a:lnTo>
                  <a:pt x="14065312" y="0"/>
                </a:lnTo>
                <a:lnTo>
                  <a:pt x="14065312" y="5677652"/>
                </a:lnTo>
                <a:lnTo>
                  <a:pt x="0" y="5677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11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43924" y="680349"/>
            <a:ext cx="3600152" cy="25866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The MAPE is 3.73 %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9805" y="7959505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0"/>
                </a:moveTo>
                <a:lnTo>
                  <a:pt x="4763916" y="0"/>
                </a:lnTo>
                <a:lnTo>
                  <a:pt x="4763916" y="2381959"/>
                </a:lnTo>
                <a:lnTo>
                  <a:pt x="0" y="2381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6036382" y="-162279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2381958"/>
                </a:moveTo>
                <a:lnTo>
                  <a:pt x="4763917" y="2381958"/>
                </a:lnTo>
                <a:lnTo>
                  <a:pt x="4763917" y="0"/>
                </a:lnTo>
                <a:lnTo>
                  <a:pt x="0" y="0"/>
                </a:lnTo>
                <a:lnTo>
                  <a:pt x="0" y="238195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95922" y="1558925"/>
            <a:ext cx="11340689" cy="4426484"/>
          </a:xfrm>
          <a:custGeom>
            <a:avLst/>
            <a:gdLst/>
            <a:ahLst/>
            <a:cxnLst/>
            <a:rect r="r" b="b" t="t" l="l"/>
            <a:pathLst>
              <a:path h="4426484" w="11340689">
                <a:moveTo>
                  <a:pt x="0" y="0"/>
                </a:moveTo>
                <a:lnTo>
                  <a:pt x="11340689" y="0"/>
                </a:lnTo>
                <a:lnTo>
                  <a:pt x="11340689" y="4426484"/>
                </a:lnTo>
                <a:lnTo>
                  <a:pt x="0" y="44264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3548" r="0" b="-14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95922" y="5709962"/>
            <a:ext cx="11299708" cy="4499088"/>
          </a:xfrm>
          <a:custGeom>
            <a:avLst/>
            <a:gdLst/>
            <a:ahLst/>
            <a:cxnLst/>
            <a:rect r="r" b="b" t="t" l="l"/>
            <a:pathLst>
              <a:path h="4499088" w="11299708">
                <a:moveTo>
                  <a:pt x="0" y="0"/>
                </a:moveTo>
                <a:lnTo>
                  <a:pt x="11299708" y="0"/>
                </a:lnTo>
                <a:lnTo>
                  <a:pt x="11299708" y="4499087"/>
                </a:lnTo>
                <a:lnTo>
                  <a:pt x="0" y="44990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3" t="-10837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31986" y="365125"/>
            <a:ext cx="1006494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Mod</a:t>
            </a:r>
            <a:r>
              <a:rPr lang="en-US" sz="69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els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44111" y="2759075"/>
            <a:ext cx="3598962" cy="1290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RNN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The MAPE is 3.52 %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943516" y="6237995"/>
            <a:ext cx="3600152" cy="2037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5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NN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The MAPE is 5.35 %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58514" y="2627672"/>
            <a:ext cx="11188570" cy="4631940"/>
          </a:xfrm>
          <a:custGeom>
            <a:avLst/>
            <a:gdLst/>
            <a:ahLst/>
            <a:cxnLst/>
            <a:rect r="r" b="b" t="t" l="l"/>
            <a:pathLst>
              <a:path h="4631940" w="11188570">
                <a:moveTo>
                  <a:pt x="0" y="0"/>
                </a:moveTo>
                <a:lnTo>
                  <a:pt x="11188570" y="0"/>
                </a:lnTo>
                <a:lnTo>
                  <a:pt x="11188570" y="4631939"/>
                </a:lnTo>
                <a:lnTo>
                  <a:pt x="0" y="46319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7" t="-8268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49393" y="3150430"/>
            <a:ext cx="4317504" cy="2090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5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NN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The MAPE is 3.90 %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keyboard_arrow_down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9805" y="7959505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0"/>
                </a:moveTo>
                <a:lnTo>
                  <a:pt x="4763916" y="0"/>
                </a:lnTo>
                <a:lnTo>
                  <a:pt x="4763916" y="2381959"/>
                </a:lnTo>
                <a:lnTo>
                  <a:pt x="0" y="2381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6036382" y="-162279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2381958"/>
                </a:moveTo>
                <a:lnTo>
                  <a:pt x="4763917" y="2381958"/>
                </a:lnTo>
                <a:lnTo>
                  <a:pt x="4763917" y="0"/>
                </a:lnTo>
                <a:lnTo>
                  <a:pt x="0" y="0"/>
                </a:lnTo>
                <a:lnTo>
                  <a:pt x="0" y="238195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13831" y="4842952"/>
            <a:ext cx="11301259" cy="5204846"/>
          </a:xfrm>
          <a:custGeom>
            <a:avLst/>
            <a:gdLst/>
            <a:ahLst/>
            <a:cxnLst/>
            <a:rect r="r" b="b" t="t" l="l"/>
            <a:pathLst>
              <a:path h="5204846" w="11301259">
                <a:moveTo>
                  <a:pt x="0" y="0"/>
                </a:moveTo>
                <a:lnTo>
                  <a:pt x="11301259" y="0"/>
                </a:lnTo>
                <a:lnTo>
                  <a:pt x="11301259" y="5204846"/>
                </a:lnTo>
                <a:lnTo>
                  <a:pt x="0" y="520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87" t="0" r="-2187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306227" y="365125"/>
            <a:ext cx="9116467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Prophet Forecasting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53254" y="1581688"/>
            <a:ext cx="8091288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 Best Params: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'changepoint_prior_scale': 0.5, 'seasonality_prior_scale': 10, 'holidays_prior_scale': 10, 'seasonality_mode': 'multiplicative'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 Lowest RMSE: 1980.51</a:t>
            </a:r>
            <a:r>
              <a:rPr lang="en-US" sz="3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The MAPE is 4.13 %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9805" y="7959505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0"/>
                </a:moveTo>
                <a:lnTo>
                  <a:pt x="4763916" y="0"/>
                </a:lnTo>
                <a:lnTo>
                  <a:pt x="4763916" y="2381959"/>
                </a:lnTo>
                <a:lnTo>
                  <a:pt x="0" y="2381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6036382" y="-162279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2381958"/>
                </a:moveTo>
                <a:lnTo>
                  <a:pt x="4763917" y="2381958"/>
                </a:lnTo>
                <a:lnTo>
                  <a:pt x="4763917" y="0"/>
                </a:lnTo>
                <a:lnTo>
                  <a:pt x="0" y="0"/>
                </a:lnTo>
                <a:lnTo>
                  <a:pt x="0" y="238195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04258" y="2827530"/>
            <a:ext cx="11301259" cy="4631940"/>
          </a:xfrm>
          <a:custGeom>
            <a:avLst/>
            <a:gdLst/>
            <a:ahLst/>
            <a:cxnLst/>
            <a:rect r="r" b="b" t="t" l="l"/>
            <a:pathLst>
              <a:path h="4631940" w="11301259">
                <a:moveTo>
                  <a:pt x="0" y="0"/>
                </a:moveTo>
                <a:lnTo>
                  <a:pt x="11301259" y="0"/>
                </a:lnTo>
                <a:lnTo>
                  <a:pt x="11301259" y="4631940"/>
                </a:lnTo>
                <a:lnTo>
                  <a:pt x="0" y="46319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268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874033" y="365125"/>
            <a:ext cx="398085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N-BEATS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543704"/>
            <a:ext cx="3651647" cy="226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The MAPE is 4.37 %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25087" y="1335293"/>
            <a:ext cx="11276362" cy="3835288"/>
          </a:xfrm>
          <a:custGeom>
            <a:avLst/>
            <a:gdLst/>
            <a:ahLst/>
            <a:cxnLst/>
            <a:rect r="r" b="b" t="t" l="l"/>
            <a:pathLst>
              <a:path h="3835288" w="11276362">
                <a:moveTo>
                  <a:pt x="0" y="0"/>
                </a:moveTo>
                <a:lnTo>
                  <a:pt x="11276362" y="0"/>
                </a:lnTo>
                <a:lnTo>
                  <a:pt x="11276362" y="3835288"/>
                </a:lnTo>
                <a:lnTo>
                  <a:pt x="0" y="38352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13411" r="0" b="-1734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00190" y="6372574"/>
            <a:ext cx="11301259" cy="3913553"/>
          </a:xfrm>
          <a:custGeom>
            <a:avLst/>
            <a:gdLst/>
            <a:ahLst/>
            <a:cxnLst/>
            <a:rect r="r" b="b" t="t" l="l"/>
            <a:pathLst>
              <a:path h="3913553" w="11301259">
                <a:moveTo>
                  <a:pt x="0" y="0"/>
                </a:moveTo>
                <a:lnTo>
                  <a:pt x="11301259" y="0"/>
                </a:lnTo>
                <a:lnTo>
                  <a:pt x="11301259" y="3913553"/>
                </a:lnTo>
                <a:lnTo>
                  <a:pt x="0" y="39135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834" r="0" b="-1530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0557" y="141493"/>
            <a:ext cx="710029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Multi-step RNN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0557" y="5178774"/>
            <a:ext cx="845596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Multi-Output RNN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0751" y="7677150"/>
            <a:ext cx="361310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The MAPE is 3.62 %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82938" y="2825792"/>
            <a:ext cx="3628727" cy="851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The MAPE is 3.69 %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9805" y="7959505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0"/>
                </a:moveTo>
                <a:lnTo>
                  <a:pt x="4763916" y="0"/>
                </a:lnTo>
                <a:lnTo>
                  <a:pt x="4763916" y="2381959"/>
                </a:lnTo>
                <a:lnTo>
                  <a:pt x="0" y="2381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6036382" y="-162279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2381958"/>
                </a:moveTo>
                <a:lnTo>
                  <a:pt x="4763917" y="2381958"/>
                </a:lnTo>
                <a:lnTo>
                  <a:pt x="4763917" y="0"/>
                </a:lnTo>
                <a:lnTo>
                  <a:pt x="0" y="0"/>
                </a:lnTo>
                <a:lnTo>
                  <a:pt x="0" y="238195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22198" y="1789053"/>
            <a:ext cx="10951144" cy="7240074"/>
          </a:xfrm>
          <a:custGeom>
            <a:avLst/>
            <a:gdLst/>
            <a:ahLst/>
            <a:cxnLst/>
            <a:rect r="r" b="b" t="t" l="l"/>
            <a:pathLst>
              <a:path h="7240074" w="10951144">
                <a:moveTo>
                  <a:pt x="0" y="0"/>
                </a:moveTo>
                <a:lnTo>
                  <a:pt x="10951144" y="0"/>
                </a:lnTo>
                <a:lnTo>
                  <a:pt x="10951144" y="7240074"/>
                </a:lnTo>
                <a:lnTo>
                  <a:pt x="0" y="72400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1662" t="-5556" r="-10103" b="-1506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72594" y="365125"/>
            <a:ext cx="558373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171825" y="7673340"/>
            <a:ext cx="11464290" cy="996315"/>
            <a:chOff x="0" y="0"/>
            <a:chExt cx="15285720" cy="13284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6990" y="44450"/>
              <a:ext cx="15190471" cy="1253490"/>
            </a:xfrm>
            <a:custGeom>
              <a:avLst/>
              <a:gdLst/>
              <a:ahLst/>
              <a:cxnLst/>
              <a:rect r="r" b="b" t="t" l="l"/>
              <a:pathLst>
                <a:path h="1253490" w="15190471">
                  <a:moveTo>
                    <a:pt x="461010" y="220980"/>
                  </a:moveTo>
                  <a:cubicBezTo>
                    <a:pt x="4050030" y="154940"/>
                    <a:pt x="4081780" y="113030"/>
                    <a:pt x="4298950" y="93980"/>
                  </a:cubicBezTo>
                  <a:cubicBezTo>
                    <a:pt x="4728210" y="55880"/>
                    <a:pt x="5422900" y="82550"/>
                    <a:pt x="6238240" y="80010"/>
                  </a:cubicBezTo>
                  <a:cubicBezTo>
                    <a:pt x="7632700" y="74930"/>
                    <a:pt x="10737850" y="25400"/>
                    <a:pt x="11903710" y="85090"/>
                  </a:cubicBezTo>
                  <a:cubicBezTo>
                    <a:pt x="12426950" y="111760"/>
                    <a:pt x="12721590" y="201930"/>
                    <a:pt x="13036551" y="199390"/>
                  </a:cubicBezTo>
                  <a:cubicBezTo>
                    <a:pt x="13260071" y="196850"/>
                    <a:pt x="13420090" y="160020"/>
                    <a:pt x="13611860" y="130810"/>
                  </a:cubicBezTo>
                  <a:cubicBezTo>
                    <a:pt x="13807440" y="100330"/>
                    <a:pt x="14014451" y="41910"/>
                    <a:pt x="14198601" y="21590"/>
                  </a:cubicBezTo>
                  <a:cubicBezTo>
                    <a:pt x="14361160" y="5080"/>
                    <a:pt x="14546580" y="0"/>
                    <a:pt x="14662151" y="6350"/>
                  </a:cubicBezTo>
                  <a:cubicBezTo>
                    <a:pt x="14732001" y="11430"/>
                    <a:pt x="14776451" y="16510"/>
                    <a:pt x="14829790" y="34290"/>
                  </a:cubicBezTo>
                  <a:cubicBezTo>
                    <a:pt x="14883130" y="52070"/>
                    <a:pt x="14936471" y="80010"/>
                    <a:pt x="14980921" y="114300"/>
                  </a:cubicBezTo>
                  <a:cubicBezTo>
                    <a:pt x="15025371" y="148590"/>
                    <a:pt x="15066010" y="191770"/>
                    <a:pt x="15097760" y="237490"/>
                  </a:cubicBezTo>
                  <a:cubicBezTo>
                    <a:pt x="15129510" y="284480"/>
                    <a:pt x="15154910" y="337820"/>
                    <a:pt x="15168880" y="392430"/>
                  </a:cubicBezTo>
                  <a:cubicBezTo>
                    <a:pt x="15184121" y="445770"/>
                    <a:pt x="15190471" y="505460"/>
                    <a:pt x="15187930" y="561340"/>
                  </a:cubicBezTo>
                  <a:cubicBezTo>
                    <a:pt x="15185390" y="617220"/>
                    <a:pt x="15171421" y="675640"/>
                    <a:pt x="15151101" y="727710"/>
                  </a:cubicBezTo>
                  <a:cubicBezTo>
                    <a:pt x="15130780" y="779780"/>
                    <a:pt x="15100301" y="831850"/>
                    <a:pt x="15063471" y="873760"/>
                  </a:cubicBezTo>
                  <a:cubicBezTo>
                    <a:pt x="15026640" y="916940"/>
                    <a:pt x="14982190" y="955040"/>
                    <a:pt x="14933930" y="984250"/>
                  </a:cubicBezTo>
                  <a:cubicBezTo>
                    <a:pt x="14885671" y="1013460"/>
                    <a:pt x="14829790" y="1035050"/>
                    <a:pt x="14775180" y="1047750"/>
                  </a:cubicBezTo>
                  <a:cubicBezTo>
                    <a:pt x="14720571" y="1059180"/>
                    <a:pt x="14660880" y="1062990"/>
                    <a:pt x="14605001" y="1056640"/>
                  </a:cubicBezTo>
                  <a:cubicBezTo>
                    <a:pt x="14549121" y="1050290"/>
                    <a:pt x="14491971" y="1035050"/>
                    <a:pt x="14441171" y="1010920"/>
                  </a:cubicBezTo>
                  <a:cubicBezTo>
                    <a:pt x="14390371" y="988060"/>
                    <a:pt x="14340840" y="953770"/>
                    <a:pt x="14300201" y="915670"/>
                  </a:cubicBezTo>
                  <a:cubicBezTo>
                    <a:pt x="14259560" y="877570"/>
                    <a:pt x="14222730" y="829310"/>
                    <a:pt x="14197330" y="779780"/>
                  </a:cubicBezTo>
                  <a:cubicBezTo>
                    <a:pt x="14170660" y="730250"/>
                    <a:pt x="14151610" y="674370"/>
                    <a:pt x="14142721" y="618490"/>
                  </a:cubicBezTo>
                  <a:cubicBezTo>
                    <a:pt x="14133830" y="562610"/>
                    <a:pt x="14133830" y="502920"/>
                    <a:pt x="14142721" y="448310"/>
                  </a:cubicBezTo>
                  <a:cubicBezTo>
                    <a:pt x="14151610" y="392430"/>
                    <a:pt x="14170660" y="336550"/>
                    <a:pt x="14197330" y="287020"/>
                  </a:cubicBezTo>
                  <a:cubicBezTo>
                    <a:pt x="14222730" y="237490"/>
                    <a:pt x="14259560" y="189230"/>
                    <a:pt x="14300201" y="151130"/>
                  </a:cubicBezTo>
                  <a:cubicBezTo>
                    <a:pt x="14340840" y="113030"/>
                    <a:pt x="14390371" y="78740"/>
                    <a:pt x="14441171" y="55880"/>
                  </a:cubicBezTo>
                  <a:cubicBezTo>
                    <a:pt x="14491971" y="31750"/>
                    <a:pt x="14549121" y="16510"/>
                    <a:pt x="14605001" y="10160"/>
                  </a:cubicBezTo>
                  <a:cubicBezTo>
                    <a:pt x="14660880" y="3810"/>
                    <a:pt x="14720571" y="7620"/>
                    <a:pt x="14775180" y="19050"/>
                  </a:cubicBezTo>
                  <a:cubicBezTo>
                    <a:pt x="14829790" y="31750"/>
                    <a:pt x="14885671" y="53340"/>
                    <a:pt x="14933930" y="82550"/>
                  </a:cubicBezTo>
                  <a:cubicBezTo>
                    <a:pt x="14980921" y="110490"/>
                    <a:pt x="15026640" y="149860"/>
                    <a:pt x="15063471" y="193040"/>
                  </a:cubicBezTo>
                  <a:cubicBezTo>
                    <a:pt x="15099030" y="234950"/>
                    <a:pt x="15130780" y="285750"/>
                    <a:pt x="15151101" y="337820"/>
                  </a:cubicBezTo>
                  <a:cubicBezTo>
                    <a:pt x="15171421" y="389890"/>
                    <a:pt x="15184121" y="448310"/>
                    <a:pt x="15187930" y="504190"/>
                  </a:cubicBezTo>
                  <a:cubicBezTo>
                    <a:pt x="15190471" y="561340"/>
                    <a:pt x="15184121" y="619760"/>
                    <a:pt x="15168880" y="674370"/>
                  </a:cubicBezTo>
                  <a:cubicBezTo>
                    <a:pt x="15154910" y="727710"/>
                    <a:pt x="15129510" y="782320"/>
                    <a:pt x="15097760" y="829310"/>
                  </a:cubicBezTo>
                  <a:cubicBezTo>
                    <a:pt x="15066010" y="875030"/>
                    <a:pt x="15025371" y="918210"/>
                    <a:pt x="14980921" y="952500"/>
                  </a:cubicBezTo>
                  <a:cubicBezTo>
                    <a:pt x="14936471" y="986790"/>
                    <a:pt x="14883130" y="1014730"/>
                    <a:pt x="14829790" y="1032510"/>
                  </a:cubicBezTo>
                  <a:cubicBezTo>
                    <a:pt x="14777721" y="1050290"/>
                    <a:pt x="14734540" y="1051560"/>
                    <a:pt x="14662151" y="1059180"/>
                  </a:cubicBezTo>
                  <a:cubicBezTo>
                    <a:pt x="14536421" y="1074420"/>
                    <a:pt x="14311630" y="1078230"/>
                    <a:pt x="14136371" y="1097280"/>
                  </a:cubicBezTo>
                  <a:cubicBezTo>
                    <a:pt x="13961110" y="1116330"/>
                    <a:pt x="13793471" y="1150620"/>
                    <a:pt x="13609321" y="1172210"/>
                  </a:cubicBezTo>
                  <a:cubicBezTo>
                    <a:pt x="13406121" y="1196340"/>
                    <a:pt x="13210540" y="1233170"/>
                    <a:pt x="12970510" y="1233170"/>
                  </a:cubicBezTo>
                  <a:cubicBezTo>
                    <a:pt x="12659360" y="1233170"/>
                    <a:pt x="12416790" y="1155700"/>
                    <a:pt x="11903710" y="1130300"/>
                  </a:cubicBezTo>
                  <a:cubicBezTo>
                    <a:pt x="10585450" y="1066800"/>
                    <a:pt x="5793740" y="1183640"/>
                    <a:pt x="4831080" y="1127760"/>
                  </a:cubicBezTo>
                  <a:cubicBezTo>
                    <a:pt x="4583430" y="1113790"/>
                    <a:pt x="4526280" y="1065530"/>
                    <a:pt x="4366260" y="1074420"/>
                  </a:cubicBezTo>
                  <a:cubicBezTo>
                    <a:pt x="4194810" y="1082040"/>
                    <a:pt x="4090670" y="1163320"/>
                    <a:pt x="3835400" y="1188720"/>
                  </a:cubicBezTo>
                  <a:cubicBezTo>
                    <a:pt x="3197860" y="1253490"/>
                    <a:pt x="805180" y="1165860"/>
                    <a:pt x="461010" y="1143000"/>
                  </a:cubicBezTo>
                  <a:cubicBezTo>
                    <a:pt x="398780" y="1139190"/>
                    <a:pt x="387350" y="1139190"/>
                    <a:pt x="351790" y="1130300"/>
                  </a:cubicBezTo>
                  <a:cubicBezTo>
                    <a:pt x="314960" y="1121410"/>
                    <a:pt x="279400" y="1107440"/>
                    <a:pt x="247650" y="1090930"/>
                  </a:cubicBezTo>
                  <a:cubicBezTo>
                    <a:pt x="214630" y="1073150"/>
                    <a:pt x="182880" y="1051560"/>
                    <a:pt x="156210" y="1027430"/>
                  </a:cubicBezTo>
                  <a:cubicBezTo>
                    <a:pt x="128270" y="1003300"/>
                    <a:pt x="102870" y="974090"/>
                    <a:pt x="82550" y="943610"/>
                  </a:cubicBezTo>
                  <a:cubicBezTo>
                    <a:pt x="60960" y="914400"/>
                    <a:pt x="43180" y="880110"/>
                    <a:pt x="30480" y="845820"/>
                  </a:cubicBezTo>
                  <a:cubicBezTo>
                    <a:pt x="17780" y="811530"/>
                    <a:pt x="8890" y="774700"/>
                    <a:pt x="3810" y="737870"/>
                  </a:cubicBezTo>
                  <a:cubicBezTo>
                    <a:pt x="0" y="701040"/>
                    <a:pt x="0" y="662940"/>
                    <a:pt x="3810" y="627380"/>
                  </a:cubicBezTo>
                  <a:cubicBezTo>
                    <a:pt x="8890" y="590550"/>
                    <a:pt x="17780" y="553720"/>
                    <a:pt x="30480" y="519430"/>
                  </a:cubicBezTo>
                  <a:cubicBezTo>
                    <a:pt x="43180" y="485140"/>
                    <a:pt x="60960" y="450850"/>
                    <a:pt x="82550" y="420370"/>
                  </a:cubicBezTo>
                  <a:cubicBezTo>
                    <a:pt x="102870" y="389890"/>
                    <a:pt x="128270" y="361950"/>
                    <a:pt x="156210" y="337820"/>
                  </a:cubicBezTo>
                  <a:cubicBezTo>
                    <a:pt x="182880" y="312420"/>
                    <a:pt x="214630" y="290830"/>
                    <a:pt x="247650" y="274320"/>
                  </a:cubicBezTo>
                  <a:cubicBezTo>
                    <a:pt x="279400" y="256540"/>
                    <a:pt x="314960" y="243840"/>
                    <a:pt x="351790" y="234950"/>
                  </a:cubicBezTo>
                  <a:cubicBezTo>
                    <a:pt x="387350" y="226060"/>
                    <a:pt x="461010" y="220980"/>
                    <a:pt x="461010" y="220980"/>
                  </a:cubicBezTo>
                </a:path>
              </a:pathLst>
            </a:custGeom>
            <a:solidFill>
              <a:srgbClr val="1E1E1E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16831" y="2071039"/>
            <a:ext cx="6842469" cy="6382158"/>
          </a:xfrm>
          <a:custGeom>
            <a:avLst/>
            <a:gdLst/>
            <a:ahLst/>
            <a:cxnLst/>
            <a:rect r="r" b="b" t="t" l="l"/>
            <a:pathLst>
              <a:path h="6382158" w="6842469">
                <a:moveTo>
                  <a:pt x="0" y="0"/>
                </a:moveTo>
                <a:lnTo>
                  <a:pt x="6842469" y="0"/>
                </a:lnTo>
                <a:lnTo>
                  <a:pt x="6842469" y="6382157"/>
                </a:lnTo>
                <a:lnTo>
                  <a:pt x="0" y="63821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48649"/>
            <a:ext cx="10592928" cy="6737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8"/>
              </a:lnSpc>
            </a:pPr>
            <a:r>
              <a:rPr lang="en-US" sz="4934" b="true">
                <a:solidFill>
                  <a:srgbClr val="3779E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📑 Table of Contents</a:t>
            </a:r>
          </a:p>
          <a:p>
            <a:pPr algn="l" marL="655119" indent="-327560" lvl="1">
              <a:lnSpc>
                <a:spcPts val="4248"/>
              </a:lnSpc>
              <a:buAutoNum type="arabicPeriod" startAt="1"/>
            </a:pPr>
            <a:r>
              <a:rPr lang="en-US" b="true" sz="3034">
                <a:solidFill>
                  <a:srgbClr val="3779E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DATASET OVERVIEW</a:t>
            </a:r>
          </a:p>
          <a:p>
            <a:pPr algn="l" marL="655119" indent="-327560" lvl="1">
              <a:lnSpc>
                <a:spcPts val="4248"/>
              </a:lnSpc>
              <a:buAutoNum type="arabicPeriod" startAt="1"/>
            </a:pPr>
            <a:r>
              <a:rPr lang="en-US" b="true" sz="3034">
                <a:solidFill>
                  <a:srgbClr val="3779E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TIME SERIES ANALYSIS</a:t>
            </a:r>
          </a:p>
          <a:p>
            <a:pPr algn="l" marL="655119" indent="-327560" lvl="1">
              <a:lnSpc>
                <a:spcPts val="4248"/>
              </a:lnSpc>
              <a:buAutoNum type="arabicPeriod" startAt="1"/>
            </a:pPr>
            <a:r>
              <a:rPr lang="en-US" b="true" sz="3034">
                <a:solidFill>
                  <a:srgbClr val="3779E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HOLT-WINTERS</a:t>
            </a:r>
          </a:p>
          <a:p>
            <a:pPr algn="l" marL="655119" indent="-327560" lvl="1">
              <a:lnSpc>
                <a:spcPts val="4248"/>
              </a:lnSpc>
              <a:buAutoNum type="arabicPeriod" startAt="1"/>
            </a:pPr>
            <a:r>
              <a:rPr lang="en-US" b="true" sz="3034">
                <a:solidFill>
                  <a:srgbClr val="3779E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b="true" sz="3034">
                <a:solidFill>
                  <a:srgbClr val="3779E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ARIMA, SARIMA, SARIMAX.</a:t>
            </a:r>
          </a:p>
          <a:p>
            <a:pPr algn="l" marL="655119" indent="-327560" lvl="1">
              <a:lnSpc>
                <a:spcPts val="4248"/>
              </a:lnSpc>
              <a:buAutoNum type="arabicPeriod" startAt="1"/>
            </a:pPr>
            <a:r>
              <a:rPr lang="en-US" b="true" sz="3034">
                <a:solidFill>
                  <a:srgbClr val="3779E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MACHINE LEARNING MODELS</a:t>
            </a:r>
          </a:p>
          <a:p>
            <a:pPr algn="l" marL="655119" indent="-327560" lvl="1">
              <a:lnSpc>
                <a:spcPts val="4248"/>
              </a:lnSpc>
              <a:buAutoNum type="arabicPeriod" startAt="1"/>
            </a:pPr>
            <a:r>
              <a:rPr lang="en-US" b="true" sz="3034">
                <a:solidFill>
                  <a:srgbClr val="3779E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DEEP LEARNING MODELS</a:t>
            </a:r>
          </a:p>
          <a:p>
            <a:pPr algn="l" marL="655119" indent="-327560" lvl="1">
              <a:lnSpc>
                <a:spcPts val="4248"/>
              </a:lnSpc>
              <a:buAutoNum type="arabicPeriod" startAt="1"/>
            </a:pPr>
            <a:r>
              <a:rPr lang="en-US" b="true" sz="3034">
                <a:solidFill>
                  <a:srgbClr val="3779E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RNN, LSTM – MODELING SEQUENCES WITH NEURAL NETWORKS.</a:t>
            </a:r>
          </a:p>
          <a:p>
            <a:pPr algn="l" marL="655119" indent="-327560" lvl="1">
              <a:lnSpc>
                <a:spcPts val="4248"/>
              </a:lnSpc>
              <a:buAutoNum type="arabicPeriod" startAt="1"/>
            </a:pPr>
            <a:r>
              <a:rPr lang="en-US" b="true" sz="3034">
                <a:solidFill>
                  <a:srgbClr val="3779E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PROPHET FORECASTING</a:t>
            </a:r>
          </a:p>
          <a:p>
            <a:pPr algn="l" marL="655119" indent="-327560" lvl="1">
              <a:lnSpc>
                <a:spcPts val="4248"/>
              </a:lnSpc>
              <a:buAutoNum type="arabicPeriod" startAt="1"/>
            </a:pPr>
            <a:r>
              <a:rPr lang="en-US" b="true" sz="3034">
                <a:solidFill>
                  <a:srgbClr val="3779E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N-BEA</a:t>
            </a:r>
            <a:r>
              <a:rPr lang="en-US" b="true" sz="3034">
                <a:solidFill>
                  <a:srgbClr val="3779E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TS</a:t>
            </a:r>
          </a:p>
          <a:p>
            <a:pPr algn="l" marL="655119" indent="-327560" lvl="1">
              <a:lnSpc>
                <a:spcPts val="4248"/>
              </a:lnSpc>
              <a:buAutoNum type="arabicPeriod" startAt="1"/>
            </a:pPr>
            <a:r>
              <a:rPr lang="en-US" b="true" sz="3034">
                <a:solidFill>
                  <a:srgbClr val="3779E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DEPLOYMENT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454196" y="8453196"/>
            <a:ext cx="805104" cy="805104"/>
          </a:xfrm>
          <a:custGeom>
            <a:avLst/>
            <a:gdLst/>
            <a:ahLst/>
            <a:cxnLst/>
            <a:rect r="r" b="b" t="t" l="l"/>
            <a:pathLst>
              <a:path h="805104" w="805104">
                <a:moveTo>
                  <a:pt x="0" y="0"/>
                </a:moveTo>
                <a:lnTo>
                  <a:pt x="805104" y="0"/>
                </a:lnTo>
                <a:lnTo>
                  <a:pt x="805104" y="805104"/>
                </a:lnTo>
                <a:lnTo>
                  <a:pt x="0" y="8051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819805" y="7959505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0"/>
                </a:moveTo>
                <a:lnTo>
                  <a:pt x="4763916" y="0"/>
                </a:lnTo>
                <a:lnTo>
                  <a:pt x="4763916" y="2381959"/>
                </a:lnTo>
                <a:lnTo>
                  <a:pt x="0" y="23819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6036382" y="-162279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2381958"/>
                </a:moveTo>
                <a:lnTo>
                  <a:pt x="4763917" y="2381958"/>
                </a:lnTo>
                <a:lnTo>
                  <a:pt x="4763917" y="0"/>
                </a:lnTo>
                <a:lnTo>
                  <a:pt x="0" y="0"/>
                </a:lnTo>
                <a:lnTo>
                  <a:pt x="0" y="23819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20178" y="1900869"/>
            <a:ext cx="14240273" cy="5786884"/>
          </a:xfrm>
          <a:custGeom>
            <a:avLst/>
            <a:gdLst/>
            <a:ahLst/>
            <a:cxnLst/>
            <a:rect r="r" b="b" t="t" l="l"/>
            <a:pathLst>
              <a:path h="5786884" w="14240273">
                <a:moveTo>
                  <a:pt x="0" y="0"/>
                </a:moveTo>
                <a:lnTo>
                  <a:pt x="14240273" y="0"/>
                </a:lnTo>
                <a:lnTo>
                  <a:pt x="14240273" y="5786884"/>
                </a:lnTo>
                <a:lnTo>
                  <a:pt x="0" y="57868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462" t="-26690" r="-29639" b="-10461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21430" y="6167438"/>
            <a:ext cx="189548" cy="189548"/>
            <a:chOff x="0" y="0"/>
            <a:chExt cx="252730" cy="252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4940"/>
            </a:xfrm>
            <a:custGeom>
              <a:avLst/>
              <a:gdLst/>
              <a:ahLst/>
              <a:cxnLst/>
              <a:rect r="r" b="b" t="t" l="l"/>
              <a:pathLst>
                <a:path h="154940" w="149860">
                  <a:moveTo>
                    <a:pt x="149860" y="53340"/>
                  </a:moveTo>
                  <a:cubicBezTo>
                    <a:pt x="147320" y="107950"/>
                    <a:pt x="124460" y="135890"/>
                    <a:pt x="109220" y="146050"/>
                  </a:cubicBezTo>
                  <a:cubicBezTo>
                    <a:pt x="97790" y="152400"/>
                    <a:pt x="86360" y="154940"/>
                    <a:pt x="72390" y="152400"/>
                  </a:cubicBezTo>
                  <a:cubicBezTo>
                    <a:pt x="54610" y="148590"/>
                    <a:pt x="24130" y="129540"/>
                    <a:pt x="12700" y="115570"/>
                  </a:cubicBezTo>
                  <a:cubicBezTo>
                    <a:pt x="3810" y="105410"/>
                    <a:pt x="0" y="93980"/>
                    <a:pt x="1270" y="81280"/>
                  </a:cubicBezTo>
                  <a:cubicBezTo>
                    <a:pt x="2540" y="62230"/>
                    <a:pt x="17780" y="29210"/>
                    <a:pt x="30480" y="16510"/>
                  </a:cubicBezTo>
                  <a:cubicBezTo>
                    <a:pt x="39370" y="6350"/>
                    <a:pt x="50800" y="2540"/>
                    <a:pt x="63500" y="1270"/>
                  </a:cubicBezTo>
                  <a:cubicBezTo>
                    <a:pt x="82550" y="0"/>
                    <a:pt x="130810" y="22860"/>
                    <a:pt x="130810" y="22860"/>
                  </a:cubicBezTo>
                </a:path>
              </a:pathLst>
            </a:custGeom>
            <a:solidFill>
              <a:srgbClr val="1E1E1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2271712" y="6052185"/>
            <a:ext cx="14432280" cy="516255"/>
            <a:chOff x="0" y="0"/>
            <a:chExt cx="19243040" cy="6883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6990" y="10160"/>
              <a:ext cx="19146521" cy="646430"/>
            </a:xfrm>
            <a:custGeom>
              <a:avLst/>
              <a:gdLst/>
              <a:ahLst/>
              <a:cxnLst/>
              <a:rect r="r" b="b" t="t" l="l"/>
              <a:pathLst>
                <a:path h="646430" w="19146521">
                  <a:moveTo>
                    <a:pt x="198120" y="101600"/>
                  </a:moveTo>
                  <a:cubicBezTo>
                    <a:pt x="389890" y="129540"/>
                    <a:pt x="434340" y="129540"/>
                    <a:pt x="543560" y="132080"/>
                  </a:cubicBezTo>
                  <a:cubicBezTo>
                    <a:pt x="885190" y="138430"/>
                    <a:pt x="2228850" y="97790"/>
                    <a:pt x="2660650" y="115570"/>
                  </a:cubicBezTo>
                  <a:cubicBezTo>
                    <a:pt x="2851150" y="123190"/>
                    <a:pt x="2952750" y="137160"/>
                    <a:pt x="3070860" y="152400"/>
                  </a:cubicBezTo>
                  <a:cubicBezTo>
                    <a:pt x="3159760" y="163830"/>
                    <a:pt x="3228340" y="184150"/>
                    <a:pt x="3305810" y="190500"/>
                  </a:cubicBezTo>
                  <a:cubicBezTo>
                    <a:pt x="3378200" y="195580"/>
                    <a:pt x="3451860" y="184150"/>
                    <a:pt x="3521710" y="189230"/>
                  </a:cubicBezTo>
                  <a:cubicBezTo>
                    <a:pt x="3587750" y="195580"/>
                    <a:pt x="3610610" y="214630"/>
                    <a:pt x="3713480" y="224790"/>
                  </a:cubicBezTo>
                  <a:cubicBezTo>
                    <a:pt x="4121150" y="261620"/>
                    <a:pt x="6347460" y="252730"/>
                    <a:pt x="6776720" y="226060"/>
                  </a:cubicBezTo>
                  <a:cubicBezTo>
                    <a:pt x="6892290" y="219710"/>
                    <a:pt x="6912610" y="205740"/>
                    <a:pt x="6993890" y="199390"/>
                  </a:cubicBezTo>
                  <a:cubicBezTo>
                    <a:pt x="7101840" y="191770"/>
                    <a:pt x="7264400" y="196850"/>
                    <a:pt x="7367270" y="187960"/>
                  </a:cubicBezTo>
                  <a:cubicBezTo>
                    <a:pt x="7439660" y="181610"/>
                    <a:pt x="7491730" y="166370"/>
                    <a:pt x="7553960" y="161290"/>
                  </a:cubicBezTo>
                  <a:cubicBezTo>
                    <a:pt x="7613650" y="154940"/>
                    <a:pt x="7668260" y="161290"/>
                    <a:pt x="7729220" y="154940"/>
                  </a:cubicBezTo>
                  <a:cubicBezTo>
                    <a:pt x="7799070" y="147320"/>
                    <a:pt x="7834630" y="124460"/>
                    <a:pt x="7952740" y="114300"/>
                  </a:cubicBezTo>
                  <a:cubicBezTo>
                    <a:pt x="8387080" y="74930"/>
                    <a:pt x="10487660" y="157480"/>
                    <a:pt x="11042650" y="114300"/>
                  </a:cubicBezTo>
                  <a:cubicBezTo>
                    <a:pt x="11248390" y="99060"/>
                    <a:pt x="11352530" y="59690"/>
                    <a:pt x="11464290" y="48260"/>
                  </a:cubicBezTo>
                  <a:cubicBezTo>
                    <a:pt x="11537950" y="40640"/>
                    <a:pt x="11558270" y="41910"/>
                    <a:pt x="11649710" y="40640"/>
                  </a:cubicBezTo>
                  <a:cubicBezTo>
                    <a:pt x="11899900" y="34290"/>
                    <a:pt x="12827000" y="0"/>
                    <a:pt x="13064490" y="41910"/>
                  </a:cubicBezTo>
                  <a:cubicBezTo>
                    <a:pt x="13148310" y="57150"/>
                    <a:pt x="13169899" y="88900"/>
                    <a:pt x="13228321" y="101600"/>
                  </a:cubicBezTo>
                  <a:cubicBezTo>
                    <a:pt x="13291821" y="115570"/>
                    <a:pt x="13361671" y="106680"/>
                    <a:pt x="13431521" y="115570"/>
                  </a:cubicBezTo>
                  <a:cubicBezTo>
                    <a:pt x="13507721" y="123190"/>
                    <a:pt x="13587730" y="147320"/>
                    <a:pt x="13666471" y="153670"/>
                  </a:cubicBezTo>
                  <a:cubicBezTo>
                    <a:pt x="13745210" y="160020"/>
                    <a:pt x="13822680" y="149860"/>
                    <a:pt x="13906499" y="153670"/>
                  </a:cubicBezTo>
                  <a:cubicBezTo>
                    <a:pt x="13996671" y="157480"/>
                    <a:pt x="14102080" y="163830"/>
                    <a:pt x="14188440" y="180340"/>
                  </a:cubicBezTo>
                  <a:cubicBezTo>
                    <a:pt x="14263371" y="195580"/>
                    <a:pt x="14326871" y="227330"/>
                    <a:pt x="14394180" y="241300"/>
                  </a:cubicBezTo>
                  <a:cubicBezTo>
                    <a:pt x="14455140" y="254000"/>
                    <a:pt x="14486890" y="256540"/>
                    <a:pt x="14571980" y="262890"/>
                  </a:cubicBezTo>
                  <a:cubicBezTo>
                    <a:pt x="14782799" y="279400"/>
                    <a:pt x="15320010" y="300990"/>
                    <a:pt x="15674340" y="304800"/>
                  </a:cubicBezTo>
                  <a:cubicBezTo>
                    <a:pt x="16007080" y="307340"/>
                    <a:pt x="16391890" y="300990"/>
                    <a:pt x="16638271" y="284480"/>
                  </a:cubicBezTo>
                  <a:cubicBezTo>
                    <a:pt x="16793210" y="274320"/>
                    <a:pt x="16885921" y="262890"/>
                    <a:pt x="17014190" y="243840"/>
                  </a:cubicBezTo>
                  <a:cubicBezTo>
                    <a:pt x="17150080" y="224790"/>
                    <a:pt x="17247871" y="184150"/>
                    <a:pt x="17430749" y="166370"/>
                  </a:cubicBezTo>
                  <a:cubicBezTo>
                    <a:pt x="17778730" y="133350"/>
                    <a:pt x="18787110" y="140970"/>
                    <a:pt x="18956021" y="154940"/>
                  </a:cubicBezTo>
                  <a:cubicBezTo>
                    <a:pt x="18989040" y="157480"/>
                    <a:pt x="18996660" y="157480"/>
                    <a:pt x="19015710" y="163830"/>
                  </a:cubicBezTo>
                  <a:cubicBezTo>
                    <a:pt x="19036030" y="170180"/>
                    <a:pt x="19053810" y="180340"/>
                    <a:pt x="19070321" y="193040"/>
                  </a:cubicBezTo>
                  <a:cubicBezTo>
                    <a:pt x="19086830" y="205740"/>
                    <a:pt x="19100799" y="220980"/>
                    <a:pt x="19112230" y="237490"/>
                  </a:cubicBezTo>
                  <a:cubicBezTo>
                    <a:pt x="19123660" y="254000"/>
                    <a:pt x="19132549" y="273050"/>
                    <a:pt x="19138899" y="293370"/>
                  </a:cubicBezTo>
                  <a:cubicBezTo>
                    <a:pt x="19143980" y="312420"/>
                    <a:pt x="19146521" y="334010"/>
                    <a:pt x="19145249" y="354330"/>
                  </a:cubicBezTo>
                  <a:cubicBezTo>
                    <a:pt x="19143980" y="374650"/>
                    <a:pt x="19138899" y="394970"/>
                    <a:pt x="19131280" y="414020"/>
                  </a:cubicBezTo>
                  <a:cubicBezTo>
                    <a:pt x="19124930" y="433070"/>
                    <a:pt x="19113499" y="450850"/>
                    <a:pt x="19100799" y="466090"/>
                  </a:cubicBezTo>
                  <a:cubicBezTo>
                    <a:pt x="19086830" y="481330"/>
                    <a:pt x="19070321" y="495300"/>
                    <a:pt x="19053810" y="505460"/>
                  </a:cubicBezTo>
                  <a:cubicBezTo>
                    <a:pt x="19036030" y="516890"/>
                    <a:pt x="19015710" y="524510"/>
                    <a:pt x="18996660" y="528320"/>
                  </a:cubicBezTo>
                  <a:cubicBezTo>
                    <a:pt x="18976340" y="533400"/>
                    <a:pt x="18956021" y="534670"/>
                    <a:pt x="18935699" y="532130"/>
                  </a:cubicBezTo>
                  <a:cubicBezTo>
                    <a:pt x="18915380" y="529590"/>
                    <a:pt x="18895060" y="524510"/>
                    <a:pt x="18876010" y="515620"/>
                  </a:cubicBezTo>
                  <a:cubicBezTo>
                    <a:pt x="18858230" y="506730"/>
                    <a:pt x="18840449" y="495300"/>
                    <a:pt x="18825210" y="481330"/>
                  </a:cubicBezTo>
                  <a:cubicBezTo>
                    <a:pt x="18811240" y="467360"/>
                    <a:pt x="18798540" y="449580"/>
                    <a:pt x="18788380" y="431800"/>
                  </a:cubicBezTo>
                  <a:cubicBezTo>
                    <a:pt x="18779490" y="414020"/>
                    <a:pt x="18771871" y="393700"/>
                    <a:pt x="18769330" y="374650"/>
                  </a:cubicBezTo>
                  <a:cubicBezTo>
                    <a:pt x="18765521" y="354330"/>
                    <a:pt x="18765521" y="332740"/>
                    <a:pt x="18769330" y="312420"/>
                  </a:cubicBezTo>
                  <a:cubicBezTo>
                    <a:pt x="18771871" y="293370"/>
                    <a:pt x="18779490" y="273050"/>
                    <a:pt x="18788380" y="255270"/>
                  </a:cubicBezTo>
                  <a:cubicBezTo>
                    <a:pt x="18798540" y="237490"/>
                    <a:pt x="18811240" y="219710"/>
                    <a:pt x="18825210" y="205740"/>
                  </a:cubicBezTo>
                  <a:cubicBezTo>
                    <a:pt x="18840449" y="191770"/>
                    <a:pt x="18858230" y="180340"/>
                    <a:pt x="18876010" y="171450"/>
                  </a:cubicBezTo>
                  <a:cubicBezTo>
                    <a:pt x="18895060" y="163830"/>
                    <a:pt x="18915380" y="157480"/>
                    <a:pt x="18935699" y="154940"/>
                  </a:cubicBezTo>
                  <a:cubicBezTo>
                    <a:pt x="18956021" y="153670"/>
                    <a:pt x="18976340" y="154940"/>
                    <a:pt x="18996660" y="158750"/>
                  </a:cubicBezTo>
                  <a:cubicBezTo>
                    <a:pt x="19015710" y="162560"/>
                    <a:pt x="19036030" y="171450"/>
                    <a:pt x="19053810" y="181610"/>
                  </a:cubicBezTo>
                  <a:cubicBezTo>
                    <a:pt x="19070321" y="191770"/>
                    <a:pt x="19086830" y="205740"/>
                    <a:pt x="19100799" y="220980"/>
                  </a:cubicBezTo>
                  <a:cubicBezTo>
                    <a:pt x="19113499" y="236220"/>
                    <a:pt x="19124930" y="255270"/>
                    <a:pt x="19131280" y="273050"/>
                  </a:cubicBezTo>
                  <a:cubicBezTo>
                    <a:pt x="19138899" y="292100"/>
                    <a:pt x="19143980" y="313690"/>
                    <a:pt x="19145249" y="334010"/>
                  </a:cubicBezTo>
                  <a:cubicBezTo>
                    <a:pt x="19146521" y="353060"/>
                    <a:pt x="19143980" y="374650"/>
                    <a:pt x="19138899" y="394970"/>
                  </a:cubicBezTo>
                  <a:cubicBezTo>
                    <a:pt x="19132549" y="414020"/>
                    <a:pt x="19123660" y="433070"/>
                    <a:pt x="19112230" y="449580"/>
                  </a:cubicBezTo>
                  <a:cubicBezTo>
                    <a:pt x="19100799" y="466090"/>
                    <a:pt x="19086830" y="482600"/>
                    <a:pt x="19070321" y="494030"/>
                  </a:cubicBezTo>
                  <a:cubicBezTo>
                    <a:pt x="19053810" y="506730"/>
                    <a:pt x="19034760" y="516890"/>
                    <a:pt x="19015710" y="523240"/>
                  </a:cubicBezTo>
                  <a:cubicBezTo>
                    <a:pt x="18996660" y="529590"/>
                    <a:pt x="18990310" y="530860"/>
                    <a:pt x="18956021" y="533400"/>
                  </a:cubicBezTo>
                  <a:cubicBezTo>
                    <a:pt x="18783299" y="547370"/>
                    <a:pt x="17734280" y="500380"/>
                    <a:pt x="17364710" y="529590"/>
                  </a:cubicBezTo>
                  <a:cubicBezTo>
                    <a:pt x="17166590" y="544830"/>
                    <a:pt x="17043399" y="586740"/>
                    <a:pt x="16911321" y="603250"/>
                  </a:cubicBezTo>
                  <a:cubicBezTo>
                    <a:pt x="16808449" y="615950"/>
                    <a:pt x="16757649" y="622300"/>
                    <a:pt x="16638271" y="626110"/>
                  </a:cubicBezTo>
                  <a:cubicBezTo>
                    <a:pt x="16414749" y="633730"/>
                    <a:pt x="16008349" y="608330"/>
                    <a:pt x="15674340" y="605790"/>
                  </a:cubicBezTo>
                  <a:cubicBezTo>
                    <a:pt x="15309849" y="603250"/>
                    <a:pt x="14772640" y="626110"/>
                    <a:pt x="14535149" y="615950"/>
                  </a:cubicBezTo>
                  <a:cubicBezTo>
                    <a:pt x="14425930" y="610870"/>
                    <a:pt x="14378940" y="605790"/>
                    <a:pt x="14296390" y="593090"/>
                  </a:cubicBezTo>
                  <a:cubicBezTo>
                    <a:pt x="14208760" y="579120"/>
                    <a:pt x="14121130" y="543560"/>
                    <a:pt x="14023340" y="532130"/>
                  </a:cubicBezTo>
                  <a:cubicBezTo>
                    <a:pt x="13909040" y="519430"/>
                    <a:pt x="13752830" y="541020"/>
                    <a:pt x="13652499" y="530860"/>
                  </a:cubicBezTo>
                  <a:cubicBezTo>
                    <a:pt x="13582649" y="524510"/>
                    <a:pt x="13535660" y="502920"/>
                    <a:pt x="13474699" y="496570"/>
                  </a:cubicBezTo>
                  <a:cubicBezTo>
                    <a:pt x="13413740" y="488950"/>
                    <a:pt x="13354049" y="500380"/>
                    <a:pt x="13289280" y="490220"/>
                  </a:cubicBezTo>
                  <a:cubicBezTo>
                    <a:pt x="13213080" y="478790"/>
                    <a:pt x="13164821" y="438150"/>
                    <a:pt x="13049249" y="421640"/>
                  </a:cubicBezTo>
                  <a:cubicBezTo>
                    <a:pt x="12766040" y="383540"/>
                    <a:pt x="11804650" y="401320"/>
                    <a:pt x="11555730" y="426720"/>
                  </a:cubicBezTo>
                  <a:cubicBezTo>
                    <a:pt x="11470640" y="434340"/>
                    <a:pt x="11447780" y="453390"/>
                    <a:pt x="11388090" y="459740"/>
                  </a:cubicBezTo>
                  <a:cubicBezTo>
                    <a:pt x="11320780" y="468630"/>
                    <a:pt x="11240770" y="462280"/>
                    <a:pt x="11170920" y="468630"/>
                  </a:cubicBezTo>
                  <a:cubicBezTo>
                    <a:pt x="11106150" y="474980"/>
                    <a:pt x="11083290" y="491490"/>
                    <a:pt x="10981690" y="499110"/>
                  </a:cubicBezTo>
                  <a:cubicBezTo>
                    <a:pt x="10572750" y="530860"/>
                    <a:pt x="8351520" y="448310"/>
                    <a:pt x="7874000" y="491490"/>
                  </a:cubicBezTo>
                  <a:cubicBezTo>
                    <a:pt x="7729220" y="505460"/>
                    <a:pt x="7687310" y="529590"/>
                    <a:pt x="7594600" y="543560"/>
                  </a:cubicBezTo>
                  <a:cubicBezTo>
                    <a:pt x="7503160" y="556260"/>
                    <a:pt x="7402830" y="568960"/>
                    <a:pt x="7320280" y="574040"/>
                  </a:cubicBezTo>
                  <a:cubicBezTo>
                    <a:pt x="7254240" y="577850"/>
                    <a:pt x="7199630" y="568960"/>
                    <a:pt x="7139940" y="574040"/>
                  </a:cubicBezTo>
                  <a:cubicBezTo>
                    <a:pt x="7077710" y="580390"/>
                    <a:pt x="7054850" y="599440"/>
                    <a:pt x="6955790" y="608330"/>
                  </a:cubicBezTo>
                  <a:cubicBezTo>
                    <a:pt x="6549390" y="646430"/>
                    <a:pt x="4278630" y="617220"/>
                    <a:pt x="3834130" y="608330"/>
                  </a:cubicBezTo>
                  <a:cubicBezTo>
                    <a:pt x="3712210" y="607060"/>
                    <a:pt x="3705860" y="607060"/>
                    <a:pt x="3602990" y="599440"/>
                  </a:cubicBezTo>
                  <a:cubicBezTo>
                    <a:pt x="3394710" y="584200"/>
                    <a:pt x="3032760" y="518160"/>
                    <a:pt x="2660650" y="496570"/>
                  </a:cubicBezTo>
                  <a:cubicBezTo>
                    <a:pt x="2123440" y="466090"/>
                    <a:pt x="1098550" y="495300"/>
                    <a:pt x="684530" y="482600"/>
                  </a:cubicBezTo>
                  <a:cubicBezTo>
                    <a:pt x="495300" y="476250"/>
                    <a:pt x="369570" y="469900"/>
                    <a:pt x="271780" y="458470"/>
                  </a:cubicBezTo>
                  <a:cubicBezTo>
                    <a:pt x="215900" y="452120"/>
                    <a:pt x="179070" y="448310"/>
                    <a:pt x="142240" y="436880"/>
                  </a:cubicBezTo>
                  <a:cubicBezTo>
                    <a:pt x="114300" y="427990"/>
                    <a:pt x="88900" y="420370"/>
                    <a:pt x="68580" y="405130"/>
                  </a:cubicBezTo>
                  <a:cubicBezTo>
                    <a:pt x="46990" y="388620"/>
                    <a:pt x="27940" y="360680"/>
                    <a:pt x="16510" y="341630"/>
                  </a:cubicBezTo>
                  <a:cubicBezTo>
                    <a:pt x="8890" y="327660"/>
                    <a:pt x="6350" y="317500"/>
                    <a:pt x="3810" y="302260"/>
                  </a:cubicBezTo>
                  <a:cubicBezTo>
                    <a:pt x="1270" y="280670"/>
                    <a:pt x="0" y="246380"/>
                    <a:pt x="7620" y="220980"/>
                  </a:cubicBezTo>
                  <a:cubicBezTo>
                    <a:pt x="15240" y="195580"/>
                    <a:pt x="30480" y="170180"/>
                    <a:pt x="48260" y="151130"/>
                  </a:cubicBezTo>
                  <a:cubicBezTo>
                    <a:pt x="67310" y="132080"/>
                    <a:pt x="92710" y="115570"/>
                    <a:pt x="118110" y="107950"/>
                  </a:cubicBezTo>
                  <a:cubicBezTo>
                    <a:pt x="142240" y="99060"/>
                    <a:pt x="199390" y="101600"/>
                    <a:pt x="199390" y="101600"/>
                  </a:cubicBezTo>
                </a:path>
              </a:pathLst>
            </a:custGeom>
            <a:solidFill>
              <a:srgbClr val="1E1E1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2213610" y="6427470"/>
            <a:ext cx="1742123" cy="377190"/>
            <a:chOff x="0" y="0"/>
            <a:chExt cx="2322830" cy="5029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9530" y="46990"/>
              <a:ext cx="2223770" cy="417830"/>
            </a:xfrm>
            <a:custGeom>
              <a:avLst/>
              <a:gdLst/>
              <a:ahLst/>
              <a:cxnLst/>
              <a:rect r="r" b="b" t="t" l="l"/>
              <a:pathLst>
                <a:path h="417830" w="2223770">
                  <a:moveTo>
                    <a:pt x="143510" y="48260"/>
                  </a:moveTo>
                  <a:cubicBezTo>
                    <a:pt x="510540" y="3810"/>
                    <a:pt x="562610" y="0"/>
                    <a:pt x="626110" y="3810"/>
                  </a:cubicBezTo>
                  <a:cubicBezTo>
                    <a:pt x="695960" y="7620"/>
                    <a:pt x="741680" y="31750"/>
                    <a:pt x="844550" y="39370"/>
                  </a:cubicBezTo>
                  <a:cubicBezTo>
                    <a:pt x="1080770" y="57150"/>
                    <a:pt x="1889760" y="17780"/>
                    <a:pt x="2034540" y="27940"/>
                  </a:cubicBezTo>
                  <a:cubicBezTo>
                    <a:pt x="2067560" y="30480"/>
                    <a:pt x="2076450" y="31750"/>
                    <a:pt x="2094230" y="38100"/>
                  </a:cubicBezTo>
                  <a:cubicBezTo>
                    <a:pt x="2113280" y="44450"/>
                    <a:pt x="2132330" y="54610"/>
                    <a:pt x="2148840" y="67310"/>
                  </a:cubicBezTo>
                  <a:cubicBezTo>
                    <a:pt x="2164080" y="78740"/>
                    <a:pt x="2179320" y="93980"/>
                    <a:pt x="2190750" y="110490"/>
                  </a:cubicBezTo>
                  <a:cubicBezTo>
                    <a:pt x="2202180" y="127000"/>
                    <a:pt x="2211070" y="147320"/>
                    <a:pt x="2216150" y="166370"/>
                  </a:cubicBezTo>
                  <a:cubicBezTo>
                    <a:pt x="2221230" y="185420"/>
                    <a:pt x="2223770" y="207010"/>
                    <a:pt x="2222500" y="226060"/>
                  </a:cubicBezTo>
                  <a:cubicBezTo>
                    <a:pt x="2221230" y="246380"/>
                    <a:pt x="2217420" y="267970"/>
                    <a:pt x="2209800" y="285750"/>
                  </a:cubicBezTo>
                  <a:cubicBezTo>
                    <a:pt x="2202180" y="304800"/>
                    <a:pt x="2190750" y="322580"/>
                    <a:pt x="2178050" y="337820"/>
                  </a:cubicBezTo>
                  <a:cubicBezTo>
                    <a:pt x="2165350" y="353060"/>
                    <a:pt x="2148840" y="367030"/>
                    <a:pt x="2132330" y="377190"/>
                  </a:cubicBezTo>
                  <a:cubicBezTo>
                    <a:pt x="2114550" y="387350"/>
                    <a:pt x="2094230" y="396240"/>
                    <a:pt x="2075180" y="400050"/>
                  </a:cubicBezTo>
                  <a:cubicBezTo>
                    <a:pt x="2056130" y="403860"/>
                    <a:pt x="2034540" y="405130"/>
                    <a:pt x="2014220" y="403860"/>
                  </a:cubicBezTo>
                  <a:cubicBezTo>
                    <a:pt x="1993900" y="401320"/>
                    <a:pt x="1973580" y="394970"/>
                    <a:pt x="1955800" y="387350"/>
                  </a:cubicBezTo>
                  <a:cubicBezTo>
                    <a:pt x="1938020" y="378460"/>
                    <a:pt x="1920240" y="367030"/>
                    <a:pt x="1905000" y="353060"/>
                  </a:cubicBezTo>
                  <a:cubicBezTo>
                    <a:pt x="1891030" y="339090"/>
                    <a:pt x="1878330" y="322580"/>
                    <a:pt x="1868170" y="304800"/>
                  </a:cubicBezTo>
                  <a:cubicBezTo>
                    <a:pt x="1859280" y="287020"/>
                    <a:pt x="1852930" y="266700"/>
                    <a:pt x="1849120" y="246380"/>
                  </a:cubicBezTo>
                  <a:cubicBezTo>
                    <a:pt x="1846580" y="227330"/>
                    <a:pt x="1846580" y="205740"/>
                    <a:pt x="1849120" y="185420"/>
                  </a:cubicBezTo>
                  <a:cubicBezTo>
                    <a:pt x="1852930" y="166370"/>
                    <a:pt x="1859280" y="146050"/>
                    <a:pt x="1868170" y="128270"/>
                  </a:cubicBezTo>
                  <a:cubicBezTo>
                    <a:pt x="1878330" y="110490"/>
                    <a:pt x="1891030" y="93980"/>
                    <a:pt x="1905000" y="80010"/>
                  </a:cubicBezTo>
                  <a:cubicBezTo>
                    <a:pt x="1920240" y="66040"/>
                    <a:pt x="1938020" y="54610"/>
                    <a:pt x="1955800" y="45720"/>
                  </a:cubicBezTo>
                  <a:cubicBezTo>
                    <a:pt x="1973580" y="36830"/>
                    <a:pt x="1995170" y="31750"/>
                    <a:pt x="2014220" y="29210"/>
                  </a:cubicBezTo>
                  <a:cubicBezTo>
                    <a:pt x="2034540" y="27940"/>
                    <a:pt x="2056130" y="27940"/>
                    <a:pt x="2075180" y="33020"/>
                  </a:cubicBezTo>
                  <a:cubicBezTo>
                    <a:pt x="2094230" y="36830"/>
                    <a:pt x="2114550" y="44450"/>
                    <a:pt x="2132330" y="55880"/>
                  </a:cubicBezTo>
                  <a:cubicBezTo>
                    <a:pt x="2148840" y="66040"/>
                    <a:pt x="2165350" y="80010"/>
                    <a:pt x="2178050" y="95250"/>
                  </a:cubicBezTo>
                  <a:cubicBezTo>
                    <a:pt x="2190750" y="110490"/>
                    <a:pt x="2202180" y="128270"/>
                    <a:pt x="2209800" y="147320"/>
                  </a:cubicBezTo>
                  <a:cubicBezTo>
                    <a:pt x="2217420" y="165100"/>
                    <a:pt x="2221230" y="186690"/>
                    <a:pt x="2222500" y="205740"/>
                  </a:cubicBezTo>
                  <a:cubicBezTo>
                    <a:pt x="2223770" y="226060"/>
                    <a:pt x="2221230" y="247650"/>
                    <a:pt x="2216150" y="266700"/>
                  </a:cubicBezTo>
                  <a:cubicBezTo>
                    <a:pt x="2211070" y="285750"/>
                    <a:pt x="2202180" y="306070"/>
                    <a:pt x="2190750" y="322580"/>
                  </a:cubicBezTo>
                  <a:cubicBezTo>
                    <a:pt x="2179320" y="339090"/>
                    <a:pt x="2164080" y="354330"/>
                    <a:pt x="2148840" y="365760"/>
                  </a:cubicBezTo>
                  <a:cubicBezTo>
                    <a:pt x="2132330" y="378460"/>
                    <a:pt x="2113280" y="388620"/>
                    <a:pt x="2094230" y="394970"/>
                  </a:cubicBezTo>
                  <a:cubicBezTo>
                    <a:pt x="2076450" y="401320"/>
                    <a:pt x="2067560" y="402590"/>
                    <a:pt x="2034540" y="405130"/>
                  </a:cubicBezTo>
                  <a:cubicBezTo>
                    <a:pt x="1894840" y="415290"/>
                    <a:pt x="1132840" y="417830"/>
                    <a:pt x="913130" y="394970"/>
                  </a:cubicBezTo>
                  <a:cubicBezTo>
                    <a:pt x="820420" y="384810"/>
                    <a:pt x="793750" y="361950"/>
                    <a:pt x="717550" y="354330"/>
                  </a:cubicBezTo>
                  <a:cubicBezTo>
                    <a:pt x="609600" y="345440"/>
                    <a:pt x="430530" y="355600"/>
                    <a:pt x="327660" y="363220"/>
                  </a:cubicBezTo>
                  <a:cubicBezTo>
                    <a:pt x="259080" y="368300"/>
                    <a:pt x="203200" y="389890"/>
                    <a:pt x="158750" y="386080"/>
                  </a:cubicBezTo>
                  <a:cubicBezTo>
                    <a:pt x="127000" y="383540"/>
                    <a:pt x="100330" y="370840"/>
                    <a:pt x="81280" y="360680"/>
                  </a:cubicBezTo>
                  <a:cubicBezTo>
                    <a:pt x="67310" y="353060"/>
                    <a:pt x="58420" y="344170"/>
                    <a:pt x="49530" y="335280"/>
                  </a:cubicBezTo>
                  <a:cubicBezTo>
                    <a:pt x="39370" y="325120"/>
                    <a:pt x="31750" y="316230"/>
                    <a:pt x="24130" y="302260"/>
                  </a:cubicBezTo>
                  <a:cubicBezTo>
                    <a:pt x="13970" y="281940"/>
                    <a:pt x="2540" y="250190"/>
                    <a:pt x="1270" y="223520"/>
                  </a:cubicBezTo>
                  <a:cubicBezTo>
                    <a:pt x="0" y="198120"/>
                    <a:pt x="8890" y="165100"/>
                    <a:pt x="17780" y="144780"/>
                  </a:cubicBezTo>
                  <a:cubicBezTo>
                    <a:pt x="22860" y="129540"/>
                    <a:pt x="30480" y="120650"/>
                    <a:pt x="39370" y="109220"/>
                  </a:cubicBezTo>
                  <a:cubicBezTo>
                    <a:pt x="48260" y="99060"/>
                    <a:pt x="55880" y="90170"/>
                    <a:pt x="68580" y="81280"/>
                  </a:cubicBezTo>
                  <a:cubicBezTo>
                    <a:pt x="86360" y="68580"/>
                    <a:pt x="143510" y="48260"/>
                    <a:pt x="143510" y="48260"/>
                  </a:cubicBezTo>
                </a:path>
              </a:pathLst>
            </a:custGeom>
            <a:solidFill>
              <a:srgbClr val="1E1E1E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44753" y="2123224"/>
            <a:ext cx="3198495" cy="3204321"/>
          </a:xfrm>
          <a:custGeom>
            <a:avLst/>
            <a:gdLst/>
            <a:ahLst/>
            <a:cxnLst/>
            <a:rect r="r" b="b" t="t" l="l"/>
            <a:pathLst>
              <a:path h="3204321" w="3198495">
                <a:moveTo>
                  <a:pt x="0" y="0"/>
                </a:moveTo>
                <a:lnTo>
                  <a:pt x="3198494" y="0"/>
                </a:lnTo>
                <a:lnTo>
                  <a:pt x="3198494" y="3204320"/>
                </a:lnTo>
                <a:lnTo>
                  <a:pt x="0" y="3204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73887" y="6163399"/>
            <a:ext cx="14140225" cy="157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44"/>
              </a:lnSpc>
            </a:pPr>
            <a:r>
              <a:rPr lang="en-US" b="true" sz="14400">
                <a:solidFill>
                  <a:srgbClr val="3779E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65755" y="7691971"/>
            <a:ext cx="9956489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For Your Attention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1039174" y="8570340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0"/>
                </a:moveTo>
                <a:lnTo>
                  <a:pt x="4763917" y="0"/>
                </a:lnTo>
                <a:lnTo>
                  <a:pt x="4763917" y="2381958"/>
                </a:lnTo>
                <a:lnTo>
                  <a:pt x="0" y="2381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6036382" y="-162279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2381958"/>
                </a:moveTo>
                <a:lnTo>
                  <a:pt x="4763917" y="2381958"/>
                </a:lnTo>
                <a:lnTo>
                  <a:pt x="4763917" y="0"/>
                </a:lnTo>
                <a:lnTo>
                  <a:pt x="0" y="0"/>
                </a:lnTo>
                <a:lnTo>
                  <a:pt x="0" y="238195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00627" y="4442084"/>
            <a:ext cx="7019004" cy="5844916"/>
          </a:xfrm>
          <a:custGeom>
            <a:avLst/>
            <a:gdLst/>
            <a:ahLst/>
            <a:cxnLst/>
            <a:rect r="r" b="b" t="t" l="l"/>
            <a:pathLst>
              <a:path h="5844916" w="7019004">
                <a:moveTo>
                  <a:pt x="0" y="0"/>
                </a:moveTo>
                <a:lnTo>
                  <a:pt x="7019004" y="0"/>
                </a:lnTo>
                <a:lnTo>
                  <a:pt x="7019004" y="5844916"/>
                </a:lnTo>
                <a:lnTo>
                  <a:pt x="0" y="5844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6036382" y="-162279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2381958"/>
                </a:moveTo>
                <a:lnTo>
                  <a:pt x="4763917" y="2381958"/>
                </a:lnTo>
                <a:lnTo>
                  <a:pt x="4763917" y="0"/>
                </a:lnTo>
                <a:lnTo>
                  <a:pt x="0" y="0"/>
                </a:lnTo>
                <a:lnTo>
                  <a:pt x="0" y="238195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19805" y="7959505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0"/>
                </a:moveTo>
                <a:lnTo>
                  <a:pt x="4763916" y="0"/>
                </a:lnTo>
                <a:lnTo>
                  <a:pt x="4763916" y="2381959"/>
                </a:lnTo>
                <a:lnTo>
                  <a:pt x="0" y="23819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7341" y="1025879"/>
            <a:ext cx="7861250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Dataset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4084" y="2681158"/>
            <a:ext cx="10446544" cy="246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Source: Cleaned Walmart Weekly Sales dataset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Focus: Department ID 8 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Time Span: February 2010 – November 2012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Records: 143 weekly observations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6036382" y="-162279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2381958"/>
                </a:moveTo>
                <a:lnTo>
                  <a:pt x="4763917" y="2381958"/>
                </a:lnTo>
                <a:lnTo>
                  <a:pt x="4763917" y="0"/>
                </a:lnTo>
                <a:lnTo>
                  <a:pt x="0" y="0"/>
                </a:lnTo>
                <a:lnTo>
                  <a:pt x="0" y="238195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19805" y="7959505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0"/>
                </a:moveTo>
                <a:lnTo>
                  <a:pt x="4763916" y="0"/>
                </a:lnTo>
                <a:lnTo>
                  <a:pt x="4763916" y="2381959"/>
                </a:lnTo>
                <a:lnTo>
                  <a:pt x="0" y="23819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34735" y="1309738"/>
            <a:ext cx="10595400" cy="8569030"/>
          </a:xfrm>
          <a:custGeom>
            <a:avLst/>
            <a:gdLst/>
            <a:ahLst/>
            <a:cxnLst/>
            <a:rect r="r" b="b" t="t" l="l"/>
            <a:pathLst>
              <a:path h="8569030" w="10595400">
                <a:moveTo>
                  <a:pt x="0" y="0"/>
                </a:moveTo>
                <a:lnTo>
                  <a:pt x="10595400" y="0"/>
                </a:lnTo>
                <a:lnTo>
                  <a:pt x="10595400" y="8569030"/>
                </a:lnTo>
                <a:lnTo>
                  <a:pt x="0" y="85690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85779" y="-133350"/>
            <a:ext cx="891644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Tim</a:t>
            </a:r>
            <a:r>
              <a:rPr lang="en-US" sz="69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e Series Analysis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95259" y="146535"/>
            <a:ext cx="12022774" cy="9993931"/>
          </a:xfrm>
          <a:custGeom>
            <a:avLst/>
            <a:gdLst/>
            <a:ahLst/>
            <a:cxnLst/>
            <a:rect r="r" b="b" t="t" l="l"/>
            <a:pathLst>
              <a:path h="9993931" w="12022774">
                <a:moveTo>
                  <a:pt x="0" y="0"/>
                </a:moveTo>
                <a:lnTo>
                  <a:pt x="12022774" y="0"/>
                </a:lnTo>
                <a:lnTo>
                  <a:pt x="12022774" y="9993930"/>
                </a:lnTo>
                <a:lnTo>
                  <a:pt x="0" y="99939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82579" y="774229"/>
            <a:ext cx="9171518" cy="5635360"/>
          </a:xfrm>
          <a:custGeom>
            <a:avLst/>
            <a:gdLst/>
            <a:ahLst/>
            <a:cxnLst/>
            <a:rect r="r" b="b" t="t" l="l"/>
            <a:pathLst>
              <a:path h="5635360" w="9171518">
                <a:moveTo>
                  <a:pt x="0" y="0"/>
                </a:moveTo>
                <a:lnTo>
                  <a:pt x="9171518" y="0"/>
                </a:lnTo>
                <a:lnTo>
                  <a:pt x="9171518" y="5635360"/>
                </a:lnTo>
                <a:lnTo>
                  <a:pt x="0" y="5635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5937" y="759286"/>
            <a:ext cx="14270567" cy="8768427"/>
          </a:xfrm>
          <a:custGeom>
            <a:avLst/>
            <a:gdLst/>
            <a:ahLst/>
            <a:cxnLst/>
            <a:rect r="r" b="b" t="t" l="l"/>
            <a:pathLst>
              <a:path h="8768427" w="14270567">
                <a:moveTo>
                  <a:pt x="0" y="0"/>
                </a:moveTo>
                <a:lnTo>
                  <a:pt x="14270566" y="0"/>
                </a:lnTo>
                <a:lnTo>
                  <a:pt x="14270566" y="8768428"/>
                </a:lnTo>
                <a:lnTo>
                  <a:pt x="0" y="8768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H="true">
            <a:off x="11160318" y="774229"/>
            <a:ext cx="1918965" cy="15174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" id="5"/>
          <p:cNvSpPr/>
          <p:nvPr/>
        </p:nvSpPr>
        <p:spPr>
          <a:xfrm flipH="true">
            <a:off x="12822231" y="1043643"/>
            <a:ext cx="1918965" cy="15174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940242"/>
            <a:ext cx="9215722" cy="5748307"/>
          </a:xfrm>
          <a:custGeom>
            <a:avLst/>
            <a:gdLst/>
            <a:ahLst/>
            <a:cxnLst/>
            <a:rect r="r" b="b" t="t" l="l"/>
            <a:pathLst>
              <a:path h="5748307" w="9215722">
                <a:moveTo>
                  <a:pt x="0" y="0"/>
                </a:moveTo>
                <a:lnTo>
                  <a:pt x="9215722" y="0"/>
                </a:lnTo>
                <a:lnTo>
                  <a:pt x="9215722" y="5748306"/>
                </a:lnTo>
                <a:lnTo>
                  <a:pt x="0" y="5748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72278" y="2940242"/>
            <a:ext cx="9215722" cy="5748307"/>
          </a:xfrm>
          <a:custGeom>
            <a:avLst/>
            <a:gdLst/>
            <a:ahLst/>
            <a:cxnLst/>
            <a:rect r="r" b="b" t="t" l="l"/>
            <a:pathLst>
              <a:path h="5748307" w="9215722">
                <a:moveTo>
                  <a:pt x="0" y="0"/>
                </a:moveTo>
                <a:lnTo>
                  <a:pt x="9215722" y="0"/>
                </a:lnTo>
                <a:lnTo>
                  <a:pt x="9215722" y="5748306"/>
                </a:lnTo>
                <a:lnTo>
                  <a:pt x="0" y="57483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75713" y="8406769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0"/>
                </a:moveTo>
                <a:lnTo>
                  <a:pt x="4763917" y="0"/>
                </a:lnTo>
                <a:lnTo>
                  <a:pt x="4763917" y="2381958"/>
                </a:lnTo>
                <a:lnTo>
                  <a:pt x="0" y="2381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6036382" y="-162279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2381958"/>
                </a:moveTo>
                <a:lnTo>
                  <a:pt x="4763917" y="2381958"/>
                </a:lnTo>
                <a:lnTo>
                  <a:pt x="4763917" y="0"/>
                </a:lnTo>
                <a:lnTo>
                  <a:pt x="0" y="0"/>
                </a:lnTo>
                <a:lnTo>
                  <a:pt x="0" y="238195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35123" y="1105993"/>
            <a:ext cx="11301259" cy="4579025"/>
          </a:xfrm>
          <a:custGeom>
            <a:avLst/>
            <a:gdLst/>
            <a:ahLst/>
            <a:cxnLst/>
            <a:rect r="r" b="b" t="t" l="l"/>
            <a:pathLst>
              <a:path h="4579025" w="11301259">
                <a:moveTo>
                  <a:pt x="0" y="0"/>
                </a:moveTo>
                <a:lnTo>
                  <a:pt x="11301259" y="0"/>
                </a:lnTo>
                <a:lnTo>
                  <a:pt x="11301259" y="4579025"/>
                </a:lnTo>
                <a:lnTo>
                  <a:pt x="0" y="45790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902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35123" y="5760555"/>
            <a:ext cx="11301259" cy="4556440"/>
          </a:xfrm>
          <a:custGeom>
            <a:avLst/>
            <a:gdLst/>
            <a:ahLst/>
            <a:cxnLst/>
            <a:rect r="r" b="b" t="t" l="l"/>
            <a:pathLst>
              <a:path h="4556440" w="11301259">
                <a:moveTo>
                  <a:pt x="0" y="0"/>
                </a:moveTo>
                <a:lnTo>
                  <a:pt x="11301259" y="0"/>
                </a:lnTo>
                <a:lnTo>
                  <a:pt x="11301259" y="4556440"/>
                </a:lnTo>
                <a:lnTo>
                  <a:pt x="0" y="45564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9442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850513" y="7270608"/>
            <a:ext cx="2260823" cy="322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1"/>
              </a:lnSpc>
            </a:pPr>
            <a:r>
              <a:rPr lang="en-US" sz="1879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Advertising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75821" y="4239144"/>
            <a:ext cx="2260823" cy="322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1"/>
              </a:lnSpc>
            </a:pPr>
            <a:r>
              <a:rPr lang="en-US" sz="1879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Production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75821" y="7270608"/>
            <a:ext cx="2260823" cy="322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1"/>
              </a:lnSpc>
            </a:pPr>
            <a:r>
              <a:rPr lang="en-US" sz="1879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Others Thing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804397" y="5076825"/>
            <a:ext cx="1454903" cy="636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2"/>
              </a:lnSpc>
            </a:pPr>
            <a:r>
              <a:rPr lang="en-US" b="true" sz="3758">
                <a:solidFill>
                  <a:srgbClr val="FDFDF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3K+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79632" y="6552848"/>
            <a:ext cx="2448473" cy="636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2"/>
              </a:lnSpc>
              <a:spcBef>
                <a:spcPct val="0"/>
              </a:spcBef>
            </a:pPr>
            <a:r>
              <a:rPr lang="en-US" sz="3758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80</a:t>
            </a:r>
            <a:r>
              <a:rPr lang="en-US" sz="3758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59552" y="-133350"/>
            <a:ext cx="5674370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Holt-Wint</a:t>
            </a:r>
            <a:r>
              <a:rPr lang="en-US" sz="69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124429"/>
            <a:ext cx="9152027" cy="2406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Trend only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The MAPE is 8.76 %</a:t>
            </a: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The MAPE is 3.24 %</a:t>
            </a: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</a:pPr>
          </a:p>
          <a:p>
            <a:pPr algn="l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10582" y="6128318"/>
            <a:ext cx="4863918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Trend and Seosonality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9805" y="7959505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0"/>
                </a:moveTo>
                <a:lnTo>
                  <a:pt x="4763916" y="0"/>
                </a:lnTo>
                <a:lnTo>
                  <a:pt x="4763916" y="2381959"/>
                </a:lnTo>
                <a:lnTo>
                  <a:pt x="0" y="2381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6036382" y="-162279"/>
            <a:ext cx="4763917" cy="2381958"/>
          </a:xfrm>
          <a:custGeom>
            <a:avLst/>
            <a:gdLst/>
            <a:ahLst/>
            <a:cxnLst/>
            <a:rect r="r" b="b" t="t" l="l"/>
            <a:pathLst>
              <a:path h="2381958" w="4763917">
                <a:moveTo>
                  <a:pt x="0" y="2381958"/>
                </a:moveTo>
                <a:lnTo>
                  <a:pt x="4763917" y="2381958"/>
                </a:lnTo>
                <a:lnTo>
                  <a:pt x="4763917" y="0"/>
                </a:lnTo>
                <a:lnTo>
                  <a:pt x="0" y="0"/>
                </a:lnTo>
                <a:lnTo>
                  <a:pt x="0" y="238195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93371" y="2991073"/>
            <a:ext cx="11301259" cy="4645767"/>
          </a:xfrm>
          <a:custGeom>
            <a:avLst/>
            <a:gdLst/>
            <a:ahLst/>
            <a:cxnLst/>
            <a:rect r="r" b="b" t="t" l="l"/>
            <a:pathLst>
              <a:path h="4645767" w="11301259">
                <a:moveTo>
                  <a:pt x="0" y="0"/>
                </a:moveTo>
                <a:lnTo>
                  <a:pt x="11301258" y="0"/>
                </a:lnTo>
                <a:lnTo>
                  <a:pt x="11301258" y="4645767"/>
                </a:lnTo>
                <a:lnTo>
                  <a:pt x="0" y="46457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338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05150" y="-133350"/>
            <a:ext cx="12077700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69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ARIMA,</a:t>
            </a:r>
            <a:r>
              <a:rPr lang="en-US" sz="6999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 SARIMA, SARIMAX.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60851" y="1257857"/>
            <a:ext cx="3658791" cy="1467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ARIMA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779E3"/>
                </a:solidFill>
                <a:latin typeface="Montserrat"/>
                <a:ea typeface="Montserrat"/>
                <a:cs typeface="Montserrat"/>
                <a:sym typeface="Montserrat"/>
              </a:rPr>
              <a:t>The MAPE is 3.88 %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DAGrewD6tmI</dc:identifier>
  <dcterms:modified xsi:type="dcterms:W3CDTF">2011-08-01T06:04:30Z</dcterms:modified>
  <cp:revision>1</cp:revision>
  <dc:title>Blue and Purple Illustrative Simple Sales Report Presentation</dc:title>
</cp:coreProperties>
</file>