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9" r:id="rId4"/>
    <p:sldId id="260" r:id="rId5"/>
    <p:sldId id="261" r:id="rId6"/>
    <p:sldId id="262" r:id="rId7"/>
    <p:sldId id="270" r:id="rId8"/>
    <p:sldId id="263" r:id="rId9"/>
    <p:sldId id="268" r:id="rId10"/>
    <p:sldId id="269" r:id="rId11"/>
    <p:sldId id="274" r:id="rId12"/>
    <p:sldId id="265" r:id="rId13"/>
    <p:sldId id="266" r:id="rId14"/>
    <p:sldId id="271" r:id="rId15"/>
    <p:sldId id="272" r:id="rId16"/>
    <p:sldId id="273" r:id="rId17"/>
    <p:sldId id="267"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14F29-E34E-4FCB-8A48-B13A1FF09104}" type="datetimeFigureOut">
              <a:rPr lang="en-IN" smtClean="0"/>
              <a:t>09-05-2022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68247F-2F24-4670-963F-9FE62C45981E}" type="slidenum">
              <a:rPr lang="en-IN" smtClean="0"/>
              <a:t>‹#›</a:t>
            </a:fld>
            <a:endParaRPr lang="en-IN"/>
          </a:p>
        </p:txBody>
      </p:sp>
    </p:spTree>
    <p:extLst>
      <p:ext uri="{BB962C8B-B14F-4D97-AF65-F5344CB8AC3E}">
        <p14:creationId xmlns:p14="http://schemas.microsoft.com/office/powerpoint/2010/main" val="315749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92BD472-E386-4F23-9AB0-90B8B2C50086}" type="datetimeFigureOut">
              <a:rPr lang="en-IN" smtClean="0"/>
              <a:t>09-05-2022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9188ADB-99A9-4194-B9E3-E39B0CA59C2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2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2BD472-E386-4F23-9AB0-90B8B2C5008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88ADB-99A9-4194-B9E3-E39B0CA59C29}" type="slidenum">
              <a:rPr lang="en-IN" smtClean="0"/>
              <a:t>‹#›</a:t>
            </a:fld>
            <a:endParaRPr lang="en-IN"/>
          </a:p>
        </p:txBody>
      </p:sp>
    </p:spTree>
    <p:extLst>
      <p:ext uri="{BB962C8B-B14F-4D97-AF65-F5344CB8AC3E}">
        <p14:creationId xmlns:p14="http://schemas.microsoft.com/office/powerpoint/2010/main" val="361656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BD472-E386-4F23-9AB0-90B8B2C5008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88ADB-99A9-4194-B9E3-E39B0CA59C2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4182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BD472-E386-4F23-9AB0-90B8B2C5008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88ADB-99A9-4194-B9E3-E39B0CA59C2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9609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BD472-E386-4F23-9AB0-90B8B2C5008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88ADB-99A9-4194-B9E3-E39B0CA59C29}" type="slidenum">
              <a:rPr lang="en-IN" smtClean="0"/>
              <a:t>‹#›</a:t>
            </a:fld>
            <a:endParaRPr lang="en-IN"/>
          </a:p>
        </p:txBody>
      </p:sp>
    </p:spTree>
    <p:extLst>
      <p:ext uri="{BB962C8B-B14F-4D97-AF65-F5344CB8AC3E}">
        <p14:creationId xmlns:p14="http://schemas.microsoft.com/office/powerpoint/2010/main" val="34555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BD472-E386-4F23-9AB0-90B8B2C5008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88ADB-99A9-4194-B9E3-E39B0CA59C2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3735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BD472-E386-4F23-9AB0-90B8B2C5008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88ADB-99A9-4194-B9E3-E39B0CA59C2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7771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BD472-E386-4F23-9AB0-90B8B2C5008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88ADB-99A9-4194-B9E3-E39B0CA59C2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2441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BD472-E386-4F23-9AB0-90B8B2C5008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88ADB-99A9-4194-B9E3-E39B0CA59C2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099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BD472-E386-4F23-9AB0-90B8B2C5008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88ADB-99A9-4194-B9E3-E39B0CA59C29}" type="slidenum">
              <a:rPr lang="en-IN" smtClean="0"/>
              <a:t>‹#›</a:t>
            </a:fld>
            <a:endParaRPr lang="en-IN"/>
          </a:p>
        </p:txBody>
      </p:sp>
    </p:spTree>
    <p:extLst>
      <p:ext uri="{BB962C8B-B14F-4D97-AF65-F5344CB8AC3E}">
        <p14:creationId xmlns:p14="http://schemas.microsoft.com/office/powerpoint/2010/main" val="411804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BD472-E386-4F23-9AB0-90B8B2C50086}" type="datetimeFigureOut">
              <a:rPr lang="en-IN" smtClean="0"/>
              <a:t>09-05-2022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88ADB-99A9-4194-B9E3-E39B0CA59C2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964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BD472-E386-4F23-9AB0-90B8B2C5008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88ADB-99A9-4194-B9E3-E39B0CA59C29}" type="slidenum">
              <a:rPr lang="en-IN" smtClean="0"/>
              <a:t>‹#›</a:t>
            </a:fld>
            <a:endParaRPr lang="en-IN"/>
          </a:p>
        </p:txBody>
      </p:sp>
    </p:spTree>
    <p:extLst>
      <p:ext uri="{BB962C8B-B14F-4D97-AF65-F5344CB8AC3E}">
        <p14:creationId xmlns:p14="http://schemas.microsoft.com/office/powerpoint/2010/main" val="307233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2BD472-E386-4F23-9AB0-90B8B2C50086}" type="datetimeFigureOut">
              <a:rPr lang="en-IN" smtClean="0"/>
              <a:t>09-05-2022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188ADB-99A9-4194-B9E3-E39B0CA59C2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838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2BD472-E386-4F23-9AB0-90B8B2C50086}" type="datetimeFigureOut">
              <a:rPr lang="en-IN" smtClean="0"/>
              <a:t>09-05-2022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188ADB-99A9-4194-B9E3-E39B0CA59C2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4078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BD472-E386-4F23-9AB0-90B8B2C50086}" type="datetimeFigureOut">
              <a:rPr lang="en-IN" smtClean="0"/>
              <a:t>09-05-2022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188ADB-99A9-4194-B9E3-E39B0CA59C29}" type="slidenum">
              <a:rPr lang="en-IN" smtClean="0"/>
              <a:t>‹#›</a:t>
            </a:fld>
            <a:endParaRPr lang="en-IN"/>
          </a:p>
        </p:txBody>
      </p:sp>
    </p:spTree>
    <p:extLst>
      <p:ext uri="{BB962C8B-B14F-4D97-AF65-F5344CB8AC3E}">
        <p14:creationId xmlns:p14="http://schemas.microsoft.com/office/powerpoint/2010/main" val="317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2BD472-E386-4F23-9AB0-90B8B2C5008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88ADB-99A9-4194-B9E3-E39B0CA59C2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02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92BD472-E386-4F23-9AB0-90B8B2C50086}" type="datetimeFigureOut">
              <a:rPr lang="en-IN" smtClean="0"/>
              <a:t>09-05-2022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88ADB-99A9-4194-B9E3-E39B0CA59C29}" type="slidenum">
              <a:rPr lang="en-IN" smtClean="0"/>
              <a:t>‹#›</a:t>
            </a:fld>
            <a:endParaRPr lang="en-IN"/>
          </a:p>
        </p:txBody>
      </p:sp>
    </p:spTree>
    <p:extLst>
      <p:ext uri="{BB962C8B-B14F-4D97-AF65-F5344CB8AC3E}">
        <p14:creationId xmlns:p14="http://schemas.microsoft.com/office/powerpoint/2010/main" val="330657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2BD472-E386-4F23-9AB0-90B8B2C50086}" type="datetimeFigureOut">
              <a:rPr lang="en-IN" smtClean="0"/>
              <a:t>09-05-2022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188ADB-99A9-4194-B9E3-E39B0CA59C29}" type="slidenum">
              <a:rPr lang="en-IN" smtClean="0"/>
              <a:t>‹#›</a:t>
            </a:fld>
            <a:endParaRPr lang="en-IN"/>
          </a:p>
        </p:txBody>
      </p:sp>
    </p:spTree>
    <p:extLst>
      <p:ext uri="{BB962C8B-B14F-4D97-AF65-F5344CB8AC3E}">
        <p14:creationId xmlns:p14="http://schemas.microsoft.com/office/powerpoint/2010/main" val="2113144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dx.doi.org/10.1109/ICICCS48265.2020.9121067"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0101" y="2087736"/>
            <a:ext cx="6166637" cy="124649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indent="457200" algn="ctr"/>
            <a:r>
              <a:rPr lang="en-US" sz="2500" dirty="0">
                <a:effectLst/>
                <a:latin typeface="Times New Roman" panose="02020603050405020304" pitchFamily="18" charset="0"/>
                <a:ea typeface="Times New Roman" panose="02020603050405020304" pitchFamily="18" charset="0"/>
              </a:rPr>
              <a:t>Implementation of Classification and Segmentation for Plant Diseases Using a Deep Learning Model</a:t>
            </a:r>
            <a:endParaRPr lang="en-IN" sz="2500" dirty="0">
              <a:effectLst/>
              <a:latin typeface="Times New Roman" panose="02020603050405020304" pitchFamily="18" charset="0"/>
              <a:ea typeface="SimSun" panose="02010600030101010101" pitchFamily="2" charset="-122"/>
            </a:endParaRPr>
          </a:p>
        </p:txBody>
      </p:sp>
      <p:sp>
        <p:nvSpPr>
          <p:cNvPr id="7" name="Rectangle 6"/>
          <p:cNvSpPr/>
          <p:nvPr/>
        </p:nvSpPr>
        <p:spPr>
          <a:xfrm>
            <a:off x="2850984" y="3759815"/>
            <a:ext cx="668163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School Of Computer Science &amp; Engineering </a:t>
            </a:r>
          </a:p>
        </p:txBody>
      </p:sp>
      <p:sp>
        <p:nvSpPr>
          <p:cNvPr id="8" name="Rectangle 7"/>
          <p:cNvSpPr/>
          <p:nvPr/>
        </p:nvSpPr>
        <p:spPr>
          <a:xfrm>
            <a:off x="4316293" y="4395540"/>
            <a:ext cx="3594254" cy="584775"/>
          </a:xfrm>
          <a:prstGeom prst="rect">
            <a:avLst/>
          </a:prstGeom>
          <a:noFill/>
        </p:spPr>
        <p:txBody>
          <a:bodyPr wrap="none" lIns="91440" tIns="45720" rIns="91440" bIns="45720">
            <a:spAutoFit/>
          </a:bodyPr>
          <a:lstStyle/>
          <a:p>
            <a:pPr algn="ctr"/>
            <a:r>
              <a:rPr lang="en-US" sz="32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Galgotias</a:t>
            </a: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University</a:t>
            </a:r>
          </a:p>
        </p:txBody>
      </p:sp>
    </p:spTree>
    <p:extLst>
      <p:ext uri="{BB962C8B-B14F-4D97-AF65-F5344CB8AC3E}">
        <p14:creationId xmlns:p14="http://schemas.microsoft.com/office/powerpoint/2010/main" val="1127535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1" y="1403894"/>
            <a:ext cx="10624457" cy="4050211"/>
          </a:xfrm>
          <a:prstGeom prst="rect">
            <a:avLst/>
          </a:prstGeom>
        </p:spPr>
        <p:txBody>
          <a:bodyPr wrap="square">
            <a:spAutoFit/>
          </a:bodyPr>
          <a:lstStyle/>
          <a:p>
            <a:pPr algn="just">
              <a:lnSpc>
                <a:spcPct val="150000"/>
              </a:lnSpc>
              <a:spcAft>
                <a:spcPts val="1600"/>
              </a:spcAft>
            </a:pPr>
            <a:r>
              <a:rPr lang="en-US" sz="1800" dirty="0">
                <a:solidFill>
                  <a:srgbClr val="0D0D0D"/>
                </a:solidFill>
                <a:effectLst/>
                <a:latin typeface="Times New Roman" panose="02020603050405020304" pitchFamily="18" charset="0"/>
                <a:ea typeface="SimSun" panose="02010600030101010101" pitchFamily="2" charset="-122"/>
              </a:rPr>
              <a:t>The following is the process of deleting a feature. This can be described as a size reduction that well represents the advanced parts of the image in the way of a vector element. The image was initially dark to some degree, so it was easily slippery. Now, this smooth image is stored on the side of the file. This is taken from the training data index. This image is used for the sensory training network. Image can be resized and read for better accuracy or precision. In addition, this image is included in the file training guide and the architecture for the projected system is shown below in fig. 1</a:t>
            </a:r>
          </a:p>
          <a:p>
            <a:pPr algn="just">
              <a:lnSpc>
                <a:spcPct val="150000"/>
              </a:lnSpc>
              <a:spcAft>
                <a:spcPts val="1600"/>
              </a:spcAft>
            </a:pPr>
            <a:r>
              <a:rPr lang="x-none" sz="1800" spc="-5" dirty="0">
                <a:effectLst/>
                <a:latin typeface="Times New Roman" panose="02020603050405020304" pitchFamily="18" charset="0"/>
                <a:ea typeface="SimSun" panose="02010600030101010101" pitchFamily="2" charset="-122"/>
              </a:rPr>
              <a:t>Our proposed five-point system </a:t>
            </a:r>
            <a:r>
              <a:rPr lang="en-IN" sz="1800" spc="-5" dirty="0">
                <a:effectLst/>
                <a:latin typeface="Times New Roman" panose="02020603050405020304" pitchFamily="18" charset="0"/>
                <a:ea typeface="SimSun" panose="02010600030101010101" pitchFamily="2" charset="-122"/>
              </a:rPr>
              <a:t>is </a:t>
            </a:r>
            <a:r>
              <a:rPr lang="x-none" sz="1800" spc="-5" dirty="0">
                <a:effectLst/>
                <a:latin typeface="Times New Roman" panose="02020603050405020304" pitchFamily="18" charset="0"/>
                <a:ea typeface="SimSun" panose="02010600030101010101" pitchFamily="2" charset="-122"/>
              </a:rPr>
              <a:t>data collection and import, data preparation and training, pre-data processing, model adjustment, and single-image decision-making [19].</a:t>
            </a:r>
            <a:r>
              <a:rPr lang="en-IN" sz="1800" spc="-5" dirty="0">
                <a:effectLst/>
                <a:latin typeface="Times New Roman" panose="02020603050405020304" pitchFamily="18" charset="0"/>
                <a:ea typeface="SimSun" panose="02010600030101010101" pitchFamily="2" charset="-122"/>
              </a:rPr>
              <a:t> These all contribute to constructing the whole model.</a:t>
            </a:r>
          </a:p>
          <a:p>
            <a:pPr algn="just">
              <a:lnSpc>
                <a:spcPct val="150000"/>
              </a:lnSpc>
              <a:spcAft>
                <a:spcPts val="1600"/>
              </a:spcAft>
            </a:pPr>
            <a:endParaRPr lang="en-IN" sz="1100" dirty="0">
              <a:solidFill>
                <a:srgbClr val="4C483D"/>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01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01D2E53-C291-D125-E849-E358005F3830}"/>
              </a:ext>
            </a:extLst>
          </p:cNvPr>
          <p:cNvPicPr>
            <a:picLocks noChangeAspect="1"/>
          </p:cNvPicPr>
          <p:nvPr/>
        </p:nvPicPr>
        <p:blipFill rotWithShape="1">
          <a:blip r:embed="rId3"/>
          <a:srcRect t="8716" r="1" b="15341"/>
          <a:stretch/>
        </p:blipFill>
        <p:spPr>
          <a:xfrm>
            <a:off x="938890" y="794266"/>
            <a:ext cx="10340786" cy="5418678"/>
          </a:xfrm>
          <a:prstGeom prst="rect">
            <a:avLst/>
          </a:prstGeom>
        </p:spPr>
      </p:pic>
      <p:sp>
        <p:nvSpPr>
          <p:cNvPr id="9" name="Rectangle 8">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2"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3" name="Picture 12">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4"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5" name="Picture 14">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TextBox 2">
            <a:extLst>
              <a:ext uri="{FF2B5EF4-FFF2-40B4-BE49-F238E27FC236}">
                <a16:creationId xmlns:a16="http://schemas.microsoft.com/office/drawing/2014/main" id="{7D87C52D-AEEC-6835-5A89-43A904BD0557}"/>
              </a:ext>
            </a:extLst>
          </p:cNvPr>
          <p:cNvSpPr txBox="1"/>
          <p:nvPr/>
        </p:nvSpPr>
        <p:spPr>
          <a:xfrm>
            <a:off x="3320248" y="6339798"/>
            <a:ext cx="5998531" cy="369332"/>
          </a:xfrm>
          <a:prstGeom prst="rect">
            <a:avLst/>
          </a:prstGeom>
          <a:noFill/>
        </p:spPr>
        <p:txBody>
          <a:bodyPr wrap="square" rtlCol="0">
            <a:spAutoFit/>
          </a:bodyPr>
          <a:lstStyle/>
          <a:p>
            <a:r>
              <a:rPr lang="en-IN" sz="1800" dirty="0">
                <a:effectLst/>
                <a:latin typeface="Times New Roman" panose="02020603050405020304" pitchFamily="18" charset="0"/>
                <a:ea typeface="SimSun" panose="02010600030101010101" pitchFamily="2" charset="-122"/>
              </a:rPr>
              <a:t>Architecture diagram for the proposed system</a:t>
            </a:r>
            <a:endParaRPr lang="en-IN" dirty="0"/>
          </a:p>
        </p:txBody>
      </p:sp>
    </p:spTree>
    <p:extLst>
      <p:ext uri="{BB962C8B-B14F-4D97-AF65-F5344CB8AC3E}">
        <p14:creationId xmlns:p14="http://schemas.microsoft.com/office/powerpoint/2010/main" val="286526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0881" y="1347541"/>
            <a:ext cx="1415772"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Figures</a:t>
            </a:r>
          </a:p>
        </p:txBody>
      </p:sp>
      <p:pic>
        <p:nvPicPr>
          <p:cNvPr id="1052" name="Picture 1" descr="C:\Users\mayas\Desktop\BTech\SEMESTER 5\PROJECTS\REVIEW 2\DATASET\images\Train_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3473" y="1932315"/>
            <a:ext cx="3330619" cy="185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2" descr="C:\Users\mayas\Desktop\BTech\SEMESTER 5\PROJECTS\REVIEW 2\DATASET\images\Train_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4092" y="1932315"/>
            <a:ext cx="2780826" cy="185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5" name="Picture 4" descr="C:\Users\mayas\Desktop\BTech\SEMESTER 5\PROJECTS\REVIEW 2\DATASET\images\Train_2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918" y="1932314"/>
            <a:ext cx="2747146" cy="18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1493473" y="4232366"/>
            <a:ext cx="8858590" cy="369332"/>
          </a:xfrm>
          <a:prstGeom prst="rect">
            <a:avLst/>
          </a:prstGeom>
          <a:noFill/>
        </p:spPr>
        <p:txBody>
          <a:bodyPr wrap="square" rtlCol="0">
            <a:spAutoFit/>
          </a:bodyPr>
          <a:lstStyle/>
          <a:p>
            <a:r>
              <a:rPr lang="en-IN" dirty="0"/>
              <a:t>	Healthy Leaf		Affected by rust		Affected by scab</a:t>
            </a:r>
          </a:p>
        </p:txBody>
      </p:sp>
    </p:spTree>
    <p:extLst>
      <p:ext uri="{BB962C8B-B14F-4D97-AF65-F5344CB8AC3E}">
        <p14:creationId xmlns:p14="http://schemas.microsoft.com/office/powerpoint/2010/main" val="158230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6866" y="931818"/>
            <a:ext cx="3384140" cy="225554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9688" y="931818"/>
            <a:ext cx="3384141" cy="225554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4936" y="3281493"/>
            <a:ext cx="3264055" cy="2175505"/>
          </a:xfrm>
          <a:prstGeom prst="rect">
            <a:avLst/>
          </a:prstGeom>
        </p:spPr>
      </p:pic>
      <p:sp>
        <p:nvSpPr>
          <p:cNvPr id="6" name="TextBox 5"/>
          <p:cNvSpPr txBox="1"/>
          <p:nvPr/>
        </p:nvSpPr>
        <p:spPr>
          <a:xfrm>
            <a:off x="1976846" y="1236617"/>
            <a:ext cx="1402080" cy="369332"/>
          </a:xfrm>
          <a:prstGeom prst="rect">
            <a:avLst/>
          </a:prstGeom>
          <a:noFill/>
        </p:spPr>
        <p:txBody>
          <a:bodyPr wrap="square" rtlCol="0">
            <a:spAutoFit/>
          </a:bodyPr>
          <a:lstStyle/>
          <a:p>
            <a:r>
              <a:rPr lang="en-IN" dirty="0"/>
              <a:t>Train  01</a:t>
            </a:r>
          </a:p>
        </p:txBody>
      </p:sp>
      <p:sp>
        <p:nvSpPr>
          <p:cNvPr id="8" name="TextBox 7"/>
          <p:cNvSpPr txBox="1"/>
          <p:nvPr/>
        </p:nvSpPr>
        <p:spPr>
          <a:xfrm flipH="1">
            <a:off x="7594710" y="1236617"/>
            <a:ext cx="2524650" cy="369332"/>
          </a:xfrm>
          <a:prstGeom prst="rect">
            <a:avLst/>
          </a:prstGeom>
          <a:noFill/>
        </p:spPr>
        <p:txBody>
          <a:bodyPr wrap="square" rtlCol="0">
            <a:spAutoFit/>
          </a:bodyPr>
          <a:lstStyle/>
          <a:p>
            <a:r>
              <a:rPr lang="en-IN" dirty="0"/>
              <a:t>Train 06</a:t>
            </a:r>
          </a:p>
        </p:txBody>
      </p:sp>
      <p:sp>
        <p:nvSpPr>
          <p:cNvPr id="9" name="TextBox 8"/>
          <p:cNvSpPr txBox="1"/>
          <p:nvPr/>
        </p:nvSpPr>
        <p:spPr>
          <a:xfrm>
            <a:off x="4781006" y="3535680"/>
            <a:ext cx="2124891" cy="369332"/>
          </a:xfrm>
          <a:prstGeom prst="rect">
            <a:avLst/>
          </a:prstGeom>
          <a:noFill/>
        </p:spPr>
        <p:txBody>
          <a:bodyPr wrap="square" rtlCol="0">
            <a:spAutoFit/>
          </a:bodyPr>
          <a:lstStyle/>
          <a:p>
            <a:r>
              <a:rPr lang="en-IN" dirty="0"/>
              <a:t>Train 25</a:t>
            </a:r>
          </a:p>
        </p:txBody>
      </p:sp>
      <p:sp>
        <p:nvSpPr>
          <p:cNvPr id="11" name="TextBox 10"/>
          <p:cNvSpPr txBox="1"/>
          <p:nvPr/>
        </p:nvSpPr>
        <p:spPr>
          <a:xfrm flipH="1">
            <a:off x="4182290" y="5678993"/>
            <a:ext cx="3690259" cy="369332"/>
          </a:xfrm>
          <a:prstGeom prst="rect">
            <a:avLst/>
          </a:prstGeom>
          <a:noFill/>
        </p:spPr>
        <p:txBody>
          <a:bodyPr wrap="square" rtlCol="0">
            <a:spAutoFit/>
          </a:bodyPr>
          <a:lstStyle/>
          <a:p>
            <a:r>
              <a:rPr lang="en-IN" dirty="0"/>
              <a:t>Leaves affected by Multiple disease</a:t>
            </a:r>
          </a:p>
        </p:txBody>
      </p:sp>
    </p:spTree>
    <p:extLst>
      <p:ext uri="{BB962C8B-B14F-4D97-AF65-F5344CB8AC3E}">
        <p14:creationId xmlns:p14="http://schemas.microsoft.com/office/powerpoint/2010/main" val="248965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7965" y="798901"/>
            <a:ext cx="1988621"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Flowchart</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288971" y="2114006"/>
            <a:ext cx="3230880" cy="2926080"/>
          </a:xfrm>
          <a:prstGeom prst="rect">
            <a:avLst/>
          </a:prstGeom>
        </p:spPr>
      </p:pic>
    </p:spTree>
    <p:extLst>
      <p:ext uri="{BB962C8B-B14F-4D97-AF65-F5344CB8AC3E}">
        <p14:creationId xmlns:p14="http://schemas.microsoft.com/office/powerpoint/2010/main" val="191813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9234" y="625490"/>
            <a:ext cx="2287807"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
        <p:nvSpPr>
          <p:cNvPr id="3" name="Rectangle 2"/>
          <p:cNvSpPr/>
          <p:nvPr/>
        </p:nvSpPr>
        <p:spPr>
          <a:xfrm>
            <a:off x="949234" y="1271821"/>
            <a:ext cx="10145486" cy="4613058"/>
          </a:xfrm>
          <a:prstGeom prst="rect">
            <a:avLst/>
          </a:prstGeom>
        </p:spPr>
        <p:txBody>
          <a:bodyPr wrap="square">
            <a:spAutoFit/>
          </a:bodyPr>
          <a:lstStyle/>
          <a:p>
            <a:pPr indent="183515" algn="just">
              <a:lnSpc>
                <a:spcPct val="150000"/>
              </a:lnSpc>
              <a:spcAft>
                <a:spcPts val="0"/>
              </a:spcAft>
            </a:pPr>
            <a:r>
              <a:rPr lang="en-US" sz="1800" dirty="0">
                <a:effectLst/>
                <a:latin typeface="Times New Roman" panose="02020603050405020304" pitchFamily="18" charset="0"/>
                <a:ea typeface="SimSun" panose="02010600030101010101" pitchFamily="2" charset="-122"/>
              </a:rPr>
              <a:t>An intensively designed CNN-based model attention is to detect the familiar apple leaf disease to maintain and enhance the effective management of Orchards. A large number of apple leaf images have been collected by several cameras and cell phone devices. A total of 3,642 images have been acquired from the public database from the Kaggle platform. It contains healthy apple leaves, affected by rust and scab, or are affected by many diseases. In this paper, an apple pest control program has remained proposed which stands based on the technology of Convolutional Neural Network (CNN) having a well-trained architectural design. The primary purpose of this proposed model is to diagnose potted plant diseases early in order to increase plant production and reduce losses due to diseases such as apple peel and rust on the leaves of the apple plant. The model has been trained and validated using a dataset containing 3642 colored apple leaf pictures. The dataset is divided into training and testing. Models are tested in 30 epochs and each epoch contains 91 total steps. The accuracy rate of this proposed model is around 93.8%.</a:t>
            </a:r>
            <a:endParaRPr lang="en-IN" sz="3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7321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FD5913-365A-FF7B-9D3E-090745AE7612}"/>
              </a:ext>
            </a:extLst>
          </p:cNvPr>
          <p:cNvSpPr/>
          <p:nvPr/>
        </p:nvSpPr>
        <p:spPr>
          <a:xfrm>
            <a:off x="978960" y="1288051"/>
            <a:ext cx="8978537" cy="854080"/>
          </a:xfrm>
          <a:prstGeom prst="rect">
            <a:avLst/>
          </a:prstGeom>
        </p:spPr>
        <p:txBody>
          <a:bodyPr wrap="square">
            <a:spAutoFit/>
          </a:bodyPr>
          <a:lstStyle/>
          <a:p>
            <a:pPr marL="183515" indent="-183515" algn="just">
              <a:spcBef>
                <a:spcPts val="900"/>
              </a:spcBef>
              <a:spcAft>
                <a:spcPts val="300"/>
              </a:spcAft>
              <a:tabLst>
                <a:tab pos="182880" algn="l"/>
                <a:tab pos="457200" algn="l"/>
              </a:tabLst>
            </a:pPr>
            <a:r>
              <a:rPr lang="en-US" sz="2000" b="1" cap="small" dirty="0">
                <a:latin typeface="Times New Roman" panose="02020603050405020304" pitchFamily="18" charset="0"/>
                <a:ea typeface="SimSun" panose="02010600030101010101" pitchFamily="2" charset="-122"/>
              </a:rPr>
              <a:t>Acknowledgment</a:t>
            </a:r>
            <a:endParaRPr lang="en-IN" sz="2000" b="1" cap="small" dirty="0">
              <a:latin typeface="Times New Roman" panose="02020603050405020304" pitchFamily="18" charset="0"/>
              <a:ea typeface="SimSun" panose="02010600030101010101" pitchFamily="2" charset="-122"/>
            </a:endParaRPr>
          </a:p>
          <a:p>
            <a:pPr algn="just">
              <a:lnSpc>
                <a:spcPct val="150000"/>
              </a:lnSpc>
              <a:spcAft>
                <a:spcPts val="0"/>
              </a:spcAft>
            </a:pPr>
            <a:r>
              <a:rPr lang="en-AU" dirty="0">
                <a:solidFill>
                  <a:srgbClr val="000000"/>
                </a:solidFill>
                <a:latin typeface="Times New Roman" panose="02020603050405020304" pitchFamily="18" charset="0"/>
                <a:ea typeface="SimSun" panose="02010600030101010101" pitchFamily="2" charset="-122"/>
              </a:rPr>
              <a:t>We would like to thank the our guide and reviewers for their valuable suggestions on our work.</a:t>
            </a:r>
            <a:endParaRPr lang="en-IN" sz="3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272693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909" y="790192"/>
            <a:ext cx="177644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References</a:t>
            </a:r>
          </a:p>
        </p:txBody>
      </p:sp>
      <p:sp>
        <p:nvSpPr>
          <p:cNvPr id="6" name="Rectangle 5"/>
          <p:cNvSpPr/>
          <p:nvPr/>
        </p:nvSpPr>
        <p:spPr>
          <a:xfrm>
            <a:off x="670560" y="1449380"/>
            <a:ext cx="10824754" cy="4859022"/>
          </a:xfrm>
          <a:prstGeom prst="rect">
            <a:avLst/>
          </a:prstGeom>
        </p:spPr>
        <p:txBody>
          <a:bodyPr wrap="square">
            <a:spAutoFit/>
          </a:bodyPr>
          <a:lstStyle/>
          <a:p>
            <a:pPr algn="just">
              <a:spcAft>
                <a:spcPts val="1600"/>
              </a:spcAft>
            </a:pPr>
            <a:r>
              <a:rPr lang="en-US" sz="1600" dirty="0">
                <a:solidFill>
                  <a:srgbClr val="4C483D"/>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H. A. </a:t>
            </a:r>
            <a:r>
              <a:rPr lang="en-US" sz="1600" dirty="0" err="1">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Hiary</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S. B. Ahmad, M. </a:t>
            </a:r>
            <a:r>
              <a:rPr lang="en-US" sz="1600" dirty="0" err="1">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Reyalat</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M. </a:t>
            </a:r>
            <a:r>
              <a:rPr lang="en-US" sz="1600" dirty="0" err="1">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Braik</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and Z. </a:t>
            </a:r>
            <a:r>
              <a:rPr lang="en-US" sz="1600" dirty="0" err="1">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Alrahamneh</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“Fast and Accurate Detection and Classification of Plant  Diseases,” International Journal of Computer Applications, vol. 17, no. 1, pp. 31–38, 2011.</a:t>
            </a:r>
            <a:endParaRPr lang="en-IN" sz="1600" dirty="0">
              <a:solidFill>
                <a:srgbClr val="4C483D"/>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600"/>
              </a:spcAft>
            </a:pP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[2] Potato Leaf Diseases Detection Using Deep Learning May 2020 DOI:</a:t>
            </a:r>
            <a:r>
              <a:rPr lang="en-US" sz="1600" u="sng"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hlinkClick r:id="rId2"/>
              </a:rPr>
              <a:t>10.1109/ICICCS48265.2020.9121067</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Conference: 2020 4th International Conference on Intelligent Computing and Control Systems (ICICCS)</a:t>
            </a:r>
            <a:endParaRPr lang="en-IN" sz="1600" dirty="0">
              <a:solidFill>
                <a:srgbClr val="4C483D"/>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600"/>
              </a:spcAft>
            </a:pPr>
            <a:r>
              <a:rPr lang="en-IN"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M. Islam, </a:t>
            </a:r>
            <a:r>
              <a:rPr lang="en-US" sz="1600" dirty="0" err="1">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Anh</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Dinh</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K. Wahid and P. </a:t>
            </a:r>
            <a:r>
              <a:rPr lang="en-US" sz="1600" dirty="0" err="1">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Bhowmik</a:t>
            </a:r>
            <a:r>
              <a:rPr lang="en-US" sz="160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"Detection of potato diseases using image segmentation and multiclass support vector machine," 2017 IEEE 30th Canadian Conference on Electrical and Computer Engineering (CCECE), Windsor, ON, 2017, pp. 1-4.</a:t>
            </a:r>
          </a:p>
          <a:p>
            <a:pPr algn="just"/>
            <a:r>
              <a:rPr lang="en-US" sz="1600" dirty="0">
                <a:latin typeface="Times New Roman" panose="02020603050405020304" pitchFamily="18" charset="0"/>
                <a:cs typeface="Times New Roman" panose="02020603050405020304" pitchFamily="18" charset="0"/>
              </a:rPr>
              <a:t>[4 ] </a:t>
            </a:r>
            <a:r>
              <a:rPr lang="en-US" sz="1600" dirty="0" err="1">
                <a:latin typeface="Times New Roman" panose="02020603050405020304" pitchFamily="18" charset="0"/>
                <a:cs typeface="Times New Roman" panose="02020603050405020304" pitchFamily="18" charset="0"/>
              </a:rPr>
              <a:t>Samer</a:t>
            </a:r>
            <a:r>
              <a:rPr lang="en-US" sz="1600" dirty="0">
                <a:latin typeface="Times New Roman" panose="02020603050405020304" pitchFamily="18" charset="0"/>
                <a:cs typeface="Times New Roman" panose="02020603050405020304" pitchFamily="18" charset="0"/>
              </a:rPr>
              <a:t> I. Mohamed, “Potato Leaf Disease Diagnosis and Detection  System Based on Convolution Neural Network”,  International Journal of Recent Technology and Engineering (IJRTE) ISSN: 2277-3878, Volume-9 Issue-4, November 2020</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[5 ] </a:t>
            </a:r>
            <a:r>
              <a:rPr lang="en-US" sz="1600" dirty="0">
                <a:latin typeface="Times New Roman" panose="02020603050405020304" pitchFamily="18" charset="0"/>
                <a:cs typeface="Times New Roman" panose="02020603050405020304" pitchFamily="18" charset="0"/>
              </a:rPr>
              <a:t>Tan Soo Xian &amp; </a:t>
            </a:r>
            <a:r>
              <a:rPr lang="en-US" sz="1600" dirty="0" err="1">
                <a:latin typeface="Times New Roman" panose="02020603050405020304" pitchFamily="18" charset="0"/>
                <a:cs typeface="Times New Roman" panose="02020603050405020304" pitchFamily="18" charset="0"/>
              </a:rPr>
              <a:t>Ruzelita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Ngadiran</a:t>
            </a:r>
            <a:r>
              <a:rPr lang="en-US" sz="1600" dirty="0">
                <a:latin typeface="Times New Roman" panose="02020603050405020304" pitchFamily="18" charset="0"/>
                <a:cs typeface="Times New Roman" panose="02020603050405020304" pitchFamily="18" charset="0"/>
              </a:rPr>
              <a:t>, Plant Diseases Classification using Machine Learning [doi:10.1088/1742-6596/1962/1/012024, 1962 (2021) 012024]</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[6 ] G. </a:t>
            </a:r>
            <a:r>
              <a:rPr lang="en-US" sz="1600" dirty="0" err="1">
                <a:latin typeface="Times New Roman" panose="02020603050405020304" pitchFamily="18" charset="0"/>
                <a:cs typeface="Times New Roman" panose="02020603050405020304" pitchFamily="18" charset="0"/>
              </a:rPr>
              <a:t>Geetha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S.Samundeswari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G.Saranya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K.Meenakshi</a:t>
            </a:r>
            <a:r>
              <a:rPr lang="en-US" sz="1600" dirty="0">
                <a:latin typeface="Times New Roman" panose="02020603050405020304" pitchFamily="18" charset="0"/>
                <a:cs typeface="Times New Roman" panose="02020603050405020304" pitchFamily="18" charset="0"/>
              </a:rPr>
              <a:t>  and M. </a:t>
            </a:r>
            <a:r>
              <a:rPr lang="en-US" sz="1600" dirty="0" err="1">
                <a:latin typeface="Times New Roman" panose="02020603050405020304" pitchFamily="18" charset="0"/>
                <a:cs typeface="Times New Roman" panose="02020603050405020304" pitchFamily="18" charset="0"/>
              </a:rPr>
              <a:t>Nithya</a:t>
            </a:r>
            <a:r>
              <a:rPr lang="en-US" sz="1600" dirty="0">
                <a:latin typeface="Times New Roman" panose="02020603050405020304" pitchFamily="18" charset="0"/>
                <a:cs typeface="Times New Roman" panose="02020603050405020304" pitchFamily="18" charset="0"/>
              </a:rPr>
              <a:t> Plant leaf disease classification and  detection system using machine learning, Journal of Physics: Conference Series 1712 (2020) 012012 doi:10.1088/1742-6596/1712/1/012012</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lnSpc>
                <a:spcPct val="125000"/>
              </a:lnSpc>
              <a:spcAft>
                <a:spcPts val="1600"/>
              </a:spcAft>
            </a:pPr>
            <a:endParaRPr lang="en-IN" sz="1100" dirty="0">
              <a:solidFill>
                <a:srgbClr val="4C483D"/>
              </a:solidFill>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393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972" y="2941209"/>
            <a:ext cx="320754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8302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26554122"/>
              </p:ext>
            </p:extLst>
          </p:nvPr>
        </p:nvGraphicFramePr>
        <p:xfrm>
          <a:off x="1448525" y="2567334"/>
          <a:ext cx="9036596" cy="1107440"/>
        </p:xfrm>
        <a:graphic>
          <a:graphicData uri="http://schemas.openxmlformats.org/drawingml/2006/table">
            <a:tbl>
              <a:tblPr firstRow="1" bandRow="1">
                <a:tableStyleId>{5C22544A-7EE6-4342-B048-85BDC9FD1C3A}</a:tableStyleId>
              </a:tblPr>
              <a:tblGrid>
                <a:gridCol w="2757715">
                  <a:extLst>
                    <a:ext uri="{9D8B030D-6E8A-4147-A177-3AD203B41FA5}">
                      <a16:colId xmlns:a16="http://schemas.microsoft.com/office/drawing/2014/main" val="343303466"/>
                    </a:ext>
                  </a:extLst>
                </a:gridCol>
                <a:gridCol w="2577737">
                  <a:extLst>
                    <a:ext uri="{9D8B030D-6E8A-4147-A177-3AD203B41FA5}">
                      <a16:colId xmlns:a16="http://schemas.microsoft.com/office/drawing/2014/main" val="661964849"/>
                    </a:ext>
                  </a:extLst>
                </a:gridCol>
                <a:gridCol w="2403566">
                  <a:extLst>
                    <a:ext uri="{9D8B030D-6E8A-4147-A177-3AD203B41FA5}">
                      <a16:colId xmlns:a16="http://schemas.microsoft.com/office/drawing/2014/main" val="1394303350"/>
                    </a:ext>
                  </a:extLst>
                </a:gridCol>
                <a:gridCol w="1297578">
                  <a:extLst>
                    <a:ext uri="{9D8B030D-6E8A-4147-A177-3AD203B41FA5}">
                      <a16:colId xmlns:a16="http://schemas.microsoft.com/office/drawing/2014/main" val="4020476376"/>
                    </a:ext>
                  </a:extLst>
                </a:gridCol>
              </a:tblGrid>
              <a:tr h="0">
                <a:tc>
                  <a:txBody>
                    <a:bodyPr/>
                    <a:lstStyle/>
                    <a:p>
                      <a:r>
                        <a:rPr lang="en-IN" dirty="0">
                          <a:latin typeface="Times New Roman" panose="02020603050405020304" pitchFamily="18" charset="0"/>
                          <a:cs typeface="Times New Roman" panose="02020603050405020304" pitchFamily="18" charset="0"/>
                        </a:rPr>
                        <a:t>NAME</a:t>
                      </a:r>
                      <a:r>
                        <a:rPr lang="en-IN" baseline="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ADMISSION NO</a:t>
                      </a:r>
                    </a:p>
                  </a:txBody>
                  <a:tcPr/>
                </a:tc>
                <a:tc>
                  <a:txBody>
                    <a:bodyPr/>
                    <a:lstStyle/>
                    <a:p>
                      <a:r>
                        <a:rPr lang="en-IN" dirty="0">
                          <a:latin typeface="Times New Roman" panose="02020603050405020304" pitchFamily="18" charset="0"/>
                          <a:cs typeface="Times New Roman" panose="02020603050405020304" pitchFamily="18" charset="0"/>
                        </a:rPr>
                        <a:t>ENROLLMENT NO</a:t>
                      </a:r>
                    </a:p>
                  </a:txBody>
                  <a:tcPr/>
                </a:tc>
                <a:tc>
                  <a:txBody>
                    <a:bodyPr/>
                    <a:lstStyle/>
                    <a:p>
                      <a:r>
                        <a:rPr lang="en-IN" dirty="0">
                          <a:latin typeface="Times New Roman" panose="02020603050405020304" pitchFamily="18" charset="0"/>
                          <a:cs typeface="Times New Roman" panose="02020603050405020304" pitchFamily="18" charset="0"/>
                        </a:rPr>
                        <a:t>SECTION</a:t>
                      </a:r>
                    </a:p>
                  </a:txBody>
                  <a:tcPr/>
                </a:tc>
                <a:extLst>
                  <a:ext uri="{0D108BD9-81ED-4DB2-BD59-A6C34878D82A}">
                    <a16:rowId xmlns:a16="http://schemas.microsoft.com/office/drawing/2014/main" val="1191741589"/>
                  </a:ext>
                </a:extLst>
              </a:tr>
              <a:tr h="370840">
                <a:tc>
                  <a:txBody>
                    <a:bodyPr/>
                    <a:lstStyle/>
                    <a:p>
                      <a:r>
                        <a:rPr lang="en-IN" dirty="0">
                          <a:latin typeface="Times New Roman" panose="02020603050405020304" pitchFamily="18" charset="0"/>
                          <a:cs typeface="Times New Roman" panose="02020603050405020304" pitchFamily="18" charset="0"/>
                        </a:rPr>
                        <a:t>MAYA</a:t>
                      </a:r>
                      <a:r>
                        <a:rPr lang="en-IN" baseline="0" dirty="0">
                          <a:latin typeface="Times New Roman" panose="02020603050405020304" pitchFamily="18" charset="0"/>
                          <a:cs typeface="Times New Roman" panose="02020603050405020304" pitchFamily="18" charset="0"/>
                        </a:rPr>
                        <a:t> SHANKAR JHA</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19SCSE1010573</a:t>
                      </a:r>
                    </a:p>
                  </a:txBody>
                  <a:tcPr/>
                </a:tc>
                <a:tc>
                  <a:txBody>
                    <a:bodyPr/>
                    <a:lstStyle/>
                    <a:p>
                      <a:r>
                        <a:rPr lang="en-IN" dirty="0">
                          <a:latin typeface="Times New Roman" panose="02020603050405020304" pitchFamily="18" charset="0"/>
                          <a:cs typeface="Times New Roman" panose="02020603050405020304" pitchFamily="18" charset="0"/>
                        </a:rPr>
                        <a:t>19021011736</a:t>
                      </a:r>
                    </a:p>
                  </a:txBody>
                  <a:tcPr/>
                </a:tc>
                <a:tc>
                  <a:txBody>
                    <a:bodyPr/>
                    <a:lstStyle/>
                    <a:p>
                      <a:r>
                        <a:rPr lang="en-IN">
                          <a:latin typeface="Times New Roman" panose="02020603050405020304" pitchFamily="18" charset="0"/>
                          <a:cs typeface="Times New Roman" panose="02020603050405020304" pitchFamily="18" charset="0"/>
                        </a:rPr>
                        <a:t>03</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722229"/>
                  </a:ext>
                </a:extLst>
              </a:tr>
              <a:tr h="370840">
                <a:tc>
                  <a:txBody>
                    <a:bodyPr/>
                    <a:lstStyle/>
                    <a:p>
                      <a:r>
                        <a:rPr lang="en-IN" dirty="0">
                          <a:latin typeface="Times New Roman" panose="02020603050405020304" pitchFamily="18" charset="0"/>
                          <a:cs typeface="Times New Roman" panose="02020603050405020304" pitchFamily="18" charset="0"/>
                        </a:rPr>
                        <a:t>MUSKAN RAHUJA</a:t>
                      </a:r>
                    </a:p>
                  </a:txBody>
                  <a:tcPr/>
                </a:tc>
                <a:tc>
                  <a:txBody>
                    <a:bodyPr/>
                    <a:lstStyle/>
                    <a:p>
                      <a:r>
                        <a:rPr lang="en-IN" dirty="0">
                          <a:latin typeface="Times New Roman" panose="02020603050405020304" pitchFamily="18" charset="0"/>
                          <a:cs typeface="Times New Roman" panose="02020603050405020304" pitchFamily="18" charset="0"/>
                        </a:rPr>
                        <a:t>19SCSE1010074</a:t>
                      </a:r>
                    </a:p>
                  </a:txBody>
                  <a:tcPr/>
                </a:tc>
                <a:tc>
                  <a:txBody>
                    <a:bodyPr/>
                    <a:lstStyle/>
                    <a:p>
                      <a:r>
                        <a:rPr lang="en-IN" dirty="0">
                          <a:latin typeface="Times New Roman" panose="02020603050405020304" pitchFamily="18" charset="0"/>
                          <a:cs typeface="Times New Roman" panose="02020603050405020304" pitchFamily="18" charset="0"/>
                        </a:rPr>
                        <a:t>19021011279</a:t>
                      </a:r>
                    </a:p>
                  </a:txBody>
                  <a:tcPr/>
                </a:tc>
                <a:tc>
                  <a:txBody>
                    <a:bodyPr/>
                    <a:lstStyle/>
                    <a:p>
                      <a:r>
                        <a:rPr lang="en-IN" dirty="0">
                          <a:latin typeface="Times New Roman" panose="02020603050405020304" pitchFamily="18" charset="0"/>
                          <a:cs typeface="Times New Roman" panose="02020603050405020304" pitchFamily="18" charset="0"/>
                        </a:rPr>
                        <a:t>03</a:t>
                      </a:r>
                    </a:p>
                  </a:txBody>
                  <a:tcPr/>
                </a:tc>
                <a:extLst>
                  <a:ext uri="{0D108BD9-81ED-4DB2-BD59-A6C34878D82A}">
                    <a16:rowId xmlns:a16="http://schemas.microsoft.com/office/drawing/2014/main" val="2584630920"/>
                  </a:ext>
                </a:extLst>
              </a:tr>
            </a:tbl>
          </a:graphicData>
        </a:graphic>
      </p:graphicFrame>
      <p:sp>
        <p:nvSpPr>
          <p:cNvPr id="5" name="Rectangle 4"/>
          <p:cNvSpPr/>
          <p:nvPr/>
        </p:nvSpPr>
        <p:spPr>
          <a:xfrm>
            <a:off x="1204685" y="1225620"/>
            <a:ext cx="2544286"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 Detail</a:t>
            </a:r>
          </a:p>
        </p:txBody>
      </p:sp>
      <p:sp>
        <p:nvSpPr>
          <p:cNvPr id="6" name="Rectangle 5"/>
          <p:cNvSpPr/>
          <p:nvPr/>
        </p:nvSpPr>
        <p:spPr>
          <a:xfrm>
            <a:off x="7920819" y="5687927"/>
            <a:ext cx="3108223"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Guide- Mr. </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Anandhan</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k</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14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7130" y="876023"/>
            <a:ext cx="1441420" cy="507831"/>
          </a:xfrm>
          <a:prstGeom prst="rect">
            <a:avLst/>
          </a:prstGeom>
        </p:spPr>
        <p:txBody>
          <a:bodyPr wrap="none">
            <a:spAutoFit/>
          </a:bodyPr>
          <a:lstStyle/>
          <a:p>
            <a:pPr>
              <a:lnSpc>
                <a:spcPct val="150000"/>
              </a:lnSpc>
              <a:spcAft>
                <a:spcPts val="1600"/>
              </a:spcAft>
            </a:pPr>
            <a:r>
              <a:rPr lang="en-US" b="1" dirty="0">
                <a:solidFill>
                  <a:srgbClr val="4C483D"/>
                </a:solidFill>
                <a:latin typeface="Times New Roman" panose="02020603050405020304" pitchFamily="18" charset="0"/>
                <a:ea typeface="SimSun" panose="02010600030101010101" pitchFamily="2" charset="-122"/>
                <a:cs typeface="Times New Roman" panose="02020603050405020304" pitchFamily="18" charset="0"/>
              </a:rPr>
              <a:t>ABSTRACT</a:t>
            </a:r>
            <a:endParaRPr lang="en-IN" sz="900" dirty="0">
              <a:solidFill>
                <a:srgbClr val="4C483D"/>
              </a:solidFill>
              <a:effectLst/>
              <a:latin typeface="Garamond" panose="02020404030301010803" pitchFamily="18" charset="0"/>
              <a:ea typeface="SimSun" panose="02010600030101010101" pitchFamily="2" charset="-122"/>
              <a:cs typeface="Times New Roman" panose="02020603050405020304" pitchFamily="18" charset="0"/>
            </a:endParaRPr>
          </a:p>
        </p:txBody>
      </p:sp>
      <p:sp>
        <p:nvSpPr>
          <p:cNvPr id="3" name="Rectangle 2"/>
          <p:cNvSpPr/>
          <p:nvPr/>
        </p:nvSpPr>
        <p:spPr>
          <a:xfrm>
            <a:off x="705394" y="1767031"/>
            <a:ext cx="10816045" cy="383181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Misdiagnosis of many diseases affecting agricultural crops can lead to the misuse of chemicals that lead to the emergence of resistant pathogens, increased input costs, and further outbreaks with significant economic losses and environmental impacts. Current diagnostic tests based on human testing are time-consuming and expensive, and although computer-based models promise increased efficiency, significant differences in symptoms due to age of infected tissue, genetic variation, and light conditions in trees reduce the accuracy of detection.</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are going to build a model based on deep learning which can accurately identify the diseases type and help farmers to take related correct step.</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models will be trained by using different data sets of images collected from many agricultural locations by the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team to better understand the disease.</a:t>
            </a:r>
            <a:r>
              <a:rPr lang="en-IN" dirty="0">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 uses deep learning convolutional neural network training to classify the images.</a:t>
            </a:r>
            <a:endParaRPr lang="en-IN" sz="1100" dirty="0">
              <a:solidFill>
                <a:srgbClr val="4C483D"/>
              </a:solidFill>
              <a:effectLst/>
              <a:latin typeface="Garamond" panose="020204040303010108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7263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2777" y="1285324"/>
            <a:ext cx="2031325" cy="507831"/>
          </a:xfrm>
          <a:prstGeom prst="rect">
            <a:avLst/>
          </a:prstGeom>
        </p:spPr>
        <p:txBody>
          <a:bodyPr wrap="none">
            <a:spAutoFit/>
          </a:bodyPr>
          <a:lstStyle/>
          <a:p>
            <a:pPr>
              <a:lnSpc>
                <a:spcPct val="150000"/>
              </a:lnSpc>
              <a:spcAft>
                <a:spcPts val="1600"/>
              </a:spcAft>
            </a:pPr>
            <a:r>
              <a:rPr lang="en-US" b="1" dirty="0">
                <a:solidFill>
                  <a:srgbClr val="0D0D0D"/>
                </a:solidFill>
                <a:latin typeface="Times New Roman" panose="02020603050405020304" pitchFamily="18" charset="0"/>
                <a:ea typeface="SimSun" panose="02010600030101010101" pitchFamily="2" charset="-122"/>
                <a:cs typeface="Times New Roman" panose="02020603050405020304" pitchFamily="18" charset="0"/>
              </a:rPr>
              <a:t>INTRODUCTION</a:t>
            </a:r>
            <a:endParaRPr lang="en-IN" sz="900" dirty="0">
              <a:solidFill>
                <a:srgbClr val="4C483D"/>
              </a:solidFill>
              <a:effectLst/>
              <a:latin typeface="Garamond" panose="02020404030301010803" pitchFamily="18" charset="0"/>
              <a:ea typeface="SimSun" panose="02010600030101010101" pitchFamily="2" charset="-122"/>
              <a:cs typeface="Times New Roman" panose="02020603050405020304" pitchFamily="18" charset="0"/>
            </a:endParaRPr>
          </a:p>
        </p:txBody>
      </p:sp>
      <p:sp>
        <p:nvSpPr>
          <p:cNvPr id="3" name="Rectangle 2"/>
          <p:cNvSpPr/>
          <p:nvPr/>
        </p:nvSpPr>
        <p:spPr>
          <a:xfrm>
            <a:off x="992777" y="2117150"/>
            <a:ext cx="10241280" cy="2546210"/>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Agriculture, a major occupation all over the world plays a lead role in Indian economy. The area under apple cultivation in India increased by 24% from 1.95 lakh ha. in 1991-92 to 2.42 lakh ha. in 2001-02 although production increased by less than  1% (i.e. from 11 to 12 lakh tones). It is mostly grown in the states of Jammu &amp; Kashmir, Himachal Pradesh, Uttaranchal, Arunachal Pradesh and Nagaland.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To date, Apple's best year of manufacturing in India was in 2017, when it shipped 3.2million units. In 2020, it had shipped 3.1million units despite the pandemic.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00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685" y="1418641"/>
            <a:ext cx="10885714" cy="336656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Diseases have adverse effects on the plant and agricultural fields. The main causes of these diseases are viruses, genetic disorders, and infections agents such as bacteria, fungi, and viruses. Therefore, to identify and evaluate these plant diseases of such importance impel us to builds an automated intelligence that can be built yield </a:t>
            </a:r>
            <a:r>
              <a:rPr lang="en-US" dirty="0" err="1">
                <a:latin typeface="Times New Roman" panose="02020603050405020304" pitchFamily="18" charset="0"/>
                <a:cs typeface="Times New Roman" panose="02020603050405020304" pitchFamily="18" charset="0"/>
              </a:rPr>
              <a:t>yield</a:t>
            </a:r>
            <a:r>
              <a:rPr lang="en-US" dirty="0">
                <a:latin typeface="Times New Roman" panose="02020603050405020304" pitchFamily="18" charset="0"/>
                <a:cs typeface="Times New Roman" panose="02020603050405020304" pitchFamily="18" charset="0"/>
              </a:rPr>
              <a:t>, enhances farmer profits, and more contribution to the national economy. Earlier many researchers in the field of computer science image processing and photographic proposal is proposed for use traditional imaging techniques such as LBP, K-means the combination of detecting these leaf diseases. In-depth learning models are better at mapping and therefore are better </a:t>
            </a:r>
            <a:r>
              <a:rPr lang="en-US" dirty="0" err="1">
                <a:latin typeface="Times New Roman" panose="02020603050405020304" pitchFamily="18" charset="0"/>
                <a:cs typeface="Times New Roman" panose="02020603050405020304" pitchFamily="18" charset="0"/>
              </a:rPr>
              <a:t>featurem</a:t>
            </a:r>
            <a:r>
              <a:rPr lang="en-US" dirty="0">
                <a:latin typeface="Times New Roman" panose="02020603050405020304" pitchFamily="18" charset="0"/>
                <a:cs typeface="Times New Roman" panose="02020603050405020304" pitchFamily="18" charset="0"/>
              </a:rPr>
              <a:t> generators. Therefore, we created an in-depth learning model to find a leaf diseases that use several classifications in this paper.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87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068" y="823772"/>
            <a:ext cx="3533340" cy="590996"/>
          </a:xfrm>
          <a:prstGeom prst="rect">
            <a:avLst/>
          </a:prstGeom>
        </p:spPr>
        <p:txBody>
          <a:bodyPr wrap="none">
            <a:spAutoFit/>
          </a:bodyPr>
          <a:lstStyle/>
          <a:p>
            <a:pPr>
              <a:lnSpc>
                <a:spcPct val="150000"/>
              </a:lnSpc>
              <a:spcAft>
                <a:spcPts val="1600"/>
              </a:spcAft>
            </a:pPr>
            <a:r>
              <a:rPr lang="en-US" sz="2400" b="1" dirty="0">
                <a:solidFill>
                  <a:srgbClr val="0D0D0D"/>
                </a:solidFill>
                <a:latin typeface="Times New Roman" panose="02020603050405020304" pitchFamily="18" charset="0"/>
                <a:ea typeface="SimSun" panose="02010600030101010101" pitchFamily="2" charset="-122"/>
                <a:cs typeface="Times New Roman" panose="02020603050405020304" pitchFamily="18" charset="0"/>
              </a:rPr>
              <a:t>LITERATURE SURVEY</a:t>
            </a:r>
            <a:endParaRPr lang="en-IN" sz="2400" dirty="0">
              <a:solidFill>
                <a:srgbClr val="4C483D"/>
              </a:solidFill>
              <a:effectLst/>
              <a:latin typeface="Garamond" panose="02020404030301010803" pitchFamily="18" charset="0"/>
              <a:ea typeface="SimSun" panose="02010600030101010101" pitchFamily="2" charset="-122"/>
              <a:cs typeface="Times New Roman" panose="02020603050405020304" pitchFamily="18" charset="0"/>
            </a:endParaRPr>
          </a:p>
        </p:txBody>
      </p:sp>
      <p:sp>
        <p:nvSpPr>
          <p:cNvPr id="3" name="Rectangle 2"/>
          <p:cNvSpPr/>
          <p:nvPr/>
        </p:nvSpPr>
        <p:spPr>
          <a:xfrm>
            <a:off x="831068" y="1806654"/>
            <a:ext cx="10342028" cy="383181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Studies says that most of the fungus, viruses and bacterial disease in plants leaf and roots can easily be studied and identified using the image processing techniques like RGB to grey scale conversion.</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With a purpose of providing more accurate and faster solution for detecting disease in plants leaf, this system uses k means clustering approach for detecting a more accurate data for plant disease with a precision between 83% and 94%.[1]</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Model uses logistic regression over the pre-trained models like VGG19 for extracting the relevant features from the dataset for fine-tuning(transfer learning) and outperformed the other existing models with a big classification accuracy around 97.8% over the test dataset.[2]</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93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525" y="1680755"/>
            <a:ext cx="10067108" cy="337483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By monitoring and diagnosing police diseases, a number of advances have been made including RGB imaging, X-ray, ultrasound, and many hyperspectral technologies. The method proposed by </a:t>
            </a:r>
            <a:r>
              <a:rPr lang="en-US" dirty="0" err="1">
                <a:latin typeface="Times New Roman" panose="02020603050405020304" pitchFamily="18" charset="0"/>
                <a:cs typeface="Times New Roman" panose="02020603050405020304" pitchFamily="18" charset="0"/>
              </a:rPr>
              <a:t>Macedo</a:t>
            </a:r>
            <a:r>
              <a:rPr lang="en-US" dirty="0">
                <a:latin typeface="Times New Roman" panose="02020603050405020304" pitchFamily="18" charset="0"/>
                <a:cs typeface="Times New Roman" panose="02020603050405020304" pitchFamily="18" charset="0"/>
              </a:rPr>
              <a:t>-Cruz et al aims to measure the damage caused by ice on oat plants. The authors used three blocking techniques: the Otsu method, the </a:t>
            </a:r>
            <a:r>
              <a:rPr lang="en-US" dirty="0" err="1">
                <a:latin typeface="Times New Roman" panose="02020603050405020304" pitchFamily="18" charset="0"/>
                <a:cs typeface="Times New Roman" panose="02020603050405020304" pitchFamily="18" charset="0"/>
              </a:rPr>
              <a:t>Isodata</a:t>
            </a:r>
            <a:r>
              <a:rPr lang="en-US" dirty="0">
                <a:latin typeface="Times New Roman" panose="02020603050405020304" pitchFamily="18" charset="0"/>
                <a:cs typeface="Times New Roman" panose="02020603050405020304" pitchFamily="18" charset="0"/>
              </a:rPr>
              <a:t> algorithm, and the ambiguous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 program proposed by Yao et al. aims to identify and classify three types of diseases affecting rice crops. This image is divided in the manner of Otsu, after which the diseased areas are separated. Color, shape and texture features are extracted, the latter appearing in the HSV color space. The components are sent to the Vector Support Machine, which performs the final separation. </a:t>
            </a:r>
            <a:endParaRPr lang="en-IN" dirty="0"/>
          </a:p>
        </p:txBody>
      </p:sp>
    </p:spTree>
    <p:extLst>
      <p:ext uri="{BB962C8B-B14F-4D97-AF65-F5344CB8AC3E}">
        <p14:creationId xmlns:p14="http://schemas.microsoft.com/office/powerpoint/2010/main" val="38938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3772" y="1062437"/>
            <a:ext cx="10702835" cy="461305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method proposed by </a:t>
            </a:r>
            <a:r>
              <a:rPr lang="en-US" dirty="0" err="1">
                <a:latin typeface="Times New Roman" panose="02020603050405020304" pitchFamily="18" charset="0"/>
                <a:cs typeface="Times New Roman" panose="02020603050405020304" pitchFamily="18" charset="0"/>
              </a:rPr>
              <a:t>Padikar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Sil</a:t>
            </a:r>
            <a:r>
              <a:rPr lang="en-US" dirty="0">
                <a:latin typeface="Times New Roman" panose="02020603050405020304" pitchFamily="18" charset="0"/>
                <a:cs typeface="Times New Roman" panose="02020603050405020304" pitchFamily="18" charset="0"/>
              </a:rPr>
              <a:t> detects and separates the two diseases affecting the rice plants, transforming the image into a HSI color spectrum, an entropy-based boundary used for differentiation. A detector is used on the edge in a split image, and spots are detected using the size of the green material.</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images are separated by a K-means algorithm, and then 50 colors, textures and texture elements are extracted. The method proposed by </a:t>
            </a:r>
            <a:r>
              <a:rPr lang="en-US" dirty="0" err="1">
                <a:latin typeface="Times New Roman" panose="02020603050405020304" pitchFamily="18" charset="0"/>
                <a:cs typeface="Times New Roman" panose="02020603050405020304" pitchFamily="18" charset="0"/>
              </a:rPr>
              <a:t>Wiwart</a:t>
            </a:r>
            <a:r>
              <a:rPr lang="en-US" dirty="0">
                <a:latin typeface="Times New Roman" panose="02020603050405020304" pitchFamily="18" charset="0"/>
                <a:cs typeface="Times New Roman" panose="02020603050405020304" pitchFamily="18" charset="0"/>
              </a:rPr>
              <a:t> et al aims to identify and discriminate between the four types of mineral deficiencies - nitrogen, phosphorus, potassium and magnesium. Prior to color analysis, images are converted to HSI and L * a * b * color spaces. Those differences are calculated by Euclidean ranges, which are calculated in both color spaces. In their two papers, </a:t>
            </a:r>
            <a:r>
              <a:rPr lang="en-US" dirty="0" err="1">
                <a:latin typeface="Times New Roman" panose="02020603050405020304" pitchFamily="18" charset="0"/>
                <a:cs typeface="Times New Roman" panose="02020603050405020304" pitchFamily="18" charset="0"/>
              </a:rPr>
              <a:t>Kurniawati</a:t>
            </a:r>
            <a:r>
              <a:rPr lang="en-US" dirty="0">
                <a:latin typeface="Times New Roman" panose="02020603050405020304" pitchFamily="18" charset="0"/>
                <a:cs typeface="Times New Roman" panose="02020603050405020304" pitchFamily="18" charset="0"/>
              </a:rPr>
              <a:t> et al. proposed a way to identify and label three different types of diseases that affect powdered crops. Recently, </a:t>
            </a:r>
            <a:r>
              <a:rPr lang="en-US" dirty="0" err="1">
                <a:latin typeface="Times New Roman" panose="02020603050405020304" pitchFamily="18" charset="0"/>
                <a:cs typeface="Times New Roman" panose="02020603050405020304" pitchFamily="18" charset="0"/>
              </a:rPr>
              <a:t>Sharada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Prasanna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Mohanty</a:t>
            </a:r>
            <a:r>
              <a:rPr lang="en-US" dirty="0">
                <a:latin typeface="Times New Roman" panose="02020603050405020304" pitchFamily="18" charset="0"/>
                <a:cs typeface="Times New Roman" panose="02020603050405020304" pitchFamily="18" charset="0"/>
              </a:rPr>
              <a:t> et al. use a deep convolutional neural network to identify 14 plant species and 26 diseases. Our work will use key features of RGB images and machine learning to detect disease in plants.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04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392" y="912112"/>
            <a:ext cx="2249334"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Plan</a:t>
            </a:r>
          </a:p>
        </p:txBody>
      </p:sp>
      <p:sp>
        <p:nvSpPr>
          <p:cNvPr id="4" name="Rectangle 3"/>
          <p:cNvSpPr/>
          <p:nvPr/>
        </p:nvSpPr>
        <p:spPr>
          <a:xfrm>
            <a:off x="965392" y="1600536"/>
            <a:ext cx="10380618" cy="3436069"/>
          </a:xfrm>
          <a:prstGeom prst="rect">
            <a:avLst/>
          </a:prstGeom>
        </p:spPr>
        <p:txBody>
          <a:bodyPr wrap="square">
            <a:spAutoFit/>
          </a:bodyPr>
          <a:lstStyle/>
          <a:p>
            <a:pPr algn="just">
              <a:lnSpc>
                <a:spcPct val="150000"/>
              </a:lnSpc>
              <a:spcAft>
                <a:spcPts val="1600"/>
              </a:spcAft>
            </a:pPr>
            <a:r>
              <a:rPr lang="en-US" sz="1800" dirty="0">
                <a:solidFill>
                  <a:srgbClr val="0D0D0D"/>
                </a:solidFill>
                <a:effectLst/>
                <a:latin typeface="Times New Roman" panose="02020603050405020304" pitchFamily="18" charset="0"/>
                <a:ea typeface="SimSun" panose="02010600030101010101" pitchFamily="2" charset="-122"/>
              </a:rPr>
              <a:t>In this program, we aim to diagnose and diagnose diseases affecting the leaves of the apple plant. Initially, the image of the leaf was taken with the camera and mobile devices and stored somewhere. The image is then pre-processed, first by converting the RGB image to gray. Then the image is taken in RGB format, and the captured image is transformed from the RGB color model to Gray. This image is stored in the same directory. Next, comes the image file reproduction, which is done to supply the input data in the direction of the neural network at a certain pixel width. The pixels the width described here are 256 * 256. Next, we calculate the average values, variations, and standard deviations [18].</a:t>
            </a:r>
          </a:p>
          <a:p>
            <a:pPr algn="just">
              <a:lnSpc>
                <a:spcPct val="150000"/>
              </a:lnSpc>
              <a:spcAft>
                <a:spcPts val="1600"/>
              </a:spcAft>
            </a:pPr>
            <a:endParaRPr lang="en-IN" sz="1100" dirty="0">
              <a:solidFill>
                <a:srgbClr val="4C483D"/>
              </a:solidFill>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480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126</TotalTime>
  <Words>1747</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 shankar Jha</dc:creator>
  <cp:lastModifiedBy>Maya shankar Jha</cp:lastModifiedBy>
  <cp:revision>49</cp:revision>
  <dcterms:created xsi:type="dcterms:W3CDTF">2021-10-11T16:17:36Z</dcterms:created>
  <dcterms:modified xsi:type="dcterms:W3CDTF">2022-05-09T13:15:34Z</dcterms:modified>
</cp:coreProperties>
</file>