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13" r:id="rId3"/>
    <p:sldId id="528" r:id="rId4"/>
    <p:sldId id="529" r:id="rId5"/>
    <p:sldId id="530" r:id="rId6"/>
    <p:sldId id="515" r:id="rId7"/>
    <p:sldId id="532" r:id="rId8"/>
    <p:sldId id="514" r:id="rId9"/>
    <p:sldId id="506" r:id="rId10"/>
    <p:sldId id="507" r:id="rId11"/>
    <p:sldId id="508" r:id="rId12"/>
    <p:sldId id="258" r:id="rId13"/>
    <p:sldId id="505" r:id="rId14"/>
    <p:sldId id="509" r:id="rId15"/>
    <p:sldId id="510" r:id="rId16"/>
    <p:sldId id="511" r:id="rId17"/>
    <p:sldId id="512" r:id="rId18"/>
    <p:sldId id="516" r:id="rId19"/>
    <p:sldId id="259" r:id="rId20"/>
    <p:sldId id="517" r:id="rId21"/>
    <p:sldId id="5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 Sharma" initials="MS" lastIdx="1" clrIdx="0">
    <p:extLst>
      <p:ext uri="{19B8F6BF-5375-455C-9EA6-DF929625EA0E}">
        <p15:presenceInfo xmlns:p15="http://schemas.microsoft.com/office/powerpoint/2012/main" userId="a9ab3e883f57a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40" autoAdjust="0"/>
  </p:normalViewPr>
  <p:slideViewPr>
    <p:cSldViewPr snapToGrid="0">
      <p:cViewPr varScale="1">
        <p:scale>
          <a:sx n="60" d="100"/>
          <a:sy n="60" d="100"/>
        </p:scale>
        <p:origin x="9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1114A-9710-4113-AD13-FFE62FEF4098}" type="datetimeFigureOut">
              <a:rPr lang="en-US" smtClean="0"/>
              <a:t>12/15/2019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0A84C-F2A1-4791-B94C-EFB95C307532}" type="slidenum">
              <a:rPr lang="en-US" smtClean="0"/>
              <a:t>‹#›</a:t>
            </a:fld>
            <a:endParaRPr lang="en-US"/>
          </a:p>
        </p:txBody>
      </p:sp>
    </p:spTree>
    <p:extLst>
      <p:ext uri="{BB962C8B-B14F-4D97-AF65-F5344CB8AC3E}">
        <p14:creationId xmlns:p14="http://schemas.microsoft.com/office/powerpoint/2010/main" val="1738532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20A84C-F2A1-4791-B94C-EFB95C307532}" type="slidenum">
              <a:rPr lang="en-US" smtClean="0"/>
              <a:t>7</a:t>
            </a:fld>
            <a:endParaRPr lang="en-US"/>
          </a:p>
        </p:txBody>
      </p:sp>
    </p:spTree>
    <p:extLst>
      <p:ext uri="{BB962C8B-B14F-4D97-AF65-F5344CB8AC3E}">
        <p14:creationId xmlns:p14="http://schemas.microsoft.com/office/powerpoint/2010/main" val="168852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20A84C-F2A1-4791-B94C-EFB95C307532}" type="slidenum">
              <a:rPr lang="en-US" smtClean="0"/>
              <a:t>10</a:t>
            </a:fld>
            <a:endParaRPr lang="en-US"/>
          </a:p>
        </p:txBody>
      </p:sp>
    </p:spTree>
    <p:extLst>
      <p:ext uri="{BB962C8B-B14F-4D97-AF65-F5344CB8AC3E}">
        <p14:creationId xmlns:p14="http://schemas.microsoft.com/office/powerpoint/2010/main" val="3423549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4F8C-FABA-48A4-975A-68681819F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4186C-6449-450C-B99E-13BF8A373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6C0DE9-39D9-483F-AF13-DE92944FEEDF}"/>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5" name="Footer Placeholder 4">
            <a:extLst>
              <a:ext uri="{FF2B5EF4-FFF2-40B4-BE49-F238E27FC236}">
                <a16:creationId xmlns:a16="http://schemas.microsoft.com/office/drawing/2014/main" id="{EB77BA10-7985-4B31-8618-DE85AC4AD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13C9F-9E3D-4195-A45B-8A8D94DBE386}"/>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33069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DB95-CAD2-42C0-9437-2648D9953D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8C227-C2AC-4A91-9ACD-A6CDCB73A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1D707-A881-48E0-A44B-FC7BF5BCFB32}"/>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5" name="Footer Placeholder 4">
            <a:extLst>
              <a:ext uri="{FF2B5EF4-FFF2-40B4-BE49-F238E27FC236}">
                <a16:creationId xmlns:a16="http://schemas.microsoft.com/office/drawing/2014/main" id="{6E4D9A08-563C-4BC5-B4E5-84EE074D7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4A8B5-AF80-499E-A82C-22FE5088CAAA}"/>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376582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789D7-3B3E-4BAA-8EA6-E89870681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9B32F-08F7-4DAE-B19A-0AFC97118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0F696-0A86-4A90-8E67-E9D95BCF88D1}"/>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5" name="Footer Placeholder 4">
            <a:extLst>
              <a:ext uri="{FF2B5EF4-FFF2-40B4-BE49-F238E27FC236}">
                <a16:creationId xmlns:a16="http://schemas.microsoft.com/office/drawing/2014/main" id="{D400D103-E06A-4908-9DE3-8FB9B00B0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96921-B780-4597-AEA2-EC3AF49FDC19}"/>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03856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6A5F-592F-47B0-ACE2-26F0D573D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489AC-C1CB-40F3-B1D5-B9E79ED733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B47D-7D95-4007-A045-BFF17BE3B37E}"/>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5" name="Footer Placeholder 4">
            <a:extLst>
              <a:ext uri="{FF2B5EF4-FFF2-40B4-BE49-F238E27FC236}">
                <a16:creationId xmlns:a16="http://schemas.microsoft.com/office/drawing/2014/main" id="{09B6A3EA-BEB3-4C1F-9C6B-F44824C4C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47A89-701D-41E4-A4DA-892F0086B891}"/>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80790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985F-ED91-469D-A940-544052574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44C6A9-E0A5-4522-8D40-12450D906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00893-46D0-4F0F-8FEE-E1455BB8A2EB}"/>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5" name="Footer Placeholder 4">
            <a:extLst>
              <a:ext uri="{FF2B5EF4-FFF2-40B4-BE49-F238E27FC236}">
                <a16:creationId xmlns:a16="http://schemas.microsoft.com/office/drawing/2014/main" id="{F801531F-E554-4C00-8DB5-9CAC52331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DC992-56F2-4E45-941D-BEC43253B94A}"/>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353750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CE83-29F4-4FE9-B31C-2F3DE9BA6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38773-0E70-437B-A894-A2217E07B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BEF4B-3B51-4C51-A838-EBA99A0046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55786-7214-4232-8703-19AAF62F9ABD}"/>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6" name="Footer Placeholder 5">
            <a:extLst>
              <a:ext uri="{FF2B5EF4-FFF2-40B4-BE49-F238E27FC236}">
                <a16:creationId xmlns:a16="http://schemas.microsoft.com/office/drawing/2014/main" id="{9372E42E-8C1A-4EA8-B0E8-046FE0905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18D08-6E6F-43E3-97C8-3B7990BD89B9}"/>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19176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E7B6-0EA2-4267-908B-B478F99AC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A5B684-2E0D-4AA5-B13B-490C3C36C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9E5367-CEE2-4BD2-8CEF-1DBCD2257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1931D7-F18A-4096-83B1-EEDB4575C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AC1D0-FC84-4E85-8665-A8D608FF5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873C5-E26B-4651-8205-237B3E61518C}"/>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8" name="Footer Placeholder 7">
            <a:extLst>
              <a:ext uri="{FF2B5EF4-FFF2-40B4-BE49-F238E27FC236}">
                <a16:creationId xmlns:a16="http://schemas.microsoft.com/office/drawing/2014/main" id="{398599AF-C148-4859-8967-8926E37B5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BC68E-D3C0-4569-9C91-934F449462EA}"/>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3981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977C-8821-4589-99E2-6CE0486CDB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999AD-407B-486B-BB79-97930E7FCA0F}"/>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4" name="Footer Placeholder 3">
            <a:extLst>
              <a:ext uri="{FF2B5EF4-FFF2-40B4-BE49-F238E27FC236}">
                <a16:creationId xmlns:a16="http://schemas.microsoft.com/office/drawing/2014/main" id="{6649863E-AA9A-4503-9F52-1E2545194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4BD643-F954-48E0-9F6B-EBA022C56FB4}"/>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05192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F46E0-E094-4844-9799-BB04A94EF562}"/>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3" name="Footer Placeholder 2">
            <a:extLst>
              <a:ext uri="{FF2B5EF4-FFF2-40B4-BE49-F238E27FC236}">
                <a16:creationId xmlns:a16="http://schemas.microsoft.com/office/drawing/2014/main" id="{A0893608-0294-4321-BE7C-1FF0263C68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0FD7F-21B0-4515-BEC5-3C4A399A760F}"/>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80719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EAD1-9C2E-458E-A66A-7866E0813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904ABD-1D7F-4371-A61C-65654903E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2DBE92-CF2B-4EDF-82A2-92C077D35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8F739-9B86-4F81-991A-64DB6D962F10}"/>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6" name="Footer Placeholder 5">
            <a:extLst>
              <a:ext uri="{FF2B5EF4-FFF2-40B4-BE49-F238E27FC236}">
                <a16:creationId xmlns:a16="http://schemas.microsoft.com/office/drawing/2014/main" id="{3E3284AE-A962-40EE-8D2F-1D2AD4275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8CB1C-CEF3-45C2-B43F-56C44D2DCBDD}"/>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22446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7D88-B9AF-47F0-8234-24F02C834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1D5C6-D402-4567-BA6C-2BD7BB5E1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60462-B709-481A-B9DC-3BDFA8774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551BB-0168-4105-8541-BC0B0C78CD33}"/>
              </a:ext>
            </a:extLst>
          </p:cNvPr>
          <p:cNvSpPr>
            <a:spLocks noGrp="1"/>
          </p:cNvSpPr>
          <p:nvPr>
            <p:ph type="dt" sz="half" idx="10"/>
          </p:nvPr>
        </p:nvSpPr>
        <p:spPr/>
        <p:txBody>
          <a:bodyPr/>
          <a:lstStyle/>
          <a:p>
            <a:fld id="{BC408442-B1F9-45DD-B6C4-65FCBC213584}" type="datetimeFigureOut">
              <a:rPr lang="en-US" smtClean="0"/>
              <a:t>12/15/2019</a:t>
            </a:fld>
            <a:endParaRPr lang="en-US"/>
          </a:p>
        </p:txBody>
      </p:sp>
      <p:sp>
        <p:nvSpPr>
          <p:cNvPr id="6" name="Footer Placeholder 5">
            <a:extLst>
              <a:ext uri="{FF2B5EF4-FFF2-40B4-BE49-F238E27FC236}">
                <a16:creationId xmlns:a16="http://schemas.microsoft.com/office/drawing/2014/main" id="{3D006039-2ACE-461B-93BE-E467C15F8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54CA8-39D1-4A7E-9216-F31D05541994}"/>
              </a:ext>
            </a:extLst>
          </p:cNvPr>
          <p:cNvSpPr>
            <a:spLocks noGrp="1"/>
          </p:cNvSpPr>
          <p:nvPr>
            <p:ph type="sldNum" sz="quarter" idx="12"/>
          </p:nvPr>
        </p:nvSpPr>
        <p:spPr/>
        <p:txBody>
          <a:bodyPr/>
          <a:lstStyle/>
          <a:p>
            <a:fld id="{57DB6D50-C769-46F6-821C-337A8DF26BB3}" type="slidenum">
              <a:rPr lang="en-US" smtClean="0"/>
              <a:t>‹#›</a:t>
            </a:fld>
            <a:endParaRPr lang="en-US"/>
          </a:p>
        </p:txBody>
      </p:sp>
    </p:spTree>
    <p:extLst>
      <p:ext uri="{BB962C8B-B14F-4D97-AF65-F5344CB8AC3E}">
        <p14:creationId xmlns:p14="http://schemas.microsoft.com/office/powerpoint/2010/main" val="153374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7E837-2482-4A8B-8534-091BE671E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A8E5C5-645B-43F5-BF1B-F851A958C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B1E3F-8D76-44EC-8F96-7B376769A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08442-B1F9-45DD-B6C4-65FCBC213584}" type="datetimeFigureOut">
              <a:rPr lang="en-US" smtClean="0"/>
              <a:t>12/15/2019</a:t>
            </a:fld>
            <a:endParaRPr lang="en-US"/>
          </a:p>
        </p:txBody>
      </p:sp>
      <p:sp>
        <p:nvSpPr>
          <p:cNvPr id="5" name="Footer Placeholder 4">
            <a:extLst>
              <a:ext uri="{FF2B5EF4-FFF2-40B4-BE49-F238E27FC236}">
                <a16:creationId xmlns:a16="http://schemas.microsoft.com/office/drawing/2014/main" id="{9125884C-4692-47BA-8F47-A3104FBCF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B96D90-87AA-4710-B38D-739B23E5A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B6D50-C769-46F6-821C-337A8DF26BB3}" type="slidenum">
              <a:rPr lang="en-US" smtClean="0"/>
              <a:t>‹#›</a:t>
            </a:fld>
            <a:endParaRPr lang="en-US"/>
          </a:p>
        </p:txBody>
      </p:sp>
    </p:spTree>
    <p:extLst>
      <p:ext uri="{BB962C8B-B14F-4D97-AF65-F5344CB8AC3E}">
        <p14:creationId xmlns:p14="http://schemas.microsoft.com/office/powerpoint/2010/main" val="418007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ebi.ac.uk/Tools/services/web/toolresult.ebi?jobId=clustalo-I20191110-144700-0750-56020592-p2m&amp;analysis=phylotre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A1C9-CA1B-4A49-9E1B-25BF0AE437AC}"/>
              </a:ext>
            </a:extLst>
          </p:cNvPr>
          <p:cNvSpPr>
            <a:spLocks noGrp="1"/>
          </p:cNvSpPr>
          <p:nvPr>
            <p:ph type="ctrTitle"/>
          </p:nvPr>
        </p:nvSpPr>
        <p:spPr>
          <a:xfrm>
            <a:off x="676275" y="571500"/>
            <a:ext cx="9991725" cy="2938463"/>
          </a:xfrm>
        </p:spPr>
        <p:txBody>
          <a:bodyPr>
            <a:normAutofit fontScale="90000"/>
          </a:bodyPr>
          <a:lstStyle/>
          <a:p>
            <a:r>
              <a:rPr lang="en-US" sz="4000" b="1" dirty="0">
                <a:latin typeface="Arial" panose="020B0604020202020204" pitchFamily="34" charset="0"/>
                <a:cs typeface="Arial" panose="020B0604020202020204" pitchFamily="34" charset="0"/>
              </a:rPr>
              <a:t>Identifying the physical and functional relationships using phylogenetics of drug metabolic enzyme in different species using computational algorithms.</a:t>
            </a:r>
            <a:br>
              <a:rPr lang="en-US" dirty="0"/>
            </a:br>
            <a:endParaRPr lang="en-US" dirty="0"/>
          </a:p>
        </p:txBody>
      </p:sp>
      <p:sp>
        <p:nvSpPr>
          <p:cNvPr id="3" name="Subtitle 2">
            <a:extLst>
              <a:ext uri="{FF2B5EF4-FFF2-40B4-BE49-F238E27FC236}">
                <a16:creationId xmlns:a16="http://schemas.microsoft.com/office/drawing/2014/main" id="{2460F6A3-D613-434F-B09A-EBD8EC4EB45B}"/>
              </a:ext>
            </a:extLst>
          </p:cNvPr>
          <p:cNvSpPr>
            <a:spLocks noGrp="1"/>
          </p:cNvSpPr>
          <p:nvPr>
            <p:ph type="subTitle" idx="1"/>
          </p:nvPr>
        </p:nvSpPr>
        <p:spPr/>
        <p:txBody>
          <a:bodyPr/>
          <a:lstStyle/>
          <a:p>
            <a:endParaRPr lang="en-US" dirty="0"/>
          </a:p>
          <a:p>
            <a:r>
              <a:rPr lang="en-US" sz="4400">
                <a:latin typeface="Arial" panose="020B0604020202020204" pitchFamily="34" charset="0"/>
                <a:cs typeface="Arial" panose="020B0604020202020204" pitchFamily="34" charset="0"/>
              </a:rPr>
              <a:t>Maya </a:t>
            </a:r>
            <a:r>
              <a:rPr lang="en-US" sz="4400" dirty="0">
                <a:latin typeface="Arial" panose="020B0604020202020204" pitchFamily="34" charset="0"/>
                <a:cs typeface="Arial" panose="020B0604020202020204" pitchFamily="34" charset="0"/>
              </a:rPr>
              <a:t>Sharma </a:t>
            </a:r>
          </a:p>
        </p:txBody>
      </p:sp>
    </p:spTree>
    <p:extLst>
      <p:ext uri="{BB962C8B-B14F-4D97-AF65-F5344CB8AC3E}">
        <p14:creationId xmlns:p14="http://schemas.microsoft.com/office/powerpoint/2010/main" val="316707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D757A-405F-4923-A596-4F57CF13108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b="1" dirty="0">
                <a:solidFill>
                  <a:schemeClr val="bg1"/>
                </a:solidFill>
                <a:latin typeface="Arial" panose="020B0604020202020204" pitchFamily="34" charset="0"/>
                <a:cs typeface="Arial" panose="020B0604020202020204" pitchFamily="34" charset="0"/>
              </a:rPr>
              <a:t>Structure of human cytochrome P450,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7BF63E3F-2456-42DC-8CA7-2BE09B5336FC}"/>
              </a:ext>
            </a:extLst>
          </p:cNvPr>
          <p:cNvPicPr>
            <a:picLocks noGrp="1" noChangeAspect="1"/>
          </p:cNvPicPr>
          <p:nvPr>
            <p:ph idx="1"/>
          </p:nvPr>
        </p:nvPicPr>
        <p:blipFill>
          <a:blip r:embed="rId3"/>
          <a:stretch>
            <a:fillRect/>
          </a:stretch>
        </p:blipFill>
        <p:spPr>
          <a:xfrm>
            <a:off x="684117" y="2426818"/>
            <a:ext cx="4750816"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91F177E-8F53-41AB-829D-FFE4E48442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705354" y="2426818"/>
            <a:ext cx="4935354" cy="3997637"/>
          </a:xfrm>
          <a:prstGeom prst="rect">
            <a:avLst/>
          </a:prstGeom>
        </p:spPr>
      </p:pic>
      <p:sp>
        <p:nvSpPr>
          <p:cNvPr id="6" name="Rectangle 5">
            <a:extLst>
              <a:ext uri="{FF2B5EF4-FFF2-40B4-BE49-F238E27FC236}">
                <a16:creationId xmlns:a16="http://schemas.microsoft.com/office/drawing/2014/main" id="{E1D8473B-97A2-4626-97FC-0EAC7BDDFAB1}"/>
              </a:ext>
            </a:extLst>
          </p:cNvPr>
          <p:cNvSpPr/>
          <p:nvPr/>
        </p:nvSpPr>
        <p:spPr>
          <a:xfrm>
            <a:off x="1352549" y="6396335"/>
            <a:ext cx="10029815" cy="646331"/>
          </a:xfrm>
          <a:prstGeom prst="rect">
            <a:avLst/>
          </a:prstGeom>
        </p:spPr>
        <p:txBody>
          <a:bodyPr wrap="square">
            <a:spAutoFit/>
          </a:bodyPr>
          <a:lstStyle/>
          <a:p>
            <a:r>
              <a:rPr lang="en-US" dirty="0"/>
              <a:t>typical active site of cytochrome P450 and aromatic peroxygenase heme-thiolate proteins.</a:t>
            </a:r>
            <a:br>
              <a:rPr lang="en-US" dirty="0"/>
            </a:br>
            <a:endParaRPr lang="en-US" dirty="0"/>
          </a:p>
        </p:txBody>
      </p:sp>
      <p:sp>
        <p:nvSpPr>
          <p:cNvPr id="3" name="TextBox 2">
            <a:extLst>
              <a:ext uri="{FF2B5EF4-FFF2-40B4-BE49-F238E27FC236}">
                <a16:creationId xmlns:a16="http://schemas.microsoft.com/office/drawing/2014/main" id="{F099C51A-461E-4E58-8C84-62C4CBFDC271}"/>
              </a:ext>
            </a:extLst>
          </p:cNvPr>
          <p:cNvSpPr txBox="1"/>
          <p:nvPr/>
        </p:nvSpPr>
        <p:spPr>
          <a:xfrm flipH="1">
            <a:off x="4001030" y="5491810"/>
            <a:ext cx="1602323" cy="369332"/>
          </a:xfrm>
          <a:prstGeom prst="rect">
            <a:avLst/>
          </a:prstGeom>
          <a:noFill/>
        </p:spPr>
        <p:txBody>
          <a:bodyPr wrap="square" rtlCol="0">
            <a:spAutoFit/>
          </a:bodyPr>
          <a:lstStyle/>
          <a:p>
            <a:r>
              <a:rPr lang="en-US" dirty="0"/>
              <a:t>Full structure </a:t>
            </a:r>
          </a:p>
        </p:txBody>
      </p:sp>
      <p:sp>
        <p:nvSpPr>
          <p:cNvPr id="7" name="TextBox 6">
            <a:extLst>
              <a:ext uri="{FF2B5EF4-FFF2-40B4-BE49-F238E27FC236}">
                <a16:creationId xmlns:a16="http://schemas.microsoft.com/office/drawing/2014/main" id="{03F180AF-61CD-4684-A729-AC54963DF090}"/>
              </a:ext>
            </a:extLst>
          </p:cNvPr>
          <p:cNvSpPr txBox="1"/>
          <p:nvPr/>
        </p:nvSpPr>
        <p:spPr>
          <a:xfrm>
            <a:off x="9080205" y="6094147"/>
            <a:ext cx="2983504" cy="369332"/>
          </a:xfrm>
          <a:prstGeom prst="rect">
            <a:avLst/>
          </a:prstGeom>
          <a:noFill/>
        </p:spPr>
        <p:txBody>
          <a:bodyPr wrap="square" rtlCol="0">
            <a:spAutoFit/>
          </a:bodyPr>
          <a:lstStyle/>
          <a:p>
            <a:r>
              <a:rPr lang="en-US" dirty="0"/>
              <a:t>Active site with iron  complex</a:t>
            </a:r>
          </a:p>
        </p:txBody>
      </p:sp>
    </p:spTree>
    <p:extLst>
      <p:ext uri="{BB962C8B-B14F-4D97-AF65-F5344CB8AC3E}">
        <p14:creationId xmlns:p14="http://schemas.microsoft.com/office/powerpoint/2010/main" val="229614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5073D4-8803-4103-8AAF-25C53A8B231C}"/>
              </a:ext>
            </a:extLst>
          </p:cNvPr>
          <p:cNvSpPr/>
          <p:nvPr/>
        </p:nvSpPr>
        <p:spPr>
          <a:xfrm>
            <a:off x="276226" y="486079"/>
            <a:ext cx="10820400" cy="5885842"/>
          </a:xfrm>
          <a:prstGeom prst="rect">
            <a:avLst/>
          </a:prstGeom>
        </p:spPr>
        <p:txBody>
          <a:bodyPr wrap="square">
            <a:spAutoFit/>
          </a:bodyPr>
          <a:lstStyle/>
          <a:p>
            <a:pPr algn="just">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&gt;Human p450</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MLFPISMSATEFLLASVIFCLVFWVIRASRPQVPKGLKNPPGPWGWPLIGHMLTLGKNPHLALSRMSQQYGDVLQIRIGSTPVVVLSGLDTIRQALVRQGDDFKGRPDLYTFTLISNGQSMSFSPDSGPVWAARRRLAQNGLKSFSIASDPASSTSCYLEEHVSKEAEVLISTLQELMAGPGHFNPYRYVVVSVTNVICAICFGRRYDHNHQELLSLVNLNNNFGEVVGSGNPADFIPILRYLPNPSLNAFKDLNEKFYSFMQKMVKEHYKTFEKGHIRDITDSLIEHCQEKQLDENANVQLSDEKIINIVLDLFGAGFDTVTTAISWSLMYLVMNPRVQRKIQEELDTVIGRSRRPRLSDRSHLPYMEAFILETFRHSSFVPFTIPHRKLWVNPSEFLPERFLTPDGAIDKVLSEKVIIFGMGKRKCIGETIARWEVFLFLAILLQRVEFSVPLGVKVDMTPIYGLTMKHACCEHFQMQLRS</a:t>
            </a:r>
          </a:p>
          <a:p>
            <a:pPr algn="just">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&gt;Monkey p450</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MLFRISMSATEFLLASLIFCLVFWVIRASRPRVPKGLKNPPGPWGWPLIGHILTLGKNPHLALSRMSQRYGDVLQIRIGSTPVLVLSGLDTIRQALVQQGDDFKGRPNLYSFTLISNGQSMSFGPDSGPVWAARRRLAQNGLKSFSIASDPASSSSCYLEEHVSKEAEVLISKLQEQMAGPGHFNPYRYVVISVANVICAICFGQRYDHNHQELLSLVNLSNNFGEVVGSGNPADFIPILRYLPNRSLNGFKDLNEKFHSFMQKMIKEHYKTFEKGHIRDITDSLIEHCQEKQLDENANIQLSDEKIVNVVLDLFGAGFDTVTTAISWSLMYLVTNPRVQRKIQEELDTVIGRSRRPRLSDRSHLPYMEAFILETFRHSSFVPFTIPHSTTRDTSLKGFYIPKGRCVFVNQWQINHDQKLWVNPSEFLPERFITPDGAIDKVLSEKVILFGLGKRKCIGETIARWEVFLFLAILLQRVEFSVPPGVKVDMTPIYGLTMKHACCEHFQMQLRS</a:t>
            </a:r>
          </a:p>
          <a:p>
            <a:pPr algn="just">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&gt;Mouse p450</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MEPSVLLLLALLVGFLLLLARGHPKSRGNFPPGPRPLPLLGNLLQMDRGGLLKSLIQLREKYGDVFTVHLGPRPVVMLCGTDTIREALVGQAEAFSGRGTVAVVEPTFKEYGVIFANGERWKTLRRFSLATMRDFGMGKRSVEERIQEEAQCLVEELRKSQGAPLDPTFLFQCITANVICSIVFGERFEYTDRQFLRLLELFYQTFSLISSFSSQMFELFSGFLKYFPGAHRQISKNLQELLDYIGHSVERHKATLDPSVPRDFIDIYLLRMEKEKSNQNAEFHHQNLMMSVLSLFFVGTETSSTTLHYGFLLMLKYPHVTEKVQKEIDQVIGSHRLPTLDDRTKMPYSDAVIHEIQRFSDLIPIGVPHRVTKDTLFRGYLLPKNTEVYPILSSALHDPQYFEQPDSFNPDQFLDANGALKKSEAFLPFSTGQIFDQKSVGKRICLGESIARSELFLFFTSILQNFSVASHVAPKDIDLTPKESGIGKIPPTYQICFLAR</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 </a:t>
            </a:r>
            <a:r>
              <a:rPr lang="en-US" sz="1100" b="1" dirty="0">
                <a:latin typeface="Courier New" panose="02070309020205020404" pitchFamily="49" charset="0"/>
                <a:ea typeface="Calibri" panose="020F0502020204030204" pitchFamily="34" charset="0"/>
                <a:cs typeface="Courier New" panose="02070309020205020404" pitchFamily="49" charset="0"/>
              </a:rPr>
              <a:t>&gt;Chimpanzee p450</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MGLEALVPLAVIVTIFLLLVDLMHRRQRWAARYPPGPLPLPGLGNLLHVDFQNTPYCFDQLRRRFGDVFSLQLAWTPVVVLNGLAAVREALVTHGEDTADRPPVPITQILGFGPRSQGVFLARYGPAWREQRRFSVSTLRNLGLGKKSLEQWVTEEAACLCAAFANHSGRPFRPNGLLDKAVSNVIASLTCGRRFEYDDPRFLRLLDLAQEGLKEESGFLREVLNAIPVLLHIPALAGKVLRFQKAFLTQLDELLTEHRMTWDPAQPPRDLTEAFLAEMEKAKGNPESSFNDENLRIVVADLFSAGIVTTSTTLAWGLLLMILHPDVQRRVQQEIDDVIGQVRRPEMGDQARMPYTTAVIHEVQRFGDIVPLGVTHMTSRDIEVQGFRIPKGTTLFTNLSSVLKDKAVWEKPFRFHPEHFLDAQGHFVKPEAFLPFSAGRRACLGEPLARMELFLFFTSLLQHFSFSVPTGQPRPSHHGVFAFLVTPSPYELCAVPR</a:t>
            </a:r>
          </a:p>
          <a:p>
            <a:pPr algn="just">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&gt;Pig p450</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MTALGITVALLVWLVTLLLISIWKHIHSSWKLPPGPFPLPIVGNIFQLDLKNIPKSFTMLAERYGPVFTVYLGSRRIVVLHGYKAVKEVLLHYKNEFSGRGEIPTFQVHKDKGVIFNNGPTWRDTRRFSLTTLRDFGMGKQGNEQRIQREAHFLLEALRKTHGQPFDPTFLIGCAPCNVISDILFRQHFDYNDKTCLRLMSMFNENFYLLSTGWIQLYNNFSGYLRYLPGSHRKLMKNISEIKDYALERVKDHRDSLEPSCPRDFTDTLLMEMEKEKYSAEPIYTLDNIAVTVADMFFAGTETTSTTLRYGLLILMKYPEVEEKLHEEIDRVIGPNRIPAIKDRLVMPYLDAVVHEIQRFIDLIPSNLPHEATRDTDFRDYIIPKGTVVIPTLDSVLYDSQEFPEPEKFKPEHFLNENGKFKYSDHFKAFSAGKRVCVGEGLARMELFLFMAAILQHFNLKSLVDPKDIDLSPIAIGFAKIPPHYKLCVIPRSQV</a:t>
            </a:r>
          </a:p>
          <a:p>
            <a:pPr algn="just">
              <a:lnSpc>
                <a:spcPct val="107000"/>
              </a:lnSpc>
            </a:pPr>
            <a:r>
              <a:rPr lang="en-US" sz="1100" b="1" dirty="0">
                <a:latin typeface="Courier New" panose="02070309020205020404" pitchFamily="49" charset="0"/>
                <a:ea typeface="Calibri" panose="020F0502020204030204" pitchFamily="34" charset="0"/>
                <a:cs typeface="Courier New" panose="02070309020205020404" pitchFamily="49" charset="0"/>
              </a:rPr>
              <a:t>  &gt;Rabbit p450</a:t>
            </a:r>
          </a:p>
          <a:p>
            <a:pPr algn="just">
              <a:lnSpc>
                <a:spcPct val="107000"/>
              </a:lnSpc>
            </a:pPr>
            <a:r>
              <a:rPr lang="en-US" sz="1100" dirty="0">
                <a:latin typeface="Courier New" panose="02070309020205020404" pitchFamily="49" charset="0"/>
                <a:ea typeface="Calibri" panose="020F0502020204030204" pitchFamily="34" charset="0"/>
                <a:cs typeface="Courier New" panose="02070309020205020404" pitchFamily="49" charset="0"/>
              </a:rPr>
              <a:t>MVSDFGLPTFISATELLLASAVFCLVFWVAGASKPRVPKGLKRLPGPWGWPLLGHVLTLGKNPHVALARLSRRYGDVFQIRLGSTPVVVLSGLDTIKQALVRQGDDFKGRPDLYSFSFVTKGQSMIFGSDSGPVWAARRRLAQNALNSFSVASDPASSSSCYLEEHVSQEAENLISKFQELMAAVGHFDPYRYVVMSVANVICAMCFGRRYDHDDQELLSLVNLNDEFGKVAASGSPADFFLILRYLPNPALDTFKDLNERFYSFTQERVKEHCRSFEKGHIRDITDSLIKHYRVDRLDENANVQVSDEKTVGIVLDLFGAGFDTVTTAISWSLMYLVTKPRIQRKIQEELDAVVGRARRPRFSDRPQLPYLEAVIMETFRHTSFLPFTIPHSTTRDTSLGGFYIPKGRCVFVNQWQNNHDPELWGDPEAFRPERFLTPSGAVDKALTEKVLLFGLGKRKCIGETIGRLEVFLFLATLLQQVEFSVSPGTTVDMTPIYGLTMKHARCEHFQAKLRFEA</a:t>
            </a:r>
          </a:p>
        </p:txBody>
      </p:sp>
      <p:sp>
        <p:nvSpPr>
          <p:cNvPr id="5" name="Rectangle 4">
            <a:extLst>
              <a:ext uri="{FF2B5EF4-FFF2-40B4-BE49-F238E27FC236}">
                <a16:creationId xmlns:a16="http://schemas.microsoft.com/office/drawing/2014/main" id="{6E43BEA4-82F8-4047-9D62-42561F91CEE9}"/>
              </a:ext>
            </a:extLst>
          </p:cNvPr>
          <p:cNvSpPr/>
          <p:nvPr/>
        </p:nvSpPr>
        <p:spPr>
          <a:xfrm>
            <a:off x="3796645" y="0"/>
            <a:ext cx="2919389" cy="468077"/>
          </a:xfrm>
          <a:prstGeom prst="rect">
            <a:avLst/>
          </a:prstGeom>
        </p:spPr>
        <p:txBody>
          <a:bodyPr wrap="none">
            <a:spAutoFit/>
          </a:bodyPr>
          <a:lstStyle/>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Sequences materials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91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344234-8E96-43DF-BD2F-EFF7B6479E2A}"/>
              </a:ext>
            </a:extLst>
          </p:cNvPr>
          <p:cNvSpPr/>
          <p:nvPr/>
        </p:nvSpPr>
        <p:spPr>
          <a:xfrm>
            <a:off x="949529" y="840999"/>
            <a:ext cx="9337895"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a:latin typeface="Arial" panose="020B0604020202020204" pitchFamily="34" charset="0"/>
                <a:cs typeface="Arial" panose="020B0604020202020204" pitchFamily="34" charset="0"/>
              </a:rPr>
              <a:t>Step 1: Acquiring the Sequences</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Identify a protein or DNA sequence of interest.</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DNA sequences of interest can be retrieved using NCBI BLAST or similar search tools.</a:t>
            </a:r>
          </a:p>
        </p:txBody>
      </p:sp>
      <p:cxnSp>
        <p:nvCxnSpPr>
          <p:cNvPr id="6" name="Connector: Elbow 5">
            <a:extLst>
              <a:ext uri="{FF2B5EF4-FFF2-40B4-BE49-F238E27FC236}">
                <a16:creationId xmlns:a16="http://schemas.microsoft.com/office/drawing/2014/main" id="{97EC7AF1-1EC0-4768-A436-6E649EE18341}"/>
              </a:ext>
            </a:extLst>
          </p:cNvPr>
          <p:cNvCxnSpPr>
            <a:cxnSpLocks/>
          </p:cNvCxnSpPr>
          <p:nvPr/>
        </p:nvCxnSpPr>
        <p:spPr>
          <a:xfrm rot="5400000">
            <a:off x="-2355005" y="3429435"/>
            <a:ext cx="6217920" cy="822960"/>
          </a:xfrm>
          <a:prstGeom prst="bentConnector3">
            <a:avLst>
              <a:gd name="adj1" fmla="val -1536"/>
            </a:avLst>
          </a:prstGeom>
          <a:ln w="184150">
            <a:solidFill>
              <a:schemeClr val="accent5">
                <a:lumMod val="75000"/>
              </a:schemeClr>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D05634E-1E91-48AA-AB70-EBB3A8E0EF06}"/>
              </a:ext>
            </a:extLst>
          </p:cNvPr>
          <p:cNvSpPr/>
          <p:nvPr/>
        </p:nvSpPr>
        <p:spPr>
          <a:xfrm>
            <a:off x="949527" y="3383081"/>
            <a:ext cx="9337894" cy="135421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800" dirty="0">
                <a:latin typeface="Arial" panose="020B0604020202020204" pitchFamily="34" charset="0"/>
                <a:cs typeface="Arial" panose="020B0604020202020204" pitchFamily="34" charset="0"/>
              </a:rPr>
              <a:t>Step 3: Estimate the Tree methods </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UPGMA and neighbor joining </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Maximum Parsimony </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Character based (Maximum Likelihood </a:t>
            </a:r>
            <a:r>
              <a:rPr lang="en-US" dirty="0"/>
              <a:t>[ML] )</a:t>
            </a:r>
            <a:endParaRPr lang="en-US" sz="28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25DBF093-9110-4AC9-A0E1-EC34EC00902B}"/>
              </a:ext>
            </a:extLst>
          </p:cNvPr>
          <p:cNvSpPr/>
          <p:nvPr/>
        </p:nvSpPr>
        <p:spPr>
          <a:xfrm>
            <a:off x="949527" y="5194656"/>
            <a:ext cx="9337893"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a:latin typeface="Arial" panose="020B0604020202020204" pitchFamily="34" charset="0"/>
                <a:cs typeface="Arial" panose="020B0604020202020204" pitchFamily="34" charset="0"/>
              </a:rPr>
              <a:t>Step 4: Present the Tree</a:t>
            </a:r>
          </a:p>
          <a:p>
            <a:pPr marL="457200" indent="-457200">
              <a:buFont typeface="Arial" panose="020B0604020202020204" pitchFamily="34" charset="0"/>
              <a:buChar char="•"/>
            </a:pPr>
            <a:r>
              <a:rPr lang="en-US" i="1" dirty="0">
                <a:latin typeface="Arial" panose="020B0604020202020204" pitchFamily="34" charset="0"/>
                <a:cs typeface="Arial" panose="020B0604020202020204" pitchFamily="34" charset="0"/>
              </a:rPr>
              <a:t>Statistical assessments of phylogenetic methods: </a:t>
            </a:r>
          </a:p>
          <a:p>
            <a:pPr marL="914400" lvl="1" indent="-457200">
              <a:buFont typeface="Arial" panose="020B0604020202020204" pitchFamily="34" charset="0"/>
              <a:buChar char="•"/>
            </a:pPr>
            <a:r>
              <a:rPr lang="en-US" b="1" i="1" dirty="0"/>
              <a:t>Consistency, Efficiency, Robustness Computational speed </a:t>
            </a:r>
            <a:endParaRPr lang="en-US" i="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i="1" dirty="0">
                <a:latin typeface="Arial" panose="020B0604020202020204" pitchFamily="34" charset="0"/>
                <a:cs typeface="Arial" panose="020B0604020202020204" pitchFamily="34" charset="0"/>
              </a:rPr>
              <a:t>Phylogenomic analysis of large data sets:</a:t>
            </a:r>
          </a:p>
          <a:p>
            <a:pPr marL="914400" lvl="1" indent="-457200">
              <a:buFont typeface="Arial" panose="020B0604020202020204" pitchFamily="34" charset="0"/>
              <a:buChar char="•"/>
            </a:pPr>
            <a:r>
              <a:rPr lang="en-US"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Supertree</a:t>
            </a:r>
            <a:r>
              <a:rPr lang="en-US" b="1" i="1" dirty="0">
                <a:latin typeface="Arial" panose="020B0604020202020204" pitchFamily="34" charset="0"/>
                <a:cs typeface="Arial" panose="020B0604020202020204" pitchFamily="34" charset="0"/>
              </a:rPr>
              <a:t> and </a:t>
            </a:r>
            <a:r>
              <a:rPr lang="en-US" b="1" i="1" dirty="0" err="1">
                <a:latin typeface="Arial" panose="020B0604020202020204" pitchFamily="34" charset="0"/>
                <a:cs typeface="Arial" panose="020B0604020202020204" pitchFamily="34" charset="0"/>
              </a:rPr>
              <a:t>supermatrix</a:t>
            </a:r>
            <a:r>
              <a:rPr lang="en-US" b="1" i="1" dirty="0">
                <a:latin typeface="Arial" panose="020B0604020202020204" pitchFamily="34" charset="0"/>
                <a:cs typeface="Arial" panose="020B0604020202020204" pitchFamily="34" charset="0"/>
              </a:rPr>
              <a:t> approaches, Data</a:t>
            </a:r>
            <a:r>
              <a:rPr lang="en-US" b="1" i="1" dirty="0"/>
              <a:t>-partitioning strategies </a:t>
            </a:r>
            <a:endParaRPr lang="en-US" b="1" i="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1C619CB-7296-4AFD-A1AB-001F52125D23}"/>
              </a:ext>
            </a:extLst>
          </p:cNvPr>
          <p:cNvSpPr/>
          <p:nvPr/>
        </p:nvSpPr>
        <p:spPr>
          <a:xfrm>
            <a:off x="949527" y="2196819"/>
            <a:ext cx="9337895"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latin typeface="Arial" panose="020B0604020202020204" pitchFamily="34" charset="0"/>
                <a:cs typeface="Arial" panose="020B0604020202020204" pitchFamily="34" charset="0"/>
              </a:rPr>
              <a:t>Step 2: Aligning the Sequences</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Two alignment methods are provided: </a:t>
            </a:r>
            <a:r>
              <a:rPr lang="en-US" i="1" dirty="0" err="1">
                <a:latin typeface="Arial" panose="020B0604020202020204" pitchFamily="34" charset="0"/>
                <a:cs typeface="Arial" panose="020B0604020202020204" pitchFamily="34" charset="0"/>
              </a:rPr>
              <a:t>ClustalW</a:t>
            </a:r>
            <a:r>
              <a:rPr lang="en-US" i="1" dirty="0">
                <a:latin typeface="Arial" panose="020B0604020202020204" pitchFamily="34" charset="0"/>
                <a:cs typeface="Arial" panose="020B0604020202020204" pitchFamily="34" charset="0"/>
              </a:rPr>
              <a:t> and MUSCLE.</a:t>
            </a: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An Alternative to Aligning with MEGA5</a:t>
            </a:r>
          </a:p>
        </p:txBody>
      </p:sp>
      <p:sp>
        <p:nvSpPr>
          <p:cNvPr id="2" name="Rectangle 1">
            <a:extLst>
              <a:ext uri="{FF2B5EF4-FFF2-40B4-BE49-F238E27FC236}">
                <a16:creationId xmlns:a16="http://schemas.microsoft.com/office/drawing/2014/main" id="{AFFDF51B-72E1-42E9-A70F-D83F3CD57A58}"/>
              </a:ext>
            </a:extLst>
          </p:cNvPr>
          <p:cNvSpPr/>
          <p:nvPr/>
        </p:nvSpPr>
        <p:spPr>
          <a:xfrm>
            <a:off x="2354925" y="0"/>
            <a:ext cx="6322350" cy="655885"/>
          </a:xfrm>
          <a:prstGeom prst="rect">
            <a:avLst/>
          </a:prstGeom>
        </p:spPr>
        <p:txBody>
          <a:bodyPr wrap="square">
            <a:spAutoFit/>
          </a:bodyPr>
          <a:lstStyle/>
          <a:p>
            <a:pPr algn="just">
              <a:lnSpc>
                <a:spcPct val="107000"/>
              </a:lnSpc>
            </a:pPr>
            <a:r>
              <a:rPr lang="en-US" sz="3600" b="1" dirty="0">
                <a:latin typeface="Times New Roman" panose="02020603050405020304" pitchFamily="18" charset="0"/>
                <a:ea typeface="Calibri" panose="020F0502020204030204" pitchFamily="34" charset="0"/>
                <a:cs typeface="Times New Roman" panose="02020603050405020304" pitchFamily="18" charset="0"/>
              </a:rPr>
              <a:t>Building Phylogenetic Trees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17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D28A-9D5C-4527-B77B-43AA647CDAE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Tools used</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E0DF31-1B5A-4DB3-BC01-2EDC2363C28B}"/>
              </a:ext>
            </a:extLst>
          </p:cNvPr>
          <p:cNvSpPr>
            <a:spLocks noGrp="1"/>
          </p:cNvSpPr>
          <p:nvPr>
            <p:ph idx="1"/>
          </p:nvPr>
        </p:nvSpPr>
        <p:spPr/>
        <p:txBody>
          <a:bodyPr/>
          <a:lstStyle/>
          <a:p>
            <a:pPr marL="0" indent="0">
              <a:buNone/>
            </a:pPr>
            <a:r>
              <a:rPr lang="en-US" sz="3600" dirty="0">
                <a:latin typeface="Arial" panose="020B0604020202020204" pitchFamily="34" charset="0"/>
                <a:cs typeface="Arial" panose="020B0604020202020204" pitchFamily="34" charset="0"/>
              </a:rPr>
              <a:t>1.Pairwise sequence alignment - EMBOSS Needle</a:t>
            </a:r>
          </a:p>
          <a:p>
            <a:pPr marL="0" indent="0">
              <a:buNone/>
            </a:pPr>
            <a:r>
              <a:rPr lang="en-US" sz="3600" dirty="0">
                <a:latin typeface="Arial" panose="020B0604020202020204" pitchFamily="34" charset="0"/>
                <a:cs typeface="Arial" panose="020B0604020202020204" pitchFamily="34" charset="0"/>
              </a:rPr>
              <a:t>2.Multiple sequence alignment - MEGA,</a:t>
            </a:r>
          </a:p>
          <a:p>
            <a:pPr marL="0" indent="0">
              <a:buNone/>
            </a:pPr>
            <a:r>
              <a:rPr lang="en-US" sz="3600" dirty="0">
                <a:latin typeface="Arial" panose="020B0604020202020204" pitchFamily="34" charset="0"/>
                <a:cs typeface="Arial" panose="020B0604020202020204" pitchFamily="34" charset="0"/>
              </a:rPr>
              <a:t>3. Blast local alignment – </a:t>
            </a:r>
            <a:r>
              <a:rPr lang="en-US" sz="3600" dirty="0" err="1">
                <a:latin typeface="Arial" panose="020B0604020202020204" pitchFamily="34" charset="0"/>
                <a:cs typeface="Arial" panose="020B0604020202020204" pitchFamily="34" charset="0"/>
              </a:rPr>
              <a:t>BlastP</a:t>
            </a: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4.Phylogentic tree construction – MEGA –X, </a:t>
            </a:r>
            <a:r>
              <a:rPr lang="en-US" sz="3600" dirty="0" err="1">
                <a:latin typeface="Arial" panose="020B0604020202020204" pitchFamily="34" charset="0"/>
                <a:cs typeface="Arial" panose="020B0604020202020204" pitchFamily="34" charset="0"/>
              </a:rPr>
              <a:t>Blastp</a:t>
            </a:r>
            <a:endParaRPr lang="en-US" sz="3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8211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3F8C-3A48-49BE-8C30-DDA70E7B19A6}"/>
              </a:ext>
            </a:extLst>
          </p:cNvPr>
          <p:cNvSpPr>
            <a:spLocks noGrp="1"/>
          </p:cNvSpPr>
          <p:nvPr>
            <p:ph type="title"/>
          </p:nvPr>
        </p:nvSpPr>
        <p:spPr/>
        <p:txBody>
          <a:bodyPr>
            <a:normAutofit fontScale="90000"/>
          </a:bodyPr>
          <a:lstStyle/>
          <a:p>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Summary of Percent Identity Matrix - created by Clustal2.1 </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714BEAC-3CB8-4A12-A7F4-671D9C76E900}"/>
              </a:ext>
            </a:extLst>
          </p:cNvPr>
          <p:cNvSpPr>
            <a:spLocks noGrp="1"/>
          </p:cNvSpPr>
          <p:nvPr>
            <p:ph idx="1"/>
          </p:nvPr>
        </p:nvSpPr>
        <p:spPr/>
        <p:txBody>
          <a:bodyPr>
            <a:normAutofit/>
          </a:bodyPr>
          <a:lstStyle/>
          <a:p>
            <a:endParaRPr lang="en-US" dirty="0"/>
          </a:p>
          <a:p>
            <a:pPr marL="0" indent="0">
              <a:buNone/>
            </a:pPr>
            <a:r>
              <a:rPr lang="en-US" dirty="0"/>
              <a:t>     1: Rabbit            </a:t>
            </a:r>
            <a:r>
              <a:rPr lang="en-US" b="1" dirty="0"/>
              <a:t> 100.00    </a:t>
            </a:r>
            <a:r>
              <a:rPr lang="en-US" dirty="0"/>
              <a:t>75.57     76.37     31.61     29.65       29.61</a:t>
            </a:r>
          </a:p>
          <a:p>
            <a:pPr marL="0" indent="0">
              <a:buNone/>
            </a:pPr>
            <a:r>
              <a:rPr lang="en-US" dirty="0"/>
              <a:t>     2: Human            75.57      </a:t>
            </a:r>
            <a:r>
              <a:rPr lang="en-US" b="1" dirty="0"/>
              <a:t>100.00</a:t>
            </a:r>
            <a:r>
              <a:rPr lang="en-US" dirty="0"/>
              <a:t>   93.79     29.01     29.56       28.85</a:t>
            </a:r>
          </a:p>
          <a:p>
            <a:pPr marL="0" indent="0">
              <a:buNone/>
            </a:pPr>
            <a:r>
              <a:rPr lang="en-US" dirty="0"/>
              <a:t>     3: Monkey           76.37     93.79     </a:t>
            </a:r>
            <a:r>
              <a:rPr lang="en-US" b="1" dirty="0"/>
              <a:t>100.00</a:t>
            </a:r>
            <a:r>
              <a:rPr lang="en-US" dirty="0"/>
              <a:t>    29.75     29.44      29.19</a:t>
            </a:r>
          </a:p>
          <a:p>
            <a:pPr marL="0" indent="0">
              <a:buNone/>
            </a:pPr>
            <a:r>
              <a:rPr lang="en-US" dirty="0"/>
              <a:t>     4: Chimpanzee   31.61      29.01    29.75      </a:t>
            </a:r>
            <a:r>
              <a:rPr lang="en-US" b="1" dirty="0"/>
              <a:t>100.00  </a:t>
            </a:r>
            <a:r>
              <a:rPr lang="en-US" dirty="0"/>
              <a:t>  40.16     38.04</a:t>
            </a:r>
          </a:p>
          <a:p>
            <a:pPr marL="0" indent="0">
              <a:buNone/>
            </a:pPr>
            <a:r>
              <a:rPr lang="en-US" dirty="0"/>
              <a:t>     5: Mouse             29.65     29.56    29.44       40.16     </a:t>
            </a:r>
            <a:r>
              <a:rPr lang="en-US" b="1" dirty="0"/>
              <a:t>100.00</a:t>
            </a:r>
            <a:r>
              <a:rPr lang="en-US" dirty="0"/>
              <a:t>    48.98</a:t>
            </a:r>
          </a:p>
          <a:p>
            <a:pPr marL="0" indent="0">
              <a:buNone/>
            </a:pPr>
            <a:r>
              <a:rPr lang="en-US" dirty="0"/>
              <a:t>     6: Pig                    29.61     28.85    29.19      38.04      48.98      </a:t>
            </a:r>
            <a:r>
              <a:rPr lang="en-US" b="1" dirty="0"/>
              <a:t>100.00</a:t>
            </a:r>
          </a:p>
          <a:p>
            <a:pPr marL="0" indent="0">
              <a:buNone/>
            </a:pPr>
            <a:endParaRPr lang="en-US" dirty="0"/>
          </a:p>
          <a:p>
            <a:endParaRPr lang="en-US" dirty="0"/>
          </a:p>
        </p:txBody>
      </p:sp>
      <p:sp>
        <p:nvSpPr>
          <p:cNvPr id="4" name="Rectangle 3">
            <a:extLst>
              <a:ext uri="{FF2B5EF4-FFF2-40B4-BE49-F238E27FC236}">
                <a16:creationId xmlns:a16="http://schemas.microsoft.com/office/drawing/2014/main" id="{B4FC8A09-C277-4DF6-800E-89E196AD551B}"/>
              </a:ext>
            </a:extLst>
          </p:cNvPr>
          <p:cNvSpPr/>
          <p:nvPr/>
        </p:nvSpPr>
        <p:spPr>
          <a:xfrm>
            <a:off x="1031358" y="2892056"/>
            <a:ext cx="10228521" cy="43593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0C390F-5489-4039-8217-E8FE3796C6BB}"/>
              </a:ext>
            </a:extLst>
          </p:cNvPr>
          <p:cNvSpPr/>
          <p:nvPr/>
        </p:nvSpPr>
        <p:spPr>
          <a:xfrm>
            <a:off x="4795284" y="2232837"/>
            <a:ext cx="1300716" cy="312597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43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3DC5-C996-4B26-856E-6AB3188F31B3}"/>
              </a:ext>
            </a:extLst>
          </p:cNvPr>
          <p:cNvSpPr>
            <a:spLocks noGrp="1"/>
          </p:cNvSpPr>
          <p:nvPr>
            <p:ph type="title"/>
          </p:nvPr>
        </p:nvSpPr>
        <p:spPr/>
        <p:txBody>
          <a:bodyPr>
            <a:normAutofit fontScale="90000"/>
          </a:bodyPr>
          <a:lstStyle/>
          <a:p>
            <a:br>
              <a:rPr lang="en-US" dirty="0"/>
            </a:br>
            <a:r>
              <a:rPr lang="en-US" b="1" dirty="0">
                <a:latin typeface="Arial" panose="020B0604020202020204" pitchFamily="34" charset="0"/>
                <a:cs typeface="Arial" panose="020B0604020202020204" pitchFamily="34" charset="0"/>
              </a:rPr>
              <a:t>Multiple sequence alignment by MEGA-X</a:t>
            </a:r>
            <a:br>
              <a:rPr lang="en-US" dirty="0"/>
            </a:br>
            <a:endParaRPr lang="en-US" dirty="0"/>
          </a:p>
        </p:txBody>
      </p:sp>
      <p:pic>
        <p:nvPicPr>
          <p:cNvPr id="4" name="Content Placeholder 3" descr="A picture containing screenshot&#10;&#10;Description automatically generated">
            <a:extLst>
              <a:ext uri="{FF2B5EF4-FFF2-40B4-BE49-F238E27FC236}">
                <a16:creationId xmlns:a16="http://schemas.microsoft.com/office/drawing/2014/main" id="{FB992CB1-E13C-46E4-92D3-3E6CEDE6074A}"/>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37972"/>
          <a:stretch/>
        </p:blipFill>
        <p:spPr bwMode="auto">
          <a:xfrm>
            <a:off x="838200" y="2532869"/>
            <a:ext cx="9810750" cy="21938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466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EBFA-B36B-497B-B8BE-F7F77DA3A2DF}"/>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Phylogenetic tree by Fast minimum evolution method at Grishin protein distance among various species </a:t>
            </a:r>
            <a:endParaRPr lang="en-US"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9BADAD2E-1D85-46D3-B647-A354C62620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0121" y="2062480"/>
            <a:ext cx="9657080" cy="4257040"/>
          </a:xfrm>
          <a:prstGeom prst="rect">
            <a:avLst/>
          </a:prstGeom>
          <a:noFill/>
        </p:spPr>
      </p:pic>
    </p:spTree>
    <p:extLst>
      <p:ext uri="{BB962C8B-B14F-4D97-AF65-F5344CB8AC3E}">
        <p14:creationId xmlns:p14="http://schemas.microsoft.com/office/powerpoint/2010/main" val="191785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3699-79EF-4519-93AD-EF0121326F38}"/>
              </a:ext>
            </a:extLst>
          </p:cNvPr>
          <p:cNvSpPr>
            <a:spLocks noGrp="1"/>
          </p:cNvSpPr>
          <p:nvPr>
            <p:ph type="title"/>
          </p:nvPr>
        </p:nvSpPr>
        <p:spPr/>
        <p:txBody>
          <a:bodyPr/>
          <a:lstStyle/>
          <a:p>
            <a:r>
              <a:rPr lang="en-US" b="1" dirty="0"/>
              <a:t>Neighbor-joining tree without distance corrections branch length at Cladogram</a:t>
            </a:r>
            <a:endParaRPr lang="en-US" dirty="0"/>
          </a:p>
        </p:txBody>
      </p:sp>
      <p:pic>
        <p:nvPicPr>
          <p:cNvPr id="4" name="Content Placeholder 3">
            <a:extLst>
              <a:ext uri="{FF2B5EF4-FFF2-40B4-BE49-F238E27FC236}">
                <a16:creationId xmlns:a16="http://schemas.microsoft.com/office/drawing/2014/main" id="{CC49140F-3478-48FD-BD6F-1FB0A809B97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21361" y="2376103"/>
            <a:ext cx="5664770" cy="2105793"/>
          </a:xfrm>
          <a:prstGeom prst="rect">
            <a:avLst/>
          </a:prstGeom>
          <a:noFill/>
        </p:spPr>
      </p:pic>
      <p:pic>
        <p:nvPicPr>
          <p:cNvPr id="5" name="Picture 4">
            <a:extLst>
              <a:ext uri="{FF2B5EF4-FFF2-40B4-BE49-F238E27FC236}">
                <a16:creationId xmlns:a16="http://schemas.microsoft.com/office/drawing/2014/main" id="{AEA2F52F-421D-42D9-BC38-9D8F6C6C8B4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200" y="2692400"/>
            <a:ext cx="4546600" cy="2105793"/>
          </a:xfrm>
          <a:prstGeom prst="rect">
            <a:avLst/>
          </a:prstGeom>
          <a:noFill/>
        </p:spPr>
      </p:pic>
      <p:sp>
        <p:nvSpPr>
          <p:cNvPr id="3" name="TextBox 2">
            <a:extLst>
              <a:ext uri="{FF2B5EF4-FFF2-40B4-BE49-F238E27FC236}">
                <a16:creationId xmlns:a16="http://schemas.microsoft.com/office/drawing/2014/main" id="{2BE9127D-AC36-4B11-B3B2-2442949181DD}"/>
              </a:ext>
            </a:extLst>
          </p:cNvPr>
          <p:cNvSpPr txBox="1"/>
          <p:nvPr/>
        </p:nvSpPr>
        <p:spPr>
          <a:xfrm>
            <a:off x="2339163" y="5443870"/>
            <a:ext cx="4046968" cy="646331"/>
          </a:xfrm>
          <a:prstGeom prst="rect">
            <a:avLst/>
          </a:prstGeom>
          <a:noFill/>
        </p:spPr>
        <p:txBody>
          <a:bodyPr wrap="square" rtlCol="0">
            <a:spAutoFit/>
          </a:bodyPr>
          <a:lstStyle/>
          <a:p>
            <a:r>
              <a:rPr lang="en-US" u="sng" dirty="0">
                <a:hlinkClick r:id="rId4"/>
              </a:rPr>
              <a:t>https://www.ebi.ac.uk</a:t>
            </a:r>
            <a:endParaRPr lang="en-US" dirty="0"/>
          </a:p>
          <a:p>
            <a:endParaRPr lang="en-US" dirty="0"/>
          </a:p>
        </p:txBody>
      </p:sp>
    </p:spTree>
    <p:extLst>
      <p:ext uri="{BB962C8B-B14F-4D97-AF65-F5344CB8AC3E}">
        <p14:creationId xmlns:p14="http://schemas.microsoft.com/office/powerpoint/2010/main" val="252986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D556-1D5C-48B9-AF4B-6A07885D38CB}"/>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Phylogram display uses branch length values with aligned labels and cladogram neighbor-join method</a:t>
            </a:r>
          </a:p>
        </p:txBody>
      </p:sp>
      <p:pic>
        <p:nvPicPr>
          <p:cNvPr id="4" name="Picture 3">
            <a:extLst>
              <a:ext uri="{FF2B5EF4-FFF2-40B4-BE49-F238E27FC236}">
                <a16:creationId xmlns:a16="http://schemas.microsoft.com/office/drawing/2014/main" id="{19DCCAEC-5988-440B-86C5-EC6B9631E8F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38" y="2273299"/>
            <a:ext cx="5346381" cy="3326856"/>
          </a:xfrm>
          <a:prstGeom prst="rect">
            <a:avLst/>
          </a:prstGeom>
          <a:noFill/>
        </p:spPr>
      </p:pic>
      <p:pic>
        <p:nvPicPr>
          <p:cNvPr id="6" name="Picture 5">
            <a:extLst>
              <a:ext uri="{FF2B5EF4-FFF2-40B4-BE49-F238E27FC236}">
                <a16:creationId xmlns:a16="http://schemas.microsoft.com/office/drawing/2014/main" id="{5A4310F3-D726-4856-921F-F6EB044DE186}"/>
              </a:ext>
            </a:extLst>
          </p:cNvPr>
          <p:cNvPicPr>
            <a:picLocks noChangeAspect="1"/>
          </p:cNvPicPr>
          <p:nvPr/>
        </p:nvPicPr>
        <p:blipFill>
          <a:blip r:embed="rId3"/>
          <a:stretch>
            <a:fillRect/>
          </a:stretch>
        </p:blipFill>
        <p:spPr>
          <a:xfrm>
            <a:off x="6095999" y="2110733"/>
            <a:ext cx="5508941" cy="3489422"/>
          </a:xfrm>
          <a:prstGeom prst="rect">
            <a:avLst/>
          </a:prstGeom>
        </p:spPr>
      </p:pic>
      <p:sp>
        <p:nvSpPr>
          <p:cNvPr id="3" name="TextBox 2">
            <a:extLst>
              <a:ext uri="{FF2B5EF4-FFF2-40B4-BE49-F238E27FC236}">
                <a16:creationId xmlns:a16="http://schemas.microsoft.com/office/drawing/2014/main" id="{5968A4BB-D563-4D90-AAC9-DCC5708B6866}"/>
              </a:ext>
            </a:extLst>
          </p:cNvPr>
          <p:cNvSpPr txBox="1"/>
          <p:nvPr/>
        </p:nvSpPr>
        <p:spPr>
          <a:xfrm>
            <a:off x="2158409" y="5890437"/>
            <a:ext cx="4391247" cy="369332"/>
          </a:xfrm>
          <a:prstGeom prst="rect">
            <a:avLst/>
          </a:prstGeom>
          <a:noFill/>
        </p:spPr>
        <p:txBody>
          <a:bodyPr wrap="square" rtlCol="0">
            <a:spAutoFit/>
          </a:bodyPr>
          <a:lstStyle/>
          <a:p>
            <a:r>
              <a:rPr lang="en-US" dirty="0"/>
              <a:t>Mega-x</a:t>
            </a:r>
          </a:p>
        </p:txBody>
      </p:sp>
    </p:spTree>
    <p:extLst>
      <p:ext uri="{BB962C8B-B14F-4D97-AF65-F5344CB8AC3E}">
        <p14:creationId xmlns:p14="http://schemas.microsoft.com/office/powerpoint/2010/main" val="365774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37C3-5F85-43FD-948A-575FB1906168}"/>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Phylogram tree cladogram at maximum similarity method</a:t>
            </a:r>
            <a:endParaRPr lang="en-US" sz="4000" dirty="0">
              <a:latin typeface="Arial" panose="020B0604020202020204" pitchFamily="34" charset="0"/>
              <a:cs typeface="Arial" panose="020B0604020202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D1F55FCC-A267-4916-9A27-AC9B7F7FFD16}"/>
              </a:ext>
            </a:extLst>
          </p:cNvPr>
          <p:cNvPicPr/>
          <p:nvPr/>
        </p:nvPicPr>
        <p:blipFill rotWithShape="1">
          <a:blip r:embed="rId2">
            <a:extLst>
              <a:ext uri="{28A0092B-C50C-407E-A947-70E740481C1C}">
                <a14:useLocalDpi xmlns:a14="http://schemas.microsoft.com/office/drawing/2010/main" val="0"/>
              </a:ext>
            </a:extLst>
          </a:blip>
          <a:srcRect l="4932" t="8051" r="3865" b="11854"/>
          <a:stretch/>
        </p:blipFill>
        <p:spPr bwMode="auto">
          <a:xfrm>
            <a:off x="1919922" y="2342006"/>
            <a:ext cx="7725728" cy="4611687"/>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3186ECF2-8784-4705-9B59-AE5610D62F10}"/>
              </a:ext>
            </a:extLst>
          </p:cNvPr>
          <p:cNvSpPr txBox="1"/>
          <p:nvPr/>
        </p:nvSpPr>
        <p:spPr>
          <a:xfrm>
            <a:off x="4997302" y="6315740"/>
            <a:ext cx="3519377" cy="369332"/>
          </a:xfrm>
          <a:prstGeom prst="rect">
            <a:avLst/>
          </a:prstGeom>
          <a:noFill/>
        </p:spPr>
        <p:txBody>
          <a:bodyPr wrap="square" rtlCol="0">
            <a:spAutoFit/>
          </a:bodyPr>
          <a:lstStyle/>
          <a:p>
            <a:r>
              <a:rPr lang="en-US" dirty="0"/>
              <a:t>Mega-x maximum likelihood </a:t>
            </a:r>
          </a:p>
        </p:txBody>
      </p:sp>
    </p:spTree>
    <p:extLst>
      <p:ext uri="{BB962C8B-B14F-4D97-AF65-F5344CB8AC3E}">
        <p14:creationId xmlns:p14="http://schemas.microsoft.com/office/powerpoint/2010/main" val="101590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506D-1C02-47F2-A24B-F705F60836D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Background of Phylogenetic Tree</a:t>
            </a:r>
          </a:p>
        </p:txBody>
      </p:sp>
      <p:sp>
        <p:nvSpPr>
          <p:cNvPr id="3" name="Content Placeholder 2">
            <a:extLst>
              <a:ext uri="{FF2B5EF4-FFF2-40B4-BE49-F238E27FC236}">
                <a16:creationId xmlns:a16="http://schemas.microsoft.com/office/drawing/2014/main" id="{0C285264-7F14-45BD-AE6B-A50A32279E9B}"/>
              </a:ext>
            </a:extLst>
          </p:cNvPr>
          <p:cNvSpPr>
            <a:spLocks noGrp="1"/>
          </p:cNvSpPr>
          <p:nvPr>
            <p:ph idx="1"/>
          </p:nvPr>
        </p:nvSpPr>
        <p:spPr/>
        <p:txBody>
          <a:bodyPr>
            <a:normAutofit/>
          </a:bodyPr>
          <a:lstStyle/>
          <a:p>
            <a:pPr algn="just">
              <a:spcBef>
                <a:spcPct val="50000"/>
              </a:spcBef>
            </a:pPr>
            <a:r>
              <a:rPr lang="en-US" altLang="en-US" dirty="0">
                <a:latin typeface="Arial" panose="020B0604020202020204" pitchFamily="34" charset="0"/>
                <a:cs typeface="Arial" panose="020B0604020202020204" pitchFamily="34" charset="0"/>
              </a:rPr>
              <a:t>A phylogenetic tree is a tree showing the evolutionary interrelationships among various species or other entities that are believed to have a common ancestor. </a:t>
            </a:r>
          </a:p>
          <a:p>
            <a:pPr algn="just">
              <a:spcBef>
                <a:spcPct val="50000"/>
              </a:spcBef>
            </a:pPr>
            <a:r>
              <a:rPr lang="en-US" altLang="en-US" dirty="0">
                <a:latin typeface="Arial" panose="020B0604020202020204" pitchFamily="34" charset="0"/>
                <a:cs typeface="Arial" panose="020B0604020202020204" pitchFamily="34" charset="0"/>
              </a:rPr>
              <a:t>In a phylogenetic tree, each node with descendants represents the most recent common ancestor of the descendants, and edge lengths correspond to time estimates. </a:t>
            </a:r>
          </a:p>
          <a:p>
            <a:pPr algn="just">
              <a:spcBef>
                <a:spcPct val="50000"/>
              </a:spcBef>
            </a:pPr>
            <a:r>
              <a:rPr lang="en-US" altLang="en-US" dirty="0">
                <a:latin typeface="Arial" panose="020B0604020202020204" pitchFamily="34" charset="0"/>
                <a:cs typeface="Arial" panose="020B0604020202020204" pitchFamily="34" charset="0"/>
              </a:rPr>
              <a:t>Each node in a phylogenetic tree is called a taxonomic unit. Internal nodes are generally referred to as Hypothetical Taxonomic Units (HTUs) as they cannot be directly observed.</a:t>
            </a:r>
          </a:p>
          <a:p>
            <a:pPr algn="just"/>
            <a:endParaRPr lang="en-US" dirty="0"/>
          </a:p>
        </p:txBody>
      </p:sp>
    </p:spTree>
    <p:extLst>
      <p:ext uri="{BB962C8B-B14F-4D97-AF65-F5344CB8AC3E}">
        <p14:creationId xmlns:p14="http://schemas.microsoft.com/office/powerpoint/2010/main" val="3410129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9AB0-44A6-4069-A7FA-0439DB3FCBCD}"/>
              </a:ext>
            </a:extLst>
          </p:cNvPr>
          <p:cNvSpPr>
            <a:spLocks noGrp="1"/>
          </p:cNvSpPr>
          <p:nvPr>
            <p:ph type="title"/>
          </p:nvPr>
        </p:nvSpPr>
        <p:spPr>
          <a:xfrm>
            <a:off x="838200" y="365126"/>
            <a:ext cx="10515600" cy="654050"/>
          </a:xfrm>
        </p:spPr>
        <p:txBody>
          <a:bodyPr>
            <a:normAutofit fontScale="90000"/>
          </a:bodyPr>
          <a:lstStyle/>
          <a:p>
            <a:r>
              <a:rPr lang="en-US" b="1" dirty="0">
                <a:latin typeface="Arial" panose="020B0604020202020204" pitchFamily="34" charset="0"/>
                <a:cs typeface="Arial" panose="020B0604020202020204" pitchFamily="34" charset="0"/>
              </a:rPr>
              <a:t>Conclusion </a:t>
            </a:r>
          </a:p>
        </p:txBody>
      </p:sp>
      <p:sp>
        <p:nvSpPr>
          <p:cNvPr id="3" name="Content Placeholder 2">
            <a:extLst>
              <a:ext uri="{FF2B5EF4-FFF2-40B4-BE49-F238E27FC236}">
                <a16:creationId xmlns:a16="http://schemas.microsoft.com/office/drawing/2014/main" id="{36DA07D4-2052-480D-A254-020E17D22835}"/>
              </a:ext>
            </a:extLst>
          </p:cNvPr>
          <p:cNvSpPr>
            <a:spLocks noGrp="1"/>
          </p:cNvSpPr>
          <p:nvPr>
            <p:ph idx="1"/>
          </p:nvPr>
        </p:nvSpPr>
        <p:spPr>
          <a:xfrm>
            <a:off x="838200" y="1104900"/>
            <a:ext cx="10515600" cy="5514975"/>
          </a:xfrm>
        </p:spPr>
        <p:txBody>
          <a:bodyPr>
            <a:normAutofit fontScale="92500"/>
          </a:bodyPr>
          <a:lstStyle/>
          <a:p>
            <a:r>
              <a:rPr lang="en-US" dirty="0">
                <a:latin typeface="Arial" panose="020B0604020202020204" pitchFamily="34" charset="0"/>
                <a:cs typeface="Arial" panose="020B0604020202020204" pitchFamily="34" charset="0"/>
              </a:rPr>
              <a:t>After analysis of sequence and phylogenetic results indicated that cytochrome P450 is very highly conserved sequences and close evolution relation. </a:t>
            </a:r>
          </a:p>
          <a:p>
            <a:r>
              <a:rPr lang="en-US" dirty="0">
                <a:latin typeface="Arial" panose="020B0604020202020204" pitchFamily="34" charset="0"/>
                <a:cs typeface="Arial" panose="020B0604020202020204" pitchFamily="34" charset="0"/>
              </a:rPr>
              <a:t>The amino acid sequence within humans and rhesus monkey stand identical while between humans and chimpanzees there is far difference of amino acid in comparison followed by rabbit. </a:t>
            </a:r>
          </a:p>
          <a:p>
            <a:r>
              <a:rPr lang="en-US" dirty="0">
                <a:latin typeface="Arial" panose="020B0604020202020204" pitchFamily="34" charset="0"/>
                <a:cs typeface="Arial" panose="020B0604020202020204" pitchFamily="34" charset="0"/>
              </a:rPr>
              <a:t>The pig and mouse cytochrome P450 are differ than other specifics.  </a:t>
            </a:r>
          </a:p>
          <a:p>
            <a:r>
              <a:rPr lang="en-US" dirty="0">
                <a:latin typeface="Arial" panose="020B0604020202020204" pitchFamily="34" charset="0"/>
                <a:cs typeface="Arial" panose="020B0604020202020204" pitchFamily="34" charset="0"/>
              </a:rPr>
              <a:t>This relationship of this tree indicated that selection of animal model to drug test for clinical application is very critical to translate the drug metabolite profile end goal in human application.  </a:t>
            </a:r>
          </a:p>
          <a:p>
            <a:r>
              <a:rPr lang="en-US" dirty="0">
                <a:latin typeface="Arial" panose="020B0604020202020204" pitchFamily="34" charset="0"/>
                <a:cs typeface="Arial" panose="020B0604020202020204" pitchFamily="34" charset="0"/>
              </a:rPr>
              <a:t>This comparison study suggests that rhesus monkey is an ideal model followed by rabbit animal model to evaluate drug metabolite. </a:t>
            </a:r>
          </a:p>
        </p:txBody>
      </p:sp>
    </p:spTree>
    <p:extLst>
      <p:ext uri="{BB962C8B-B14F-4D97-AF65-F5344CB8AC3E}">
        <p14:creationId xmlns:p14="http://schemas.microsoft.com/office/powerpoint/2010/main" val="75384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CF89-BAA3-49B9-A631-41E38EBF604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r>
              <a:rPr lang="en-US" b="1" dirty="0"/>
              <a:t>:</a:t>
            </a:r>
            <a:br>
              <a:rPr lang="en-US" dirty="0"/>
            </a:br>
            <a:endParaRPr lang="en-US" dirty="0"/>
          </a:p>
        </p:txBody>
      </p:sp>
      <p:sp>
        <p:nvSpPr>
          <p:cNvPr id="3" name="Content Placeholder 2">
            <a:extLst>
              <a:ext uri="{FF2B5EF4-FFF2-40B4-BE49-F238E27FC236}">
                <a16:creationId xmlns:a16="http://schemas.microsoft.com/office/drawing/2014/main" id="{0C19C88C-D4A0-4BF2-8A7E-92AFAE0FDBF4}"/>
              </a:ext>
            </a:extLst>
          </p:cNvPr>
          <p:cNvSpPr>
            <a:spLocks noGrp="1"/>
          </p:cNvSpPr>
          <p:nvPr>
            <p:ph idx="1"/>
          </p:nvPr>
        </p:nvSpPr>
        <p:spPr>
          <a:xfrm>
            <a:off x="838200" y="1297172"/>
            <a:ext cx="10515600" cy="4879791"/>
          </a:xfrm>
        </p:spPr>
        <p:txBody>
          <a:bodyPr>
            <a:normAutofit fontScale="70000" lnSpcReduction="20000"/>
          </a:bodyPr>
          <a:lstStyle/>
          <a:p>
            <a:pPr marL="0" indent="0">
              <a:buNone/>
            </a:pPr>
            <a:endParaRPr lang="en-US" dirty="0"/>
          </a:p>
          <a:p>
            <a:pPr lvl="0"/>
            <a:r>
              <a:rPr lang="en-US" dirty="0">
                <a:latin typeface="Times New Roman" panose="02020603050405020304" pitchFamily="18" charset="0"/>
                <a:cs typeface="Times New Roman" panose="02020603050405020304" pitchFamily="18" charset="0"/>
              </a:rPr>
              <a:t>U.M. </a:t>
            </a:r>
            <a:r>
              <a:rPr lang="en-US" dirty="0" err="1">
                <a:latin typeface="Times New Roman" panose="02020603050405020304" pitchFamily="18" charset="0"/>
                <a:cs typeface="Times New Roman" panose="02020603050405020304" pitchFamily="18" charset="0"/>
              </a:rPr>
              <a:t>Zanger</a:t>
            </a:r>
            <a:r>
              <a:rPr lang="en-US" dirty="0">
                <a:latin typeface="Times New Roman" panose="02020603050405020304" pitchFamily="18" charset="0"/>
                <a:cs typeface="Times New Roman" panose="02020603050405020304" pitchFamily="18" charset="0"/>
              </a:rPr>
              <a:t>, M. Schwab et.al; Cytochrome P450 enzymes in drug metabolism: Regulation of gene expression, enzyme activities, and impact of genetic variation, Pharmacology &amp; Therapeutics 138 (2013) 103–141</a:t>
            </a:r>
          </a:p>
          <a:p>
            <a:pPr lvl="0"/>
            <a:r>
              <a:rPr lang="en-US" dirty="0">
                <a:latin typeface="Times New Roman" panose="02020603050405020304" pitchFamily="18" charset="0"/>
                <a:cs typeface="Times New Roman" panose="02020603050405020304" pitchFamily="18" charset="0"/>
              </a:rPr>
              <a:t>Morag C. E. McFadyen et.al; Novel options for cancer therapeutics, Mol Cancer </a:t>
            </a:r>
            <a:r>
              <a:rPr lang="en-US" dirty="0" err="1">
                <a:latin typeface="Times New Roman" panose="02020603050405020304" pitchFamily="18" charset="0"/>
                <a:cs typeface="Times New Roman" panose="02020603050405020304" pitchFamily="18" charset="0"/>
              </a:rPr>
              <a:t>Ther</a:t>
            </a:r>
            <a:r>
              <a:rPr lang="en-US" dirty="0">
                <a:latin typeface="Times New Roman" panose="02020603050405020304" pitchFamily="18" charset="0"/>
                <a:cs typeface="Times New Roman" panose="02020603050405020304" pitchFamily="18" charset="0"/>
              </a:rPr>
              <a:t>. 2004;3(3):363–371 </a:t>
            </a:r>
          </a:p>
          <a:p>
            <a:pPr lvl="0"/>
            <a:r>
              <a:rPr lang="en-US" dirty="0" err="1">
                <a:latin typeface="Times New Roman" panose="02020603050405020304" pitchFamily="18" charset="0"/>
                <a:cs typeface="Times New Roman" panose="02020603050405020304" pitchFamily="18" charset="0"/>
              </a:rPr>
              <a:t>Ziheng</a:t>
            </a:r>
            <a:r>
              <a:rPr lang="en-US" dirty="0">
                <a:latin typeface="Times New Roman" panose="02020603050405020304" pitchFamily="18" charset="0"/>
                <a:cs typeface="Times New Roman" panose="02020603050405020304" pitchFamily="18" charset="0"/>
              </a:rPr>
              <a:t> Yang and Bruce </a:t>
            </a:r>
            <a:r>
              <a:rPr lang="en-US" dirty="0" err="1">
                <a:latin typeface="Times New Roman" panose="02020603050405020304" pitchFamily="18" charset="0"/>
                <a:cs typeface="Times New Roman" panose="02020603050405020304" pitchFamily="18" charset="0"/>
              </a:rPr>
              <a:t>Rannala</a:t>
            </a:r>
            <a:r>
              <a:rPr lang="en-US" dirty="0">
                <a:latin typeface="Times New Roman" panose="02020603050405020304" pitchFamily="18" charset="0"/>
                <a:cs typeface="Times New Roman" panose="02020603050405020304" pitchFamily="18" charset="0"/>
              </a:rPr>
              <a:t>, Molecular phylogenetics: principles and practice nature reviews genetics, 3, 2012 </a:t>
            </a:r>
          </a:p>
          <a:p>
            <a:pPr lvl="0"/>
            <a:r>
              <a:rPr lang="en-US" dirty="0">
                <a:latin typeface="Times New Roman" panose="02020603050405020304" pitchFamily="18" charset="0"/>
                <a:cs typeface="Times New Roman" panose="02020603050405020304" pitchFamily="18" charset="0"/>
              </a:rPr>
              <a:t>Barry G. Hall, Building Phylogenetic Trees from Molecular Data with MEGA 2013, Mol. Biol. </a:t>
            </a:r>
            <a:r>
              <a:rPr lang="en-US" dirty="0" err="1">
                <a:latin typeface="Times New Roman" panose="02020603050405020304" pitchFamily="18" charset="0"/>
                <a:cs typeface="Times New Roman" panose="02020603050405020304" pitchFamily="18" charset="0"/>
              </a:rPr>
              <a:t>Evol</a:t>
            </a:r>
            <a:r>
              <a:rPr lang="en-US" dirty="0">
                <a:latin typeface="Times New Roman" panose="02020603050405020304" pitchFamily="18" charset="0"/>
                <a:cs typeface="Times New Roman" panose="02020603050405020304" pitchFamily="18" charset="0"/>
              </a:rPr>
              <a:t>. 30(5):1229–1235  </a:t>
            </a:r>
          </a:p>
          <a:p>
            <a:pPr lvl="0"/>
            <a:r>
              <a:rPr lang="en-US" dirty="0">
                <a:latin typeface="Times New Roman" panose="02020603050405020304" pitchFamily="18" charset="0"/>
                <a:cs typeface="Times New Roman" panose="02020603050405020304" pitchFamily="18" charset="0"/>
              </a:rPr>
              <a:t>Koichiro Tamura </a:t>
            </a:r>
            <a:r>
              <a:rPr lang="en-US" dirty="0" err="1">
                <a:latin typeface="Times New Roman" panose="02020603050405020304" pitchFamily="18" charset="0"/>
                <a:cs typeface="Times New Roman" panose="02020603050405020304" pitchFamily="18" charset="0"/>
              </a:rPr>
              <a:t>et,al</a:t>
            </a:r>
            <a:r>
              <a:rPr lang="en-US" dirty="0">
                <a:latin typeface="Times New Roman" panose="02020603050405020304" pitchFamily="18" charset="0"/>
                <a:cs typeface="Times New Roman" panose="02020603050405020304" pitchFamily="18" charset="0"/>
              </a:rPr>
              <a:t>;  MEGA5: Molecular Evolutionary Genetics Analysis Using</a:t>
            </a:r>
          </a:p>
          <a:p>
            <a:r>
              <a:rPr lang="en-US" dirty="0">
                <a:latin typeface="Times New Roman" panose="02020603050405020304" pitchFamily="18" charset="0"/>
                <a:cs typeface="Times New Roman" panose="02020603050405020304" pitchFamily="18" charset="0"/>
              </a:rPr>
              <a:t>Maximum Likelihood, Evolutionary Distance, and Maximum Parsimony Methods   Mol. Biol. </a:t>
            </a:r>
            <a:r>
              <a:rPr lang="en-US" dirty="0" err="1">
                <a:latin typeface="Times New Roman" panose="02020603050405020304" pitchFamily="18" charset="0"/>
                <a:cs typeface="Times New Roman" panose="02020603050405020304" pitchFamily="18" charset="0"/>
              </a:rPr>
              <a:t>Evol</a:t>
            </a:r>
            <a:r>
              <a:rPr lang="en-US" dirty="0">
                <a:latin typeface="Times New Roman" panose="02020603050405020304" pitchFamily="18" charset="0"/>
                <a:cs typeface="Times New Roman" panose="02020603050405020304" pitchFamily="18" charset="0"/>
              </a:rPr>
              <a:t>. 28(10):2731–2739. 2011</a:t>
            </a:r>
          </a:p>
          <a:p>
            <a:pPr lvl="0"/>
            <a:r>
              <a:rPr lang="en-US" dirty="0">
                <a:latin typeface="Times New Roman" panose="02020603050405020304" pitchFamily="18" charset="0"/>
                <a:cs typeface="Times New Roman" panose="02020603050405020304" pitchFamily="18" charset="0"/>
              </a:rPr>
              <a:t>Karen Dowell, An introduction to computational methods and tools for analyzing evolutionary relationships, 2008 chapter  </a:t>
            </a:r>
          </a:p>
          <a:p>
            <a:pPr lvl="0"/>
            <a:r>
              <a:rPr lang="en-US" dirty="0">
                <a:latin typeface="Times New Roman" panose="02020603050405020304" pitchFamily="18" charset="0"/>
                <a:cs typeface="Times New Roman" panose="02020603050405020304" pitchFamily="18" charset="0"/>
              </a:rPr>
              <a:t>Oscar Robinson1 et.al; interactive viewing and comparison of large phylogenetic trees on the web, Phylo.io Letter, 2016</a:t>
            </a:r>
          </a:p>
          <a:p>
            <a:endParaRPr lang="en-US" dirty="0"/>
          </a:p>
          <a:p>
            <a:endParaRPr lang="en-US" dirty="0"/>
          </a:p>
        </p:txBody>
      </p:sp>
    </p:spTree>
    <p:extLst>
      <p:ext uri="{BB962C8B-B14F-4D97-AF65-F5344CB8AC3E}">
        <p14:creationId xmlns:p14="http://schemas.microsoft.com/office/powerpoint/2010/main" val="10556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9FCC-E165-48CC-A233-24A7A9EC06EF}"/>
              </a:ext>
            </a:extLst>
          </p:cNvPr>
          <p:cNvSpPr>
            <a:spLocks noGrp="1"/>
          </p:cNvSpPr>
          <p:nvPr>
            <p:ph type="title"/>
          </p:nvPr>
        </p:nvSpPr>
        <p:spPr/>
        <p:txBody>
          <a:bodyPr/>
          <a:lstStyle/>
          <a:p>
            <a:r>
              <a:rPr lang="nl-NL" altLang="en-US" b="1" dirty="0">
                <a:latin typeface="Arial" panose="020B0604020202020204" pitchFamily="34" charset="0"/>
                <a:cs typeface="Arial" panose="020B0604020202020204" pitchFamily="34" charset="0"/>
              </a:rPr>
              <a:t>Rooted and Unrooted Trees </a:t>
            </a:r>
            <a:br>
              <a:rPr lang="nl-NL" alt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198ED8-B950-498F-9BDC-8B2A3674DE4B}"/>
              </a:ext>
            </a:extLst>
          </p:cNvPr>
          <p:cNvSpPr>
            <a:spLocks noGrp="1"/>
          </p:cNvSpPr>
          <p:nvPr>
            <p:ph idx="1"/>
          </p:nvPr>
        </p:nvSpPr>
        <p:spPr/>
        <p:txBody>
          <a:bodyPr>
            <a:normAutofit/>
          </a:bodyPr>
          <a:lstStyle/>
          <a:p>
            <a:pPr>
              <a:spcBef>
                <a:spcPct val="50000"/>
              </a:spcBef>
            </a:pPr>
            <a:r>
              <a:rPr lang="en-US" altLang="en-US" sz="3200" dirty="0">
                <a:latin typeface="Arial" panose="020B0604020202020204" pitchFamily="34" charset="0"/>
                <a:cs typeface="Arial" panose="020B0604020202020204" pitchFamily="34" charset="0"/>
              </a:rPr>
              <a:t>A </a:t>
            </a:r>
            <a:r>
              <a:rPr lang="en-US" altLang="en-US" sz="3200" b="1" dirty="0">
                <a:latin typeface="Arial" panose="020B0604020202020204" pitchFamily="34" charset="0"/>
                <a:cs typeface="Arial" panose="020B0604020202020204" pitchFamily="34" charset="0"/>
              </a:rPr>
              <a:t>rooted phylogenetic tree</a:t>
            </a:r>
            <a:r>
              <a:rPr lang="en-US" altLang="en-US" sz="3200" dirty="0">
                <a:latin typeface="Arial" panose="020B0604020202020204" pitchFamily="34" charset="0"/>
                <a:cs typeface="Arial" panose="020B0604020202020204" pitchFamily="34" charset="0"/>
              </a:rPr>
              <a:t> is a directed tree with a unique node corresponding to the most recent common ancestor of all the entities at the leaves of the tree. </a:t>
            </a:r>
          </a:p>
          <a:p>
            <a:pPr>
              <a:spcBef>
                <a:spcPct val="50000"/>
              </a:spcBef>
            </a:pPr>
            <a:r>
              <a:rPr lang="en-US" altLang="en-US" sz="3200" b="1" dirty="0">
                <a:latin typeface="Arial" panose="020B0604020202020204" pitchFamily="34" charset="0"/>
                <a:cs typeface="Arial" panose="020B0604020202020204" pitchFamily="34" charset="0"/>
              </a:rPr>
              <a:t>Unrooted phylogenetic trees</a:t>
            </a:r>
            <a:r>
              <a:rPr lang="en-US" altLang="en-US" sz="3200" dirty="0">
                <a:latin typeface="Arial" panose="020B0604020202020204" pitchFamily="34" charset="0"/>
                <a:cs typeface="Arial" panose="020B0604020202020204" pitchFamily="34" charset="0"/>
              </a:rPr>
              <a:t> can be generated from rooted trees by omitting the root from a rooted tree, a root cannot be inferred on an unrooted tree without either an outgroup or additional assumptions (for instance, about relative rates of divergence). </a:t>
            </a:r>
            <a:endParaRPr lang="nl-NL" altLang="en-US" sz="3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793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0548-10B3-4AA6-8B16-ADB2CF97A2E2}"/>
              </a:ext>
            </a:extLst>
          </p:cNvPr>
          <p:cNvSpPr>
            <a:spLocks noGrp="1"/>
          </p:cNvSpPr>
          <p:nvPr>
            <p:ph type="title"/>
          </p:nvPr>
        </p:nvSpPr>
        <p:spPr>
          <a:xfrm>
            <a:off x="847344" y="300505"/>
            <a:ext cx="10506456" cy="1197864"/>
          </a:xfrm>
        </p:spPr>
        <p:txBody>
          <a:bodyPr vert="horz" lIns="91440" tIns="45720" rIns="91440" bIns="45720" rtlCol="0" anchor="b">
            <a:normAutofit/>
          </a:bodyPr>
          <a:lstStyle/>
          <a:p>
            <a:pPr algn="ctr"/>
            <a:r>
              <a:rPr lang="nl-NL" altLang="en-US" sz="5400" b="1" dirty="0">
                <a:latin typeface="Arial" panose="020B0604020202020204" pitchFamily="34" charset="0"/>
                <a:cs typeface="Arial" panose="020B0604020202020204" pitchFamily="34" charset="0"/>
              </a:rPr>
              <a:t>Rooted and Unrooted Trees</a:t>
            </a:r>
            <a:endParaRPr lang="en-US" sz="5400" dirty="0"/>
          </a:p>
        </p:txBody>
      </p:sp>
      <p:pic>
        <p:nvPicPr>
          <p:cNvPr id="4" name="Content Placeholder 3">
            <a:extLst>
              <a:ext uri="{FF2B5EF4-FFF2-40B4-BE49-F238E27FC236}">
                <a16:creationId xmlns:a16="http://schemas.microsoft.com/office/drawing/2014/main" id="{23588E65-BD50-4C41-A6DE-C9689B660BE2}"/>
              </a:ext>
            </a:extLst>
          </p:cNvPr>
          <p:cNvPicPr>
            <a:picLocks noGrp="1" noChangeAspect="1"/>
          </p:cNvPicPr>
          <p:nvPr>
            <p:ph idx="1"/>
          </p:nvPr>
        </p:nvPicPr>
        <p:blipFill>
          <a:blip r:embed="rId2"/>
          <a:stretch>
            <a:fillRect/>
          </a:stretch>
        </p:blipFill>
        <p:spPr>
          <a:xfrm>
            <a:off x="266164" y="2265875"/>
            <a:ext cx="5681220" cy="4005260"/>
          </a:xfrm>
          <a:prstGeom prst="rect">
            <a:avLst/>
          </a:prstGeom>
        </p:spPr>
      </p:pic>
      <p:pic>
        <p:nvPicPr>
          <p:cNvPr id="5" name="Picture 4">
            <a:extLst>
              <a:ext uri="{FF2B5EF4-FFF2-40B4-BE49-F238E27FC236}">
                <a16:creationId xmlns:a16="http://schemas.microsoft.com/office/drawing/2014/main" id="{480A8C00-3883-4D6D-9F4B-3D663ADE764E}"/>
              </a:ext>
            </a:extLst>
          </p:cNvPr>
          <p:cNvPicPr>
            <a:picLocks noChangeAspect="1"/>
          </p:cNvPicPr>
          <p:nvPr/>
        </p:nvPicPr>
        <p:blipFill>
          <a:blip r:embed="rId3"/>
          <a:stretch>
            <a:fillRect/>
          </a:stretch>
        </p:blipFill>
        <p:spPr>
          <a:xfrm>
            <a:off x="6366537" y="2265875"/>
            <a:ext cx="5681219" cy="3749603"/>
          </a:xfrm>
          <a:prstGeom prst="rect">
            <a:avLst/>
          </a:prstGeom>
        </p:spPr>
      </p:pic>
      <p:sp>
        <p:nvSpPr>
          <p:cNvPr id="6" name="Rectangle 5">
            <a:extLst>
              <a:ext uri="{FF2B5EF4-FFF2-40B4-BE49-F238E27FC236}">
                <a16:creationId xmlns:a16="http://schemas.microsoft.com/office/drawing/2014/main" id="{609EF0DB-E8EC-4D09-A032-27ABE3BDBAE6}"/>
              </a:ext>
            </a:extLst>
          </p:cNvPr>
          <p:cNvSpPr/>
          <p:nvPr/>
        </p:nvSpPr>
        <p:spPr>
          <a:xfrm>
            <a:off x="9416122" y="6271135"/>
            <a:ext cx="979755" cy="369332"/>
          </a:xfrm>
          <a:prstGeom prst="rect">
            <a:avLst/>
          </a:prstGeom>
        </p:spPr>
        <p:txBody>
          <a:bodyPr wrap="none">
            <a:spAutoFit/>
          </a:bodyPr>
          <a:lstStyle/>
          <a:p>
            <a:r>
              <a:rPr lang="nl-NL" altLang="en-US" b="1" dirty="0">
                <a:latin typeface="Arial" panose="020B0604020202020204" pitchFamily="34" charset="0"/>
                <a:cs typeface="Arial" panose="020B0604020202020204" pitchFamily="34" charset="0"/>
              </a:rPr>
              <a:t>Rooted</a:t>
            </a:r>
            <a:endParaRPr lang="en-US" dirty="0"/>
          </a:p>
        </p:txBody>
      </p:sp>
      <p:sp>
        <p:nvSpPr>
          <p:cNvPr id="7" name="Rectangle 6">
            <a:extLst>
              <a:ext uri="{FF2B5EF4-FFF2-40B4-BE49-F238E27FC236}">
                <a16:creationId xmlns:a16="http://schemas.microsoft.com/office/drawing/2014/main" id="{1DD87632-F36F-47B8-A931-9B90F38CB72D}"/>
              </a:ext>
            </a:extLst>
          </p:cNvPr>
          <p:cNvSpPr/>
          <p:nvPr/>
        </p:nvSpPr>
        <p:spPr>
          <a:xfrm>
            <a:off x="242050" y="6188163"/>
            <a:ext cx="1210588" cy="369332"/>
          </a:xfrm>
          <a:prstGeom prst="rect">
            <a:avLst/>
          </a:prstGeom>
        </p:spPr>
        <p:txBody>
          <a:bodyPr wrap="none">
            <a:spAutoFit/>
          </a:bodyPr>
          <a:lstStyle/>
          <a:p>
            <a:r>
              <a:rPr lang="nl-NL" altLang="en-US" b="1" dirty="0">
                <a:latin typeface="Arial" panose="020B0604020202020204" pitchFamily="34" charset="0"/>
                <a:cs typeface="Arial" panose="020B0604020202020204" pitchFamily="34" charset="0"/>
              </a:rPr>
              <a:t>Unrooted</a:t>
            </a:r>
            <a:endParaRPr lang="en-US" dirty="0"/>
          </a:p>
        </p:txBody>
      </p:sp>
    </p:spTree>
    <p:extLst>
      <p:ext uri="{BB962C8B-B14F-4D97-AF65-F5344CB8AC3E}">
        <p14:creationId xmlns:p14="http://schemas.microsoft.com/office/powerpoint/2010/main" val="360841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92AC-3D35-47B9-963C-7D726E4F8832}"/>
              </a:ext>
            </a:extLst>
          </p:cNvPr>
          <p:cNvSpPr>
            <a:spLocks noGrp="1"/>
          </p:cNvSpPr>
          <p:nvPr>
            <p:ph type="title"/>
          </p:nvPr>
        </p:nvSpPr>
        <p:spPr/>
        <p:txBody>
          <a:bodyPr/>
          <a:lstStyle/>
          <a:p>
            <a:r>
              <a:rPr lang="nl-NL" altLang="en-US" b="1" dirty="0">
                <a:latin typeface="Arial" panose="020B0604020202020204" pitchFamily="34" charset="0"/>
                <a:cs typeface="Arial" panose="020B0604020202020204" pitchFamily="34" charset="0"/>
              </a:rPr>
              <a:t>Distance and Character</a:t>
            </a:r>
            <a:br>
              <a:rPr lang="nl-NL" altLang="en-US" dirty="0">
                <a:solidFill>
                  <a:srgbClr val="000099"/>
                </a:solidFill>
              </a:rPr>
            </a:br>
            <a:endParaRPr lang="en-US" dirty="0"/>
          </a:p>
        </p:txBody>
      </p:sp>
      <p:sp>
        <p:nvSpPr>
          <p:cNvPr id="3" name="Content Placeholder 2">
            <a:extLst>
              <a:ext uri="{FF2B5EF4-FFF2-40B4-BE49-F238E27FC236}">
                <a16:creationId xmlns:a16="http://schemas.microsoft.com/office/drawing/2014/main" id="{6EEF9B46-5B81-403A-854D-5F990F2610E6}"/>
              </a:ext>
            </a:extLst>
          </p:cNvPr>
          <p:cNvSpPr>
            <a:spLocks noGrp="1"/>
          </p:cNvSpPr>
          <p:nvPr>
            <p:ph idx="1"/>
          </p:nvPr>
        </p:nvSpPr>
        <p:spPr/>
        <p:txBody>
          <a:bodyPr>
            <a:normAutofit fontScale="85000" lnSpcReduction="20000"/>
          </a:bodyPr>
          <a:lstStyle/>
          <a:p>
            <a:r>
              <a:rPr lang="en-US" altLang="en-US" sz="3000" b="1" dirty="0">
                <a:latin typeface="Arial" panose="020B0604020202020204" pitchFamily="34" charset="0"/>
                <a:cs typeface="Arial" panose="020B0604020202020204" pitchFamily="34" charset="0"/>
              </a:rPr>
              <a:t>A tree can be based on</a:t>
            </a:r>
            <a:br>
              <a:rPr lang="en-US" altLang="en-US" sz="3000" b="1" dirty="0">
                <a:latin typeface="Arial" panose="020B0604020202020204" pitchFamily="34" charset="0"/>
                <a:cs typeface="Arial" panose="020B0604020202020204" pitchFamily="34" charset="0"/>
              </a:rPr>
            </a:br>
            <a:endParaRPr lang="en-US" altLang="en-US" sz="3000" b="1" dirty="0">
              <a:latin typeface="Arial" panose="020B0604020202020204" pitchFamily="34" charset="0"/>
              <a:cs typeface="Arial" panose="020B0604020202020204" pitchFamily="34" charset="0"/>
            </a:endParaRPr>
          </a:p>
          <a:p>
            <a:pPr lvl="1"/>
            <a:r>
              <a:rPr lang="en-US" altLang="en-US" sz="2600" b="1" dirty="0">
                <a:latin typeface="Arial" panose="020B0604020202020204" pitchFamily="34" charset="0"/>
                <a:cs typeface="Arial" panose="020B0604020202020204" pitchFamily="34" charset="0"/>
              </a:rPr>
              <a:t>quantitative measures</a:t>
            </a:r>
            <a:r>
              <a:rPr lang="en-US" altLang="en-US" sz="2600" dirty="0">
                <a:latin typeface="Arial" panose="020B0604020202020204" pitchFamily="34" charset="0"/>
                <a:cs typeface="Arial" panose="020B0604020202020204" pitchFamily="34" charset="0"/>
              </a:rPr>
              <a:t> like the </a:t>
            </a:r>
            <a:r>
              <a:rPr lang="en-US" altLang="en-US" sz="2600" b="1" dirty="0">
                <a:latin typeface="Arial" panose="020B0604020202020204" pitchFamily="34" charset="0"/>
                <a:cs typeface="Arial" panose="020B0604020202020204" pitchFamily="34" charset="0"/>
              </a:rPr>
              <a:t>distance</a:t>
            </a:r>
            <a:r>
              <a:rPr lang="en-US" altLang="en-US" sz="2600" dirty="0">
                <a:latin typeface="Arial" panose="020B0604020202020204" pitchFamily="34" charset="0"/>
                <a:cs typeface="Arial" panose="020B0604020202020204" pitchFamily="34" charset="0"/>
              </a:rPr>
              <a:t> or </a:t>
            </a:r>
            <a:r>
              <a:rPr lang="en-US" altLang="en-US" sz="2600" b="1" dirty="0">
                <a:latin typeface="Arial" panose="020B0604020202020204" pitchFamily="34" charset="0"/>
                <a:cs typeface="Arial" panose="020B0604020202020204" pitchFamily="34" charset="0"/>
              </a:rPr>
              <a:t>similarity</a:t>
            </a:r>
            <a:r>
              <a:rPr lang="en-US" altLang="en-US" sz="2600" dirty="0">
                <a:latin typeface="Arial" panose="020B0604020202020204" pitchFamily="34" charset="0"/>
                <a:cs typeface="Arial" panose="020B0604020202020204" pitchFamily="34" charset="0"/>
              </a:rPr>
              <a:t> between species, or</a:t>
            </a:r>
          </a:p>
          <a:p>
            <a:pPr lvl="1"/>
            <a:r>
              <a:rPr lang="en-US" altLang="en-US" sz="2600" dirty="0">
                <a:latin typeface="Arial" panose="020B0604020202020204" pitchFamily="34" charset="0"/>
                <a:cs typeface="Arial" panose="020B0604020202020204" pitchFamily="34" charset="0"/>
              </a:rPr>
              <a:t> based on </a:t>
            </a:r>
            <a:r>
              <a:rPr lang="en-US" altLang="en-US" sz="2600" b="1" dirty="0">
                <a:latin typeface="Arial" panose="020B0604020202020204" pitchFamily="34" charset="0"/>
                <a:cs typeface="Arial" panose="020B0604020202020204" pitchFamily="34" charset="0"/>
              </a:rPr>
              <a:t>qualitative aspects</a:t>
            </a:r>
            <a:r>
              <a:rPr lang="en-US" altLang="en-US" sz="2600" dirty="0">
                <a:latin typeface="Arial" panose="020B0604020202020204" pitchFamily="34" charset="0"/>
                <a:cs typeface="Arial" panose="020B0604020202020204" pitchFamily="34" charset="0"/>
              </a:rPr>
              <a:t> like </a:t>
            </a:r>
            <a:r>
              <a:rPr lang="en-US" altLang="en-US" sz="2600" b="1" dirty="0">
                <a:latin typeface="Arial" panose="020B0604020202020204" pitchFamily="34" charset="0"/>
                <a:cs typeface="Arial" panose="020B0604020202020204" pitchFamily="34" charset="0"/>
              </a:rPr>
              <a:t>common characters</a:t>
            </a:r>
            <a:r>
              <a:rPr lang="en-US" altLang="en-US" sz="2600" dirty="0">
                <a:latin typeface="Arial" panose="020B0604020202020204" pitchFamily="34" charset="0"/>
                <a:cs typeface="Arial" panose="020B0604020202020204" pitchFamily="34" charset="0"/>
              </a:rPr>
              <a:t>. </a:t>
            </a:r>
          </a:p>
          <a:p>
            <a:pPr marL="0" indent="0">
              <a:buNone/>
            </a:pPr>
            <a:endParaRPr lang="nl-NL" altLang="en-US" sz="2200" b="1" dirty="0">
              <a:latin typeface="Arial" panose="020B0604020202020204" pitchFamily="34" charset="0"/>
              <a:cs typeface="Arial" panose="020B0604020202020204" pitchFamily="34" charset="0"/>
            </a:endParaRPr>
          </a:p>
          <a:p>
            <a:r>
              <a:rPr lang="nl-NL" altLang="en-US" sz="4300" b="1" dirty="0">
                <a:latin typeface="Arial" panose="020B0604020202020204" pitchFamily="34" charset="0"/>
                <a:cs typeface="Arial" panose="020B0604020202020204" pitchFamily="34" charset="0"/>
              </a:rPr>
              <a:t>Trees and Branch Length</a:t>
            </a:r>
            <a:endParaRPr lang="nl-NL" altLang="en-US" sz="2200" b="1" dirty="0">
              <a:latin typeface="Arial" panose="020B0604020202020204" pitchFamily="34" charset="0"/>
              <a:cs typeface="Arial" panose="020B0604020202020204" pitchFamily="34" charset="0"/>
            </a:endParaRPr>
          </a:p>
          <a:p>
            <a:endParaRPr lang="en-US" altLang="en-US" sz="3000" b="1" dirty="0">
              <a:solidFill>
                <a:srgbClr val="000099"/>
              </a:solidFill>
              <a:latin typeface="Arial" panose="020B0604020202020204" pitchFamily="34" charset="0"/>
              <a:cs typeface="Arial" panose="020B0604020202020204" pitchFamily="34" charset="0"/>
            </a:endParaRPr>
          </a:p>
          <a:p>
            <a:pPr lvl="1"/>
            <a:r>
              <a:rPr lang="en-US" altLang="en-US" sz="2800" dirty="0">
                <a:latin typeface="Arial" panose="020B0604020202020204" pitchFamily="34" charset="0"/>
                <a:cs typeface="Arial" panose="020B0604020202020204" pitchFamily="34" charset="0"/>
              </a:rPr>
              <a:t>A tree can be a branching tree-graph where branches indicate close phylogenetic relations.</a:t>
            </a:r>
          </a:p>
          <a:p>
            <a:pPr lvl="1"/>
            <a:endParaRPr lang="en-US" altLang="en-US" sz="2800" dirty="0">
              <a:latin typeface="Arial" panose="020B0604020202020204" pitchFamily="34" charset="0"/>
              <a:cs typeface="Arial" panose="020B0604020202020204" pitchFamily="34" charset="0"/>
            </a:endParaRPr>
          </a:p>
          <a:p>
            <a:pPr lvl="1"/>
            <a:r>
              <a:rPr lang="en-US" altLang="en-US" sz="2800" dirty="0">
                <a:latin typeface="Arial" panose="020B0604020202020204" pitchFamily="34" charset="0"/>
                <a:cs typeface="Arial" panose="020B0604020202020204" pitchFamily="34" charset="0"/>
              </a:rPr>
              <a:t>Alternatively, branches can have length that indicate the phylogenic closeness.</a:t>
            </a:r>
            <a:endParaRPr lang="nl-NL" altLang="en-US" sz="2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2328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961-6D86-4EE0-94AB-6F3EA846FD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dirty="0">
                <a:latin typeface="Arial" panose="020B0604020202020204" pitchFamily="34" charset="0"/>
                <a:cs typeface="Arial" panose="020B0604020202020204" pitchFamily="34" charset="0"/>
              </a:rPr>
              <a:t>Feature of phylogenetic tree </a:t>
            </a:r>
          </a:p>
        </p:txBody>
      </p:sp>
      <p:pic>
        <p:nvPicPr>
          <p:cNvPr id="4" name="Picture 3" descr="A screenshot of a cell phone&#10;&#10;Description automatically generated">
            <a:extLst>
              <a:ext uri="{FF2B5EF4-FFF2-40B4-BE49-F238E27FC236}">
                <a16:creationId xmlns:a16="http://schemas.microsoft.com/office/drawing/2014/main" id="{5D688A86-5225-4532-BC7D-84C8223F265E}"/>
              </a:ext>
            </a:extLst>
          </p:cNvPr>
          <p:cNvPicPr>
            <a:picLocks noChangeAspect="1"/>
          </p:cNvPicPr>
          <p:nvPr/>
        </p:nvPicPr>
        <p:blipFill>
          <a:blip r:embed="rId2"/>
          <a:stretch>
            <a:fillRect/>
          </a:stretch>
        </p:blipFill>
        <p:spPr>
          <a:xfrm>
            <a:off x="666756" y="2426818"/>
            <a:ext cx="4229094" cy="3997637"/>
          </a:xfrm>
          <a:prstGeom prst="rect">
            <a:avLst/>
          </a:prstGeom>
        </p:spPr>
      </p:pic>
      <p:pic>
        <p:nvPicPr>
          <p:cNvPr id="1026" name="Picture 2" descr="Related image">
            <a:extLst>
              <a:ext uri="{FF2B5EF4-FFF2-40B4-BE49-F238E27FC236}">
                <a16:creationId xmlns:a16="http://schemas.microsoft.com/office/drawing/2014/main" id="{F18705A7-1C3B-4E46-A92F-EBB0F91C84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2768402"/>
            <a:ext cx="5455917" cy="331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14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AD7D-C6BF-4884-BB36-5B780DEF928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Method </a:t>
            </a:r>
          </a:p>
        </p:txBody>
      </p:sp>
      <p:sp>
        <p:nvSpPr>
          <p:cNvPr id="3" name="Text Placeholder 2">
            <a:extLst>
              <a:ext uri="{FF2B5EF4-FFF2-40B4-BE49-F238E27FC236}">
                <a16:creationId xmlns:a16="http://schemas.microsoft.com/office/drawing/2014/main" id="{158D18D2-62B4-4EAB-B59F-AD7B808694A8}"/>
              </a:ext>
            </a:extLst>
          </p:cNvPr>
          <p:cNvSpPr>
            <a:spLocks noGrp="1"/>
          </p:cNvSpPr>
          <p:nvPr>
            <p:ph type="body" idx="1"/>
          </p:nvPr>
        </p:nvSpPr>
        <p:spPr>
          <a:xfrm>
            <a:off x="836612" y="1611536"/>
            <a:ext cx="5157787" cy="500062"/>
          </a:xfrm>
        </p:spPr>
        <p:txBody>
          <a:bodyPr/>
          <a:lstStyle/>
          <a:p>
            <a:r>
              <a:rPr lang="en-US" dirty="0"/>
              <a:t>Constructing phylogenetic trees</a:t>
            </a:r>
          </a:p>
        </p:txBody>
      </p:sp>
      <p:sp>
        <p:nvSpPr>
          <p:cNvPr id="4" name="Content Placeholder 3">
            <a:extLst>
              <a:ext uri="{FF2B5EF4-FFF2-40B4-BE49-F238E27FC236}">
                <a16:creationId xmlns:a16="http://schemas.microsoft.com/office/drawing/2014/main" id="{00B4FCD3-20F5-443B-8CE6-1FC843DF4567}"/>
              </a:ext>
            </a:extLst>
          </p:cNvPr>
          <p:cNvSpPr>
            <a:spLocks noGrp="1"/>
          </p:cNvSpPr>
          <p:nvPr>
            <p:ph sz="half" idx="2"/>
          </p:nvPr>
        </p:nvSpPr>
        <p:spPr>
          <a:xfrm>
            <a:off x="423513" y="2505075"/>
            <a:ext cx="11768488" cy="3684588"/>
          </a:xfrm>
        </p:spPr>
        <p:txBody>
          <a:bodyPr>
            <a:normAutofit fontScale="77500" lnSpcReduction="20000"/>
          </a:bodyPr>
          <a:lstStyle/>
          <a:p>
            <a:pPr marL="0" indent="0">
              <a:buNone/>
            </a:pPr>
            <a:r>
              <a:rPr lang="en-US" sz="4200" dirty="0"/>
              <a:t>There are three main methods of constructing phylogenetic trees: </a:t>
            </a:r>
          </a:p>
          <a:p>
            <a:endParaRPr lang="en-US" sz="4200" dirty="0"/>
          </a:p>
          <a:p>
            <a:r>
              <a:rPr lang="en-US" sz="4200" dirty="0"/>
              <a:t>distance-based methods such as UPGMA and neighbor-joining, </a:t>
            </a:r>
          </a:p>
          <a:p>
            <a:endParaRPr lang="en-US" sz="4200" dirty="0"/>
          </a:p>
          <a:p>
            <a:r>
              <a:rPr lang="en-US" sz="4200" dirty="0"/>
              <a:t>parsimony-based methods such as maximum parsimony, and </a:t>
            </a:r>
          </a:p>
          <a:p>
            <a:pPr marL="0" indent="0">
              <a:buNone/>
            </a:pPr>
            <a:endParaRPr lang="en-US" sz="4200" dirty="0"/>
          </a:p>
          <a:p>
            <a:pPr marL="0" indent="0">
              <a:buNone/>
            </a:pPr>
            <a:r>
              <a:rPr lang="en-US" sz="4200" dirty="0"/>
              <a:t>* character-based methods such as maximum likelihood or Bayesian inference.</a:t>
            </a:r>
          </a:p>
          <a:p>
            <a:endParaRPr lang="en-US" dirty="0"/>
          </a:p>
        </p:txBody>
      </p:sp>
    </p:spTree>
    <p:extLst>
      <p:ext uri="{BB962C8B-B14F-4D97-AF65-F5344CB8AC3E}">
        <p14:creationId xmlns:p14="http://schemas.microsoft.com/office/powerpoint/2010/main" val="264877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E623-906F-4309-B024-A1387525716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Background of Cytochrome p450</a:t>
            </a:r>
          </a:p>
        </p:txBody>
      </p:sp>
      <p:sp>
        <p:nvSpPr>
          <p:cNvPr id="3" name="Content Placeholder 2">
            <a:extLst>
              <a:ext uri="{FF2B5EF4-FFF2-40B4-BE49-F238E27FC236}">
                <a16:creationId xmlns:a16="http://schemas.microsoft.com/office/drawing/2014/main" id="{F971CBE9-2B0B-4B25-BD4A-CE5265B67974}"/>
              </a:ext>
            </a:extLst>
          </p:cNvPr>
          <p:cNvSpPr>
            <a:spLocks noGrp="1"/>
          </p:cNvSpPr>
          <p:nvPr>
            <p:ph idx="1"/>
          </p:nvPr>
        </p:nvSpPr>
        <p:spPr>
          <a:xfrm>
            <a:off x="838200" y="1825624"/>
            <a:ext cx="10515600" cy="4879975"/>
          </a:xfrm>
        </p:spPr>
        <p:txBody>
          <a:bodyPr>
            <a:normAutofit fontScale="92500" lnSpcReduction="20000"/>
          </a:bodyPr>
          <a:lstStyle/>
          <a:p>
            <a:r>
              <a:rPr lang="en-US" sz="3100" dirty="0">
                <a:latin typeface="Arial" panose="020B0604020202020204" pitchFamily="34" charset="0"/>
                <a:cs typeface="Arial" panose="020B0604020202020204" pitchFamily="34" charset="0"/>
              </a:rPr>
              <a:t>The cytochromes P450 (CYPs) constitute the major enzyme family capable of catalyzing the oxidative biotransformation of most drugs and are therefore of significance for clinical pharmacology. </a:t>
            </a:r>
          </a:p>
          <a:p>
            <a:r>
              <a:rPr lang="en-US" sz="3100" dirty="0">
                <a:latin typeface="Arial" panose="020B0604020202020204" pitchFamily="34" charset="0"/>
                <a:cs typeface="Arial" panose="020B0604020202020204" pitchFamily="34" charset="0"/>
              </a:rPr>
              <a:t>The cytochrome enzymes have several families and groups, </a:t>
            </a:r>
          </a:p>
          <a:p>
            <a:pPr lvl="1"/>
            <a:r>
              <a:rPr lang="en-US" sz="2700" b="1" dirty="0">
                <a:latin typeface="Arial" panose="020B0604020202020204" pitchFamily="34" charset="0"/>
                <a:cs typeface="Arial" panose="020B0604020202020204" pitchFamily="34" charset="0"/>
              </a:rPr>
              <a:t>57 putatively functional human CYPs. </a:t>
            </a:r>
          </a:p>
          <a:p>
            <a:pPr lvl="1"/>
            <a:r>
              <a:rPr lang="en-US" sz="2700" b="1" dirty="0">
                <a:latin typeface="Arial" panose="020B0604020202020204" pitchFamily="34" charset="0"/>
                <a:cs typeface="Arial" panose="020B0604020202020204" pitchFamily="34" charset="0"/>
              </a:rPr>
              <a:t>CYP1, 2, and 3 families </a:t>
            </a:r>
          </a:p>
          <a:p>
            <a:r>
              <a:rPr lang="en-US" dirty="0">
                <a:latin typeface="Arial" panose="020B0604020202020204" pitchFamily="34" charset="0"/>
                <a:cs typeface="Arial" panose="020B0604020202020204" pitchFamily="34" charset="0"/>
              </a:rPr>
              <a:t>Cytochromes P450 enzymes are primarily located in the liver, there is substantial evidence that individual P450s are also expressed in other tissues. </a:t>
            </a:r>
          </a:p>
          <a:p>
            <a:r>
              <a:rPr lang="en-US" dirty="0">
                <a:latin typeface="Arial" panose="020B0604020202020204" pitchFamily="34" charset="0"/>
                <a:cs typeface="Arial" panose="020B0604020202020204" pitchFamily="34" charset="0"/>
              </a:rPr>
              <a:t>Drug metabolism may be fast or slow depending on gene and polymorphism.</a:t>
            </a:r>
          </a:p>
          <a:p>
            <a:r>
              <a:rPr lang="en-US" dirty="0">
                <a:latin typeface="Arial" panose="020B0604020202020204" pitchFamily="34" charset="0"/>
                <a:cs typeface="Arial" panose="020B0604020202020204" pitchFamily="34" charset="0"/>
              </a:rPr>
              <a:t>Phylogeny is an asset to enhance this study by helping to determine functional relationship of the enzyme at different species.</a:t>
            </a:r>
          </a:p>
          <a:p>
            <a:endParaRPr lang="en-US" dirty="0"/>
          </a:p>
        </p:txBody>
      </p:sp>
    </p:spTree>
    <p:extLst>
      <p:ext uri="{BB962C8B-B14F-4D97-AF65-F5344CB8AC3E}">
        <p14:creationId xmlns:p14="http://schemas.microsoft.com/office/powerpoint/2010/main" val="205482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6EB8-9BE6-4F32-B0FE-E1E4B94761B1}"/>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Sources of cytochrome P450</a:t>
            </a:r>
          </a:p>
        </p:txBody>
      </p:sp>
      <p:sp>
        <p:nvSpPr>
          <p:cNvPr id="3" name="Content Placeholder 2">
            <a:extLst>
              <a:ext uri="{FF2B5EF4-FFF2-40B4-BE49-F238E27FC236}">
                <a16:creationId xmlns:a16="http://schemas.microsoft.com/office/drawing/2014/main" id="{855D7219-0E6D-4F47-A999-4C9D664920CD}"/>
              </a:ext>
            </a:extLst>
          </p:cNvPr>
          <p:cNvSpPr>
            <a:spLocks noGrp="1"/>
          </p:cNvSpPr>
          <p:nvPr>
            <p:ph idx="1"/>
          </p:nvPr>
        </p:nvSpPr>
        <p:spPr/>
        <p:txBody>
          <a:bodyPr/>
          <a:lstStyle/>
          <a:p>
            <a:pPr marL="514350" indent="-514350">
              <a:lnSpc>
                <a:spcPct val="107000"/>
              </a:lnSpc>
              <a:spcBef>
                <a:spcPts val="0"/>
              </a:spcBef>
              <a:buFont typeface="+mj-lt"/>
              <a:buAutoNum type="arabicPeriod"/>
            </a:pPr>
            <a:r>
              <a:rPr lang="en-US" sz="3200" dirty="0">
                <a:latin typeface="Arial" panose="020B0604020202020204" pitchFamily="34" charset="0"/>
                <a:ea typeface="Calibri" panose="020F0502020204030204" pitchFamily="34" charset="0"/>
                <a:cs typeface="Arial" panose="020B0604020202020204" pitchFamily="34" charset="0"/>
              </a:rPr>
              <a:t>Homo sapiens: (humans)</a:t>
            </a:r>
          </a:p>
          <a:p>
            <a:pPr marL="514350" indent="-514350">
              <a:lnSpc>
                <a:spcPct val="107000"/>
              </a:lnSpc>
              <a:spcBef>
                <a:spcPts val="0"/>
              </a:spcBef>
              <a:buFont typeface="+mj-lt"/>
              <a:buAutoNum type="arabicPeriod"/>
            </a:pPr>
            <a:r>
              <a:rPr lang="en-US" sz="3200" dirty="0">
                <a:latin typeface="Arial" panose="020B0604020202020204" pitchFamily="34" charset="0"/>
                <a:ea typeface="Calibri" panose="020F0502020204030204" pitchFamily="34" charset="0"/>
                <a:cs typeface="Arial" panose="020B0604020202020204" pitchFamily="34" charset="0"/>
              </a:rPr>
              <a:t>Pan: (Chimpanzee)</a:t>
            </a:r>
          </a:p>
          <a:p>
            <a:pPr marL="514350" indent="-514350">
              <a:lnSpc>
                <a:spcPct val="107000"/>
              </a:lnSpc>
              <a:spcBef>
                <a:spcPts val="0"/>
              </a:spcBef>
              <a:buFont typeface="+mj-lt"/>
              <a:buAutoNum type="arabicPeriod"/>
            </a:pPr>
            <a:r>
              <a:rPr lang="en-US" sz="3200" dirty="0" err="1">
                <a:latin typeface="Arial" panose="020B0604020202020204" pitchFamily="34" charset="0"/>
                <a:ea typeface="Calibri" panose="020F0502020204030204" pitchFamily="34" charset="0"/>
                <a:cs typeface="Arial" panose="020B0604020202020204" pitchFamily="34" charset="0"/>
              </a:rPr>
              <a:t>Macaca</a:t>
            </a:r>
            <a:r>
              <a:rPr lang="en-US" sz="3200" dirty="0">
                <a:latin typeface="Arial" panose="020B0604020202020204" pitchFamily="34" charset="0"/>
                <a:ea typeface="Calibri" panose="020F0502020204030204" pitchFamily="34" charset="0"/>
                <a:cs typeface="Arial" panose="020B0604020202020204" pitchFamily="34" charset="0"/>
              </a:rPr>
              <a:t> mulatta: (Rhesus Monkey)</a:t>
            </a:r>
          </a:p>
          <a:p>
            <a:pPr marL="514350" indent="-514350">
              <a:lnSpc>
                <a:spcPct val="107000"/>
              </a:lnSpc>
              <a:spcBef>
                <a:spcPts val="0"/>
              </a:spcBef>
              <a:buFont typeface="+mj-lt"/>
              <a:buAutoNum type="arabicPeriod"/>
            </a:pPr>
            <a:r>
              <a:rPr lang="en-US" sz="3200" dirty="0">
                <a:latin typeface="Arial" panose="020B0604020202020204" pitchFamily="34" charset="0"/>
                <a:ea typeface="Calibri" panose="020F0502020204030204" pitchFamily="34" charset="0"/>
                <a:cs typeface="Arial" panose="020B0604020202020204" pitchFamily="34" charset="0"/>
              </a:rPr>
              <a:t>Oryctolagus cuniculus: (Rabbit)</a:t>
            </a:r>
          </a:p>
          <a:p>
            <a:pPr marL="514350" indent="-514350">
              <a:lnSpc>
                <a:spcPct val="107000"/>
              </a:lnSpc>
              <a:spcBef>
                <a:spcPts val="0"/>
              </a:spcBef>
              <a:buFont typeface="+mj-lt"/>
              <a:buAutoNum type="arabicPeriod"/>
            </a:pPr>
            <a:r>
              <a:rPr lang="en-US" sz="3200" dirty="0">
                <a:latin typeface="Arial" panose="020B0604020202020204" pitchFamily="34" charset="0"/>
                <a:ea typeface="Calibri" panose="020F0502020204030204" pitchFamily="34" charset="0"/>
                <a:cs typeface="Arial" panose="020B0604020202020204" pitchFamily="34" charset="0"/>
              </a:rPr>
              <a:t>Sus: (Pig)</a:t>
            </a:r>
          </a:p>
          <a:p>
            <a:pPr marL="514350" indent="-514350">
              <a:lnSpc>
                <a:spcPct val="107000"/>
              </a:lnSpc>
              <a:spcBef>
                <a:spcPts val="0"/>
              </a:spcBef>
              <a:buFont typeface="+mj-lt"/>
              <a:buAutoNum type="arabicPeriod"/>
            </a:pPr>
            <a:r>
              <a:rPr lang="en-US" sz="3200" dirty="0">
                <a:latin typeface="Arial" panose="020B0604020202020204" pitchFamily="34" charset="0"/>
                <a:ea typeface="Calibri" panose="020F0502020204030204" pitchFamily="34" charset="0"/>
                <a:cs typeface="Arial" panose="020B0604020202020204" pitchFamily="34" charset="0"/>
              </a:rPr>
              <a:t>Mus musculus: house mouse </a:t>
            </a:r>
          </a:p>
          <a:p>
            <a:endParaRPr lang="en-US" dirty="0"/>
          </a:p>
        </p:txBody>
      </p:sp>
    </p:spTree>
    <p:extLst>
      <p:ext uri="{BB962C8B-B14F-4D97-AF65-F5344CB8AC3E}">
        <p14:creationId xmlns:p14="http://schemas.microsoft.com/office/powerpoint/2010/main" val="4039423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1095</Words>
  <Application>Microsoft Office PowerPoint</Application>
  <PresentationFormat>Widescreen</PresentationFormat>
  <Paragraphs>120</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Times New Roman</vt:lpstr>
      <vt:lpstr>Office Theme</vt:lpstr>
      <vt:lpstr>Identifying the physical and functional relationships using phylogenetics of drug metabolic enzyme in different species using computational algorithms. </vt:lpstr>
      <vt:lpstr>Background of Phylogenetic Tree</vt:lpstr>
      <vt:lpstr>Rooted and Unrooted Trees  </vt:lpstr>
      <vt:lpstr>Rooted and Unrooted Trees</vt:lpstr>
      <vt:lpstr>Distance and Character </vt:lpstr>
      <vt:lpstr>Feature of phylogenetic tree </vt:lpstr>
      <vt:lpstr>Method </vt:lpstr>
      <vt:lpstr>Background of Cytochrome p450</vt:lpstr>
      <vt:lpstr>Sources of cytochrome P450</vt:lpstr>
      <vt:lpstr>Structure of human cytochrome P450, </vt:lpstr>
      <vt:lpstr>PowerPoint Presentation</vt:lpstr>
      <vt:lpstr>PowerPoint Presentation</vt:lpstr>
      <vt:lpstr>Tools used </vt:lpstr>
      <vt:lpstr> Summary of Percent Identity Matrix - created by Clustal2.1  </vt:lpstr>
      <vt:lpstr> Multiple sequence alignment by MEGA-X </vt:lpstr>
      <vt:lpstr>Phylogenetic tree by Fast minimum evolution method at Grishin protein distance among various species </vt:lpstr>
      <vt:lpstr>Neighbor-joining tree without distance corrections branch length at Cladogram</vt:lpstr>
      <vt:lpstr>Phylogram display uses branch length values with aligned labels and cladogram neighbor-join method</vt:lpstr>
      <vt:lpstr>Phylogram tree cladogram at maximum similarity method</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SHARMA</dc:creator>
  <cp:lastModifiedBy>Maya Sharma</cp:lastModifiedBy>
  <cp:revision>32</cp:revision>
  <dcterms:created xsi:type="dcterms:W3CDTF">2019-12-08T17:17:25Z</dcterms:created>
  <dcterms:modified xsi:type="dcterms:W3CDTF">2019-12-16T00:42:40Z</dcterms:modified>
</cp:coreProperties>
</file>