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354" y="-10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6021205-46B4-4543-980A-9FC07CD519F6}" type="datetimeFigureOut">
              <a:rPr lang="en-US" smtClean="0"/>
              <a:pPr/>
              <a:t>4/30/2021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4E58ECF-E6AB-4241-8163-D5E2FDF510C1}"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021205-46B4-4543-980A-9FC07CD519F6}"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021205-46B4-4543-980A-9FC07CD519F6}"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021205-46B4-4543-980A-9FC07CD519F6}"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021205-46B4-4543-980A-9FC07CD519F6}"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4E58ECF-E6AB-4241-8163-D5E2FDF510C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021205-46B4-4543-980A-9FC07CD519F6}" type="datetimeFigureOut">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021205-46B4-4543-980A-9FC07CD519F6}" type="datetimeFigureOut">
              <a:rPr lang="en-US" smtClean="0"/>
              <a:pPr/>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021205-46B4-4543-980A-9FC07CD519F6}" type="datetimeFigureOut">
              <a:rPr lang="en-US" smtClean="0"/>
              <a:pPr/>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21205-46B4-4543-980A-9FC07CD519F6}" type="datetimeFigureOut">
              <a:rPr lang="en-US" smtClean="0"/>
              <a:pPr/>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021205-46B4-4543-980A-9FC07CD519F6}" type="datetimeFigureOut">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021205-46B4-4543-980A-9FC07CD519F6}" type="datetimeFigureOut">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6021205-46B4-4543-980A-9FC07CD519F6}" type="datetimeFigureOut">
              <a:rPr lang="en-US" smtClean="0"/>
              <a:pPr/>
              <a:t>4/30/2021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4E58ECF-E6AB-4241-8163-D5E2FDF510C1}" type="slidenum">
              <a:rPr lang="en-US" smtClean="0"/>
              <a:pPr/>
              <a:t>‹#›</a:t>
            </a:fld>
            <a:endParaRPr lang="en-US"/>
          </a:p>
        </p:txBody>
      </p:sp>
      <p:sp>
        <p:nvSpPr>
          <p:cNvPr id="7" name="MSIPCMContentMarking" descr="{&quot;HashCode&quot;:24823256,&quot;Placement&quot;:&quot;Footer&quot;,&quot;Top&quot;:519.343,&quot;Left&quot;:0.0,&quot;SlideWidth&quot;:720,&quot;SlideHeight&quot;:540}">
            <a:extLst>
              <a:ext uri="{FF2B5EF4-FFF2-40B4-BE49-F238E27FC236}">
                <a16:creationId xmlns:a16="http://schemas.microsoft.com/office/drawing/2014/main" xmlns="" id="{933C5D73-6560-49E1-A391-F18FC6B8794A}"/>
              </a:ext>
            </a:extLst>
          </p:cNvPr>
          <p:cNvSpPr txBox="1"/>
          <p:nvPr userDrawn="1"/>
        </p:nvSpPr>
        <p:spPr>
          <a:xfrm>
            <a:off x="0" y="6595656"/>
            <a:ext cx="1339839"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Public</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736"/>
          </a:xfrm>
        </p:spPr>
        <p:txBody>
          <a:bodyPr>
            <a:normAutofit fontScale="90000"/>
          </a:bodyPr>
          <a:lstStyle/>
          <a:p>
            <a:pPr algn="ctr"/>
            <a:r>
              <a:rPr lang="en-US" sz="3600" b="1" dirty="0">
                <a:latin typeface="Arial Black" pitchFamily="34" charset="0"/>
              </a:rPr>
              <a:t>Basic Introduction of the Project</a:t>
            </a:r>
            <a:br>
              <a:rPr lang="en-US" sz="3600" b="1" dirty="0">
                <a:latin typeface="Arial Black" pitchFamily="34" charset="0"/>
              </a:rPr>
            </a:br>
            <a:endParaRPr lang="en-US" sz="3600" dirty="0"/>
          </a:p>
        </p:txBody>
      </p:sp>
      <p:sp>
        <p:nvSpPr>
          <p:cNvPr id="3" name="Content Placeholder 2"/>
          <p:cNvSpPr>
            <a:spLocks noGrp="1"/>
          </p:cNvSpPr>
          <p:nvPr>
            <p:ph idx="1"/>
          </p:nvPr>
        </p:nvSpPr>
        <p:spPr>
          <a:xfrm>
            <a:off x="0" y="1124744"/>
            <a:ext cx="9144000" cy="5733256"/>
          </a:xfrm>
        </p:spPr>
        <p:txBody>
          <a:bodyPr>
            <a:normAutofit fontScale="92500" lnSpcReduction="10000"/>
          </a:bodyPr>
          <a:lstStyle/>
          <a:p>
            <a:r>
              <a:rPr lang="en-US" dirty="0"/>
              <a:t>This project is based on Microfinance services (MFS).            A Microfinance Institution (MFI) is an organization that offers financial services to low income populations.</a:t>
            </a:r>
          </a:p>
          <a:p>
            <a:r>
              <a:rPr lang="en-US" dirty="0"/>
              <a:t>We are working with one such client that is in Telecom Industry from Indonesia.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r>
              <a:rPr lang="en-US" dirty="0"/>
              <a:t>So before launched various products Microfinance services (MFS) becomes very useful when targeting especially the unbanked poor families living in remote areas with not much sources of income.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63272" cy="620688"/>
          </a:xfrm>
        </p:spPr>
        <p:txBody>
          <a:bodyPr>
            <a:normAutofit fontScale="90000"/>
          </a:bodyPr>
          <a:lstStyle/>
          <a:p>
            <a:pPr algn="ctr"/>
            <a:r>
              <a:rPr lang="en-US" sz="5400" b="1" dirty="0"/>
              <a:t>Problem Statement</a:t>
            </a:r>
            <a:endParaRPr lang="en-US" dirty="0"/>
          </a:p>
        </p:txBody>
      </p:sp>
      <p:sp>
        <p:nvSpPr>
          <p:cNvPr id="3" name="Content Placeholder 2"/>
          <p:cNvSpPr>
            <a:spLocks noGrp="1"/>
          </p:cNvSpPr>
          <p:nvPr>
            <p:ph idx="1"/>
          </p:nvPr>
        </p:nvSpPr>
        <p:spPr>
          <a:xfrm>
            <a:off x="0" y="1052736"/>
            <a:ext cx="9144000" cy="5805264"/>
          </a:xfrm>
        </p:spPr>
        <p:txBody>
          <a:bodyPr>
            <a:normAutofit fontScale="92500"/>
          </a:bodyPr>
          <a:lstStyle/>
          <a:p>
            <a:r>
              <a:rPr lang="en-US" dirty="0"/>
              <a:t>Build a Classifier model which can be used to predict in terms of a probability for each loan transaction, whether the customer will be paying back the loaned amount within 5 days of issuance of loan.</a:t>
            </a:r>
          </a:p>
          <a:p>
            <a:r>
              <a:rPr lang="en-US" dirty="0"/>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r>
              <a:rPr lang="en-US" dirty="0"/>
              <a:t>In this case, Label ‘1’ indicates that the loan has been payed i.e. Non- defaulter, while, Label ‘0’ indicates that the loan has not been payed i.e. defaulter.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8686800" cy="864096"/>
          </a:xfrm>
        </p:spPr>
        <p:txBody>
          <a:bodyPr>
            <a:normAutofit/>
          </a:bodyPr>
          <a:lstStyle/>
          <a:p>
            <a:pPr algn="ctr"/>
            <a:r>
              <a:rPr lang="en-US" b="1" dirty="0"/>
              <a:t>Data </a:t>
            </a:r>
            <a:r>
              <a:rPr lang="en-US" sz="4900" b="1" dirty="0"/>
              <a:t>Cleaning</a:t>
            </a:r>
            <a:r>
              <a:rPr lang="en-US" b="1" dirty="0"/>
              <a:t> Steps</a:t>
            </a:r>
          </a:p>
        </p:txBody>
      </p:sp>
      <p:sp>
        <p:nvSpPr>
          <p:cNvPr id="3" name="Content Placeholder 2"/>
          <p:cNvSpPr>
            <a:spLocks noGrp="1"/>
          </p:cNvSpPr>
          <p:nvPr>
            <p:ph idx="1"/>
          </p:nvPr>
        </p:nvSpPr>
        <p:spPr>
          <a:xfrm>
            <a:off x="0" y="764704"/>
            <a:ext cx="9144000" cy="6093296"/>
          </a:xfrm>
        </p:spPr>
        <p:txBody>
          <a:bodyPr>
            <a:normAutofit/>
          </a:bodyPr>
          <a:lstStyle/>
          <a:p>
            <a:endParaRPr lang="en-US" dirty="0"/>
          </a:p>
          <a:p>
            <a:r>
              <a:rPr lang="en-US" dirty="0"/>
              <a:t>First we check the information of the given dataset and extract information about dataset like number of rows and columns and data types of the features using some code. In this dataset 209593 row with 36 features.</a:t>
            </a:r>
            <a:r>
              <a:rPr lang="en-US" b="1" dirty="0"/>
              <a:t> </a:t>
            </a:r>
          </a:p>
          <a:p>
            <a:r>
              <a:rPr lang="en-US" dirty="0"/>
              <a:t>After that we check the summary statistics of our dataset. This part tells about the statistics of our dataset i.e. mean, median, max value ,min values and also it tell whether outliers are present in our dataset or not.</a:t>
            </a:r>
          </a:p>
          <a:p>
            <a:r>
              <a:rPr lang="en-US" dirty="0"/>
              <a:t> Then we drop unwanted columns and duplicate values from rows.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8604448" cy="792088"/>
          </a:xfrm>
        </p:spPr>
        <p:txBody>
          <a:bodyPr>
            <a:normAutofit fontScale="90000"/>
          </a:bodyPr>
          <a:lstStyle/>
          <a:p>
            <a:pPr algn="ctr"/>
            <a:r>
              <a:rPr lang="en-US" b="1" dirty="0"/>
              <a:t>Data </a:t>
            </a:r>
            <a:r>
              <a:rPr lang="en-US" sz="4900" b="1" dirty="0"/>
              <a:t>Cleaning</a:t>
            </a:r>
            <a:r>
              <a:rPr lang="en-US" b="1" dirty="0"/>
              <a:t> Steps</a:t>
            </a:r>
            <a:endParaRPr lang="en-US" dirty="0"/>
          </a:p>
        </p:txBody>
      </p:sp>
      <p:sp>
        <p:nvSpPr>
          <p:cNvPr id="3" name="Content Placeholder 2"/>
          <p:cNvSpPr>
            <a:spLocks noGrp="1"/>
          </p:cNvSpPr>
          <p:nvPr>
            <p:ph idx="1"/>
          </p:nvPr>
        </p:nvSpPr>
        <p:spPr>
          <a:xfrm>
            <a:off x="0" y="620688"/>
            <a:ext cx="9144000" cy="6237312"/>
          </a:xfrm>
        </p:spPr>
        <p:txBody>
          <a:bodyPr>
            <a:normAutofit lnSpcReduction="10000"/>
          </a:bodyPr>
          <a:lstStyle/>
          <a:p>
            <a:endParaRPr lang="en-US" dirty="0"/>
          </a:p>
          <a:p>
            <a:r>
              <a:rPr lang="en-US" dirty="0"/>
              <a:t>We also check the correlation of our dataset to check the correlation of the columns with each other and output features. If columns are highly correlated with each other approx 90% or above then remove those columns to avoid multi co-linearity problem.</a:t>
            </a:r>
          </a:p>
          <a:p>
            <a:r>
              <a:rPr lang="en-US" dirty="0"/>
              <a:t>Exploring the data variable and cleaning the data one by one features which  gives more information about dataset and drop those row which value not realistic  and related with outcome of loan.</a:t>
            </a:r>
          </a:p>
          <a:p>
            <a:r>
              <a:rPr lang="en-US" dirty="0"/>
              <a:t>Check the Outliers value by </a:t>
            </a:r>
            <a:r>
              <a:rPr lang="en-US" dirty="0" err="1"/>
              <a:t>zscore</a:t>
            </a:r>
            <a:r>
              <a:rPr lang="en-US" dirty="0"/>
              <a:t> and consider threshold value=3.</a:t>
            </a:r>
            <a:r>
              <a:rPr lang="en-US" b="1" dirty="0"/>
              <a:t> </a:t>
            </a:r>
          </a:p>
          <a:p>
            <a:r>
              <a:rPr lang="en-US" dirty="0"/>
              <a:t>We cannot remove outliers because more than 20% of our data  are removed.</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008112"/>
          </a:xfrm>
        </p:spPr>
        <p:txBody>
          <a:bodyPr>
            <a:normAutofit/>
          </a:bodyPr>
          <a:lstStyle/>
          <a:p>
            <a:pPr algn="ctr"/>
            <a:r>
              <a:rPr lang="en-US" sz="5400" b="1" i="1" dirty="0"/>
              <a:t>Visualization</a:t>
            </a:r>
            <a:endParaRPr lang="en-US" dirty="0"/>
          </a:p>
        </p:txBody>
      </p:sp>
      <p:sp>
        <p:nvSpPr>
          <p:cNvPr id="3" name="Content Placeholder 2"/>
          <p:cNvSpPr>
            <a:spLocks noGrp="1"/>
          </p:cNvSpPr>
          <p:nvPr>
            <p:ph idx="1"/>
          </p:nvPr>
        </p:nvSpPr>
        <p:spPr>
          <a:xfrm>
            <a:off x="0" y="1196752"/>
            <a:ext cx="9144000" cy="5400600"/>
          </a:xfrm>
        </p:spPr>
        <p:txBody>
          <a:bodyPr>
            <a:normAutofit/>
          </a:bodyPr>
          <a:lstStyle/>
          <a:p>
            <a:endParaRPr lang="en-US" dirty="0"/>
          </a:p>
          <a:p>
            <a:r>
              <a:rPr lang="en-US" dirty="0"/>
              <a:t>We plot correlation matrix via heat map to see the correlation of the columns with other columns.</a:t>
            </a:r>
          </a:p>
          <a:p>
            <a:r>
              <a:rPr lang="en-US" dirty="0"/>
              <a:t>We see the number of defaulter  and non defaulter customers  with the help of count plot. </a:t>
            </a:r>
          </a:p>
          <a:p>
            <a:r>
              <a:rPr lang="en-US" dirty="0"/>
              <a:t>We plot histogram for more information regarding to all numerical  features.</a:t>
            </a:r>
          </a:p>
          <a:p>
            <a:r>
              <a:rPr lang="en-US" dirty="0"/>
              <a:t>We also see the distribution of the data with the help of dist plot plot whether it is left skewed or right skewed and for outliers use box plot.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fontScale="90000"/>
          </a:bodyPr>
          <a:lstStyle/>
          <a:p>
            <a:pPr algn="ctr"/>
            <a:r>
              <a:rPr lang="en-US" sz="5400" b="1" dirty="0"/>
              <a:t>Modeling Parts</a:t>
            </a:r>
            <a:endParaRPr lang="en-US" dirty="0"/>
          </a:p>
        </p:txBody>
      </p:sp>
      <p:sp>
        <p:nvSpPr>
          <p:cNvPr id="3" name="Content Placeholder 2"/>
          <p:cNvSpPr>
            <a:spLocks noGrp="1"/>
          </p:cNvSpPr>
          <p:nvPr>
            <p:ph idx="1"/>
          </p:nvPr>
        </p:nvSpPr>
        <p:spPr>
          <a:xfrm>
            <a:off x="0" y="1556792"/>
            <a:ext cx="9144000" cy="4824536"/>
          </a:xfrm>
        </p:spPr>
        <p:txBody>
          <a:bodyPr>
            <a:normAutofit/>
          </a:bodyPr>
          <a:lstStyle/>
          <a:p>
            <a:r>
              <a:rPr lang="en-US" dirty="0"/>
              <a:t>We know that this is classification problem so we use accuracy score, classification report and confusion matrix  as our evaluation matrix. </a:t>
            </a:r>
          </a:p>
          <a:p>
            <a:r>
              <a:rPr lang="en-US" dirty="0"/>
              <a:t>As we know this dataset is imbalance so we don’t too much focus on accuracy score . We see the precision and recall also f1_score.</a:t>
            </a:r>
          </a:p>
          <a:p>
            <a:r>
              <a:rPr lang="en-US" dirty="0"/>
              <a:t>Random Forest Classifier  as our evaluation model without using hyper parameter  tuning because our dataset is too large and it takes more than hour to give the result.</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pPr algn="ctr"/>
            <a:r>
              <a:rPr lang="en-US" b="1" dirty="0"/>
              <a:t>Finalize the Model</a:t>
            </a:r>
          </a:p>
        </p:txBody>
      </p:sp>
      <p:sp>
        <p:nvSpPr>
          <p:cNvPr id="3" name="Content Placeholder 2"/>
          <p:cNvSpPr>
            <a:spLocks noGrp="1"/>
          </p:cNvSpPr>
          <p:nvPr>
            <p:ph idx="1"/>
          </p:nvPr>
        </p:nvSpPr>
        <p:spPr>
          <a:xfrm>
            <a:off x="0" y="1412776"/>
            <a:ext cx="9144000" cy="4911824"/>
          </a:xfrm>
        </p:spPr>
        <p:txBody>
          <a:bodyPr>
            <a:normAutofit fontScale="92500"/>
          </a:bodyPr>
          <a:lstStyle/>
          <a:p>
            <a:r>
              <a:rPr lang="en-US" dirty="0"/>
              <a:t>Before select our final model check cross value score. So cross  validation done for particular model  to avoid under fitting and over fitting of the model. Cross value score gives the information about biasness of the model.</a:t>
            </a:r>
          </a:p>
          <a:p>
            <a:r>
              <a:rPr lang="en-US" dirty="0"/>
              <a:t>The difference between cross value score and accuracy score is not more of which model that’s model is finalize and check ROC Score of the model.</a:t>
            </a:r>
          </a:p>
          <a:p>
            <a:r>
              <a:rPr lang="en-US" dirty="0"/>
              <a:t>Random Forest Classifier  is the final model it gives better precision and recall score as well as f1_score.</a:t>
            </a:r>
          </a:p>
          <a:p>
            <a:r>
              <a:rPr lang="en-US" dirty="0"/>
              <a:t>We save our final model as a pickle file with the help of Joblib. </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080120"/>
          </a:xfrm>
        </p:spPr>
        <p:txBody>
          <a:bodyPr>
            <a:normAutofit/>
          </a:bodyPr>
          <a:lstStyle/>
          <a:p>
            <a:pPr algn="ctr"/>
            <a:r>
              <a:rPr lang="en-US" sz="5400" b="1" dirty="0"/>
              <a:t>Conclusion </a:t>
            </a:r>
            <a:endParaRPr lang="en-US" dirty="0"/>
          </a:p>
        </p:txBody>
      </p:sp>
      <p:sp>
        <p:nvSpPr>
          <p:cNvPr id="3" name="Content Placeholder 2"/>
          <p:cNvSpPr>
            <a:spLocks noGrp="1"/>
          </p:cNvSpPr>
          <p:nvPr>
            <p:ph idx="1"/>
          </p:nvPr>
        </p:nvSpPr>
        <p:spPr>
          <a:xfrm>
            <a:off x="0" y="908720"/>
            <a:ext cx="9144000" cy="5949280"/>
          </a:xfrm>
        </p:spPr>
        <p:txBody>
          <a:bodyPr>
            <a:normAutofit fontScale="92500" lnSpcReduction="10000"/>
          </a:bodyPr>
          <a:lstStyle/>
          <a:p>
            <a:r>
              <a:rPr lang="en-US" dirty="0"/>
              <a:t>We have learned to build a complete machine learning project for classification based problem. </a:t>
            </a:r>
            <a:r>
              <a:rPr lang="en-US" dirty="0" err="1"/>
              <a:t>msisdn</a:t>
            </a:r>
            <a:r>
              <a:rPr lang="en-US" dirty="0"/>
              <a:t>, </a:t>
            </a:r>
            <a:r>
              <a:rPr lang="en-US" dirty="0" err="1"/>
              <a:t>aon</a:t>
            </a:r>
            <a:r>
              <a:rPr lang="en-US" dirty="0"/>
              <a:t> and maxamnt_loans90 features are good for predicting level. Label ‘1’ indicates that the loan has been payed i.e. Non- defaulter, while, Label ‘0’ indicates that the loan has not been payed i.e. defaulter.</a:t>
            </a:r>
          </a:p>
          <a:p>
            <a:pPr lvl="0"/>
            <a:r>
              <a:rPr lang="en-US" dirty="0"/>
              <a:t>There are no null values in the dataset. </a:t>
            </a:r>
          </a:p>
          <a:p>
            <a:r>
              <a:rPr lang="en-US" dirty="0"/>
              <a:t>The dataset is imbalanced. Label ‘1’ has approximately 87.5% records, while, label ‘0’ has approximately 12.5% records.</a:t>
            </a:r>
          </a:p>
          <a:p>
            <a:pPr lvl="0"/>
            <a:r>
              <a:rPr lang="en-US" dirty="0"/>
              <a:t>maxamnt_loans90 columns gives information about customers with no loan history. </a:t>
            </a:r>
          </a:p>
          <a:p>
            <a:r>
              <a:rPr lang="en-US" dirty="0"/>
              <a:t> </a:t>
            </a:r>
            <a:r>
              <a:rPr lang="en-US" dirty="0" err="1"/>
              <a:t>msisdn</a:t>
            </a:r>
            <a:r>
              <a:rPr lang="en-US" dirty="0"/>
              <a:t> and </a:t>
            </a:r>
            <a:r>
              <a:rPr lang="en-US" dirty="0" err="1"/>
              <a:t>aon</a:t>
            </a:r>
            <a:r>
              <a:rPr lang="en-US" dirty="0"/>
              <a:t> features some values which might not be realistic. So drop the row which contain not realistic value.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185</TotalTime>
  <Words>871</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Basic Introduction of the Project </vt:lpstr>
      <vt:lpstr>Problem Statement</vt:lpstr>
      <vt:lpstr>Data Cleaning Steps</vt:lpstr>
      <vt:lpstr>Data Cleaning Steps</vt:lpstr>
      <vt:lpstr>Visualization</vt:lpstr>
      <vt:lpstr>Modeling Parts</vt:lpstr>
      <vt:lpstr>Finalize the Model</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Introduction of the Project:</dc:title>
  <dc:creator>Friends</dc:creator>
  <cp:lastModifiedBy>hp</cp:lastModifiedBy>
  <cp:revision>15</cp:revision>
  <dcterms:created xsi:type="dcterms:W3CDTF">2020-09-21T03:59:45Z</dcterms:created>
  <dcterms:modified xsi:type="dcterms:W3CDTF">2021-04-30T10:13:31Z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etDate">
    <vt:lpwstr>2020-12-27T16:20:40Z</vt:lpwstr>
  </property>
  <property fmtid="{D5CDD505-2E9C-101B-9397-08002B2CF9AE}" pid="4" name="MSIP_Label_455b24b8-e69b-4583-bfd0-d64b5cee0119_Method">
    <vt:lpwstr>Privileged</vt:lpwstr>
  </property>
  <property fmtid="{D5CDD505-2E9C-101B-9397-08002B2CF9AE}" pid="5" name="MSIP_Label_455b24b8-e69b-4583-bfd0-d64b5cee0119_Name">
    <vt:lpwstr>Public</vt:lpwstr>
  </property>
  <property fmtid="{D5CDD505-2E9C-101B-9397-08002B2CF9AE}" pid="6" name="MSIP_Label_455b24b8-e69b-4583-bfd0-d64b5cee0119_SiteId">
    <vt:lpwstr>05d75c05-fa1a-42e7-9cf1-eb416c396f2d</vt:lpwstr>
  </property>
  <property fmtid="{D5CDD505-2E9C-101B-9397-08002B2CF9AE}" pid="7" name="MSIP_Label_455b24b8-e69b-4583-bfd0-d64b5cee0119_ActionId">
    <vt:lpwstr>974756d5-985c-49e8-b308-f235f6333835</vt:lpwstr>
  </property>
  <property fmtid="{D5CDD505-2E9C-101B-9397-08002B2CF9AE}" pid="8" name="MSIP_Label_455b24b8-e69b-4583-bfd0-d64b5cee0119_ContentBits">
    <vt:lpwstr>2</vt:lpwstr>
  </property>
</Properties>
</file>