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4" r:id="rId2"/>
    <p:sldMasterId id="2147483670" r:id="rId3"/>
  </p:sldMasterIdLst>
  <p:notesMasterIdLst>
    <p:notesMasterId r:id="rId32"/>
  </p:notesMasterIdLst>
  <p:sldIdLst>
    <p:sldId id="289" r:id="rId4"/>
    <p:sldId id="637" r:id="rId5"/>
    <p:sldId id="646" r:id="rId6"/>
    <p:sldId id="647" r:id="rId7"/>
    <p:sldId id="664" r:id="rId8"/>
    <p:sldId id="665" r:id="rId9"/>
    <p:sldId id="641" r:id="rId10"/>
    <p:sldId id="648" r:id="rId11"/>
    <p:sldId id="642" r:id="rId12"/>
    <p:sldId id="628" r:id="rId13"/>
    <p:sldId id="645" r:id="rId14"/>
    <p:sldId id="644" r:id="rId15"/>
    <p:sldId id="658" r:id="rId16"/>
    <p:sldId id="659" r:id="rId17"/>
    <p:sldId id="649" r:id="rId18"/>
    <p:sldId id="634" r:id="rId19"/>
    <p:sldId id="650" r:id="rId20"/>
    <p:sldId id="639" r:id="rId21"/>
    <p:sldId id="667" r:id="rId22"/>
    <p:sldId id="666" r:id="rId23"/>
    <p:sldId id="668" r:id="rId24"/>
    <p:sldId id="669" r:id="rId25"/>
    <p:sldId id="656" r:id="rId26"/>
    <p:sldId id="657" r:id="rId27"/>
    <p:sldId id="652" r:id="rId28"/>
    <p:sldId id="653" r:id="rId29"/>
    <p:sldId id="655" r:id="rId30"/>
    <p:sldId id="312" r:id="rId31"/>
  </p:sldIdLst>
  <p:sldSz cx="9144000" cy="5143500" type="screen16x9"/>
  <p:notesSz cx="6858000" cy="9874250"/>
  <p:defaultTextStyle>
    <a:defPPr>
      <a:defRPr lang="en-US"/>
    </a:defPPr>
    <a:lvl1pPr marL="0" algn="l" defTabSz="914355" rtl="0" eaLnBrk="1" latinLnBrk="0" hangingPunct="1">
      <a:defRPr sz="1800" kern="1200">
        <a:solidFill>
          <a:schemeClr val="tx1"/>
        </a:solidFill>
        <a:latin typeface="+mn-lt"/>
        <a:ea typeface="+mn-ea"/>
        <a:cs typeface="+mn-cs"/>
      </a:defRPr>
    </a:lvl1pPr>
    <a:lvl2pPr marL="457178"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2" algn="l" defTabSz="914355" rtl="0" eaLnBrk="1" latinLnBrk="0" hangingPunct="1">
      <a:defRPr sz="1800" kern="1200">
        <a:solidFill>
          <a:schemeClr val="tx1"/>
        </a:solidFill>
        <a:latin typeface="+mn-lt"/>
        <a:ea typeface="+mn-ea"/>
        <a:cs typeface="+mn-cs"/>
      </a:defRPr>
    </a:lvl4pPr>
    <a:lvl5pPr marL="1828709" algn="l" defTabSz="914355" rtl="0" eaLnBrk="1" latinLnBrk="0" hangingPunct="1">
      <a:defRPr sz="1800" kern="1200">
        <a:solidFill>
          <a:schemeClr val="tx1"/>
        </a:solidFill>
        <a:latin typeface="+mn-lt"/>
        <a:ea typeface="+mn-ea"/>
        <a:cs typeface="+mn-cs"/>
      </a:defRPr>
    </a:lvl5pPr>
    <a:lvl6pPr marL="2285886" algn="l" defTabSz="914355" rtl="0" eaLnBrk="1" latinLnBrk="0" hangingPunct="1">
      <a:defRPr sz="1800" kern="1200">
        <a:solidFill>
          <a:schemeClr val="tx1"/>
        </a:solidFill>
        <a:latin typeface="+mn-lt"/>
        <a:ea typeface="+mn-ea"/>
        <a:cs typeface="+mn-cs"/>
      </a:defRPr>
    </a:lvl6pPr>
    <a:lvl7pPr marL="2743064" algn="l" defTabSz="914355" rtl="0" eaLnBrk="1" latinLnBrk="0" hangingPunct="1">
      <a:defRPr sz="1800" kern="1200">
        <a:solidFill>
          <a:schemeClr val="tx1"/>
        </a:solidFill>
        <a:latin typeface="+mn-lt"/>
        <a:ea typeface="+mn-ea"/>
        <a:cs typeface="+mn-cs"/>
      </a:defRPr>
    </a:lvl7pPr>
    <a:lvl8pPr marL="3200240" algn="l" defTabSz="914355" rtl="0" eaLnBrk="1" latinLnBrk="0" hangingPunct="1">
      <a:defRPr sz="1800" kern="1200">
        <a:solidFill>
          <a:schemeClr val="tx1"/>
        </a:solidFill>
        <a:latin typeface="+mn-lt"/>
        <a:ea typeface="+mn-ea"/>
        <a:cs typeface="+mn-cs"/>
      </a:defRPr>
    </a:lvl8pPr>
    <a:lvl9pPr marL="3657418" algn="l" defTabSz="91435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userDrawn="1">
          <p15:clr>
            <a:srgbClr val="A4A3A4"/>
          </p15:clr>
        </p15:guide>
        <p15:guide id="2" pos="1968" userDrawn="1">
          <p15:clr>
            <a:srgbClr val="A4A3A4"/>
          </p15:clr>
        </p15:guide>
        <p15:guide id="3" orient="horz" pos="756">
          <p15:clr>
            <a:srgbClr val="A4A3A4"/>
          </p15:clr>
        </p15:guide>
        <p15:guide id="4" pos="1728">
          <p15:clr>
            <a:srgbClr val="A4A3A4"/>
          </p15:clr>
        </p15:guide>
        <p15:guide id="5" pos="2016">
          <p15:clr>
            <a:srgbClr val="A4A3A4"/>
          </p15:clr>
        </p15:guide>
        <p15:guide id="6" orient="horz" pos="2244">
          <p15:clr>
            <a:srgbClr val="A4A3A4"/>
          </p15:clr>
        </p15:guide>
        <p15:guide id="7" orient="horz" pos="948">
          <p15:clr>
            <a:srgbClr val="A4A3A4"/>
          </p15:clr>
        </p15:guide>
        <p15:guide id="8" pos="1872">
          <p15:clr>
            <a:srgbClr val="A4A3A4"/>
          </p15:clr>
        </p15:guide>
        <p15:guide id="9" pos="2544">
          <p15:clr>
            <a:srgbClr val="A4A3A4"/>
          </p15:clr>
        </p15:guide>
        <p15:guide id="10" orient="horz" pos="2100">
          <p15:clr>
            <a:srgbClr val="A4A3A4"/>
          </p15:clr>
        </p15:guide>
        <p15:guide id="11" orient="horz" pos="228">
          <p15:clr>
            <a:srgbClr val="A4A3A4"/>
          </p15:clr>
        </p15:guide>
        <p15:guide id="12" orient="horz" pos="2288">
          <p15:clr>
            <a:srgbClr val="A4A3A4"/>
          </p15:clr>
        </p15:guide>
        <p15:guide id="13" pos="1632">
          <p15:clr>
            <a:srgbClr val="A4A3A4"/>
          </p15:clr>
        </p15:guide>
        <p15:guide id="14" pos="1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E041"/>
    <a:srgbClr val="33ACD9"/>
    <a:srgbClr val="3CBEEC"/>
    <a:srgbClr val="FFFFFF"/>
    <a:srgbClr val="FDD7CB"/>
    <a:srgbClr val="E7EDF2"/>
    <a:srgbClr val="E3EE3A"/>
    <a:srgbClr val="2FFCFA"/>
    <a:srgbClr val="EB0A16"/>
    <a:srgbClr val="E9EF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840CFC-FE61-4398-812F-B7FD681A15DA}" v="8" dt="2021-03-30T11:46:11.8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65" autoAdjust="0"/>
    <p:restoredTop sz="44472" autoAdjust="0"/>
  </p:normalViewPr>
  <p:slideViewPr>
    <p:cSldViewPr>
      <p:cViewPr varScale="1">
        <p:scale>
          <a:sx n="51" d="100"/>
          <a:sy n="51" d="100"/>
        </p:scale>
        <p:origin x="2304" y="48"/>
      </p:cViewPr>
      <p:guideLst>
        <p:guide orient="horz" pos="1008"/>
        <p:guide pos="1968"/>
        <p:guide orient="horz" pos="756"/>
        <p:guide pos="1728"/>
        <p:guide pos="2016"/>
        <p:guide orient="horz" pos="2244"/>
        <p:guide orient="horz" pos="948"/>
        <p:guide pos="1872"/>
        <p:guide pos="2544"/>
        <p:guide orient="horz" pos="2100"/>
        <p:guide orient="horz" pos="228"/>
        <p:guide orient="horz" pos="2288"/>
        <p:guide pos="1632"/>
        <p:guide pos="1824"/>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58" d="100"/>
          <a:sy n="58" d="100"/>
        </p:scale>
        <p:origin x="2544"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odolazov, Pavel" userId="a5ff7c96-3411-4f5c-91ec-0e5e900e85f4" providerId="ADAL" clId="{62840CFC-FE61-4398-812F-B7FD681A15DA}"/>
    <pc:docChg chg="undo custSel addSld delSld modSld sldOrd">
      <pc:chgData name="Vodolazov, Pavel" userId="a5ff7c96-3411-4f5c-91ec-0e5e900e85f4" providerId="ADAL" clId="{62840CFC-FE61-4398-812F-B7FD681A15DA}" dt="2021-03-31T06:17:04.777" v="2703" actId="33524"/>
      <pc:docMkLst>
        <pc:docMk/>
      </pc:docMkLst>
      <pc:sldChg chg="modSp mod">
        <pc:chgData name="Vodolazov, Pavel" userId="a5ff7c96-3411-4f5c-91ec-0e5e900e85f4" providerId="ADAL" clId="{62840CFC-FE61-4398-812F-B7FD681A15DA}" dt="2021-03-30T11:45:51.096" v="2617" actId="33524"/>
        <pc:sldMkLst>
          <pc:docMk/>
          <pc:sldMk cId="2286289620" sldId="634"/>
        </pc:sldMkLst>
        <pc:spChg chg="mod">
          <ac:chgData name="Vodolazov, Pavel" userId="a5ff7c96-3411-4f5c-91ec-0e5e900e85f4" providerId="ADAL" clId="{62840CFC-FE61-4398-812F-B7FD681A15DA}" dt="2021-03-30T11:45:51.096" v="2617" actId="33524"/>
          <ac:spMkLst>
            <pc:docMk/>
            <pc:sldMk cId="2286289620" sldId="634"/>
            <ac:spMk id="6" creationId="{670DDB1C-5244-2943-9FB6-BB0BC43E8560}"/>
          </ac:spMkLst>
        </pc:spChg>
      </pc:sldChg>
      <pc:sldChg chg="modSp mod">
        <pc:chgData name="Vodolazov, Pavel" userId="a5ff7c96-3411-4f5c-91ec-0e5e900e85f4" providerId="ADAL" clId="{62840CFC-FE61-4398-812F-B7FD681A15DA}" dt="2021-03-30T11:46:02.747" v="2618" actId="313"/>
        <pc:sldMkLst>
          <pc:docMk/>
          <pc:sldMk cId="1967192935" sldId="639"/>
        </pc:sldMkLst>
        <pc:spChg chg="mod">
          <ac:chgData name="Vodolazov, Pavel" userId="a5ff7c96-3411-4f5c-91ec-0e5e900e85f4" providerId="ADAL" clId="{62840CFC-FE61-4398-812F-B7FD681A15DA}" dt="2021-03-30T11:46:02.747" v="2618" actId="313"/>
          <ac:spMkLst>
            <pc:docMk/>
            <pc:sldMk cId="1967192935" sldId="639"/>
            <ac:spMk id="6" creationId="{3162E447-114A-A34D-8558-E222192DC1EA}"/>
          </ac:spMkLst>
        </pc:spChg>
      </pc:sldChg>
      <pc:sldChg chg="modSp mod">
        <pc:chgData name="Vodolazov, Pavel" userId="a5ff7c96-3411-4f5c-91ec-0e5e900e85f4" providerId="ADAL" clId="{62840CFC-FE61-4398-812F-B7FD681A15DA}" dt="2021-03-31T06:17:04.777" v="2703" actId="33524"/>
        <pc:sldMkLst>
          <pc:docMk/>
          <pc:sldMk cId="885576138" sldId="653"/>
        </pc:sldMkLst>
        <pc:spChg chg="mod">
          <ac:chgData name="Vodolazov, Pavel" userId="a5ff7c96-3411-4f5c-91ec-0e5e900e85f4" providerId="ADAL" clId="{62840CFC-FE61-4398-812F-B7FD681A15DA}" dt="2021-03-31T06:17:04.777" v="2703" actId="33524"/>
          <ac:spMkLst>
            <pc:docMk/>
            <pc:sldMk cId="885576138" sldId="653"/>
            <ac:spMk id="6" creationId="{09EE8040-90BE-6742-B17D-8091F0257054}"/>
          </ac:spMkLst>
        </pc:spChg>
      </pc:sldChg>
      <pc:sldChg chg="modSp mod">
        <pc:chgData name="Vodolazov, Pavel" userId="a5ff7c96-3411-4f5c-91ec-0e5e900e85f4" providerId="ADAL" clId="{62840CFC-FE61-4398-812F-B7FD681A15DA}" dt="2021-03-31T06:15:30.561" v="2702" actId="20577"/>
        <pc:sldMkLst>
          <pc:docMk/>
          <pc:sldMk cId="3102251722" sldId="656"/>
        </pc:sldMkLst>
        <pc:spChg chg="mod">
          <ac:chgData name="Vodolazov, Pavel" userId="a5ff7c96-3411-4f5c-91ec-0e5e900e85f4" providerId="ADAL" clId="{62840CFC-FE61-4398-812F-B7FD681A15DA}" dt="2021-03-31T06:15:30.561" v="2702" actId="20577"/>
          <ac:spMkLst>
            <pc:docMk/>
            <pc:sldMk cId="3102251722" sldId="656"/>
            <ac:spMk id="6" creationId="{3162E447-114A-A34D-8558-E222192DC1EA}"/>
          </ac:spMkLst>
        </pc:spChg>
      </pc:sldChg>
      <pc:sldChg chg="addSp modSp mod">
        <pc:chgData name="Vodolazov, Pavel" userId="a5ff7c96-3411-4f5c-91ec-0e5e900e85f4" providerId="ADAL" clId="{62840CFC-FE61-4398-812F-B7FD681A15DA}" dt="2021-03-30T11:47:04.495" v="2619" actId="313"/>
        <pc:sldMkLst>
          <pc:docMk/>
          <pc:sldMk cId="1471191033" sldId="657"/>
        </pc:sldMkLst>
        <pc:spChg chg="mod">
          <ac:chgData name="Vodolazov, Pavel" userId="a5ff7c96-3411-4f5c-91ec-0e5e900e85f4" providerId="ADAL" clId="{62840CFC-FE61-4398-812F-B7FD681A15DA}" dt="2021-03-30T11:47:04.495" v="2619" actId="313"/>
          <ac:spMkLst>
            <pc:docMk/>
            <pc:sldMk cId="1471191033" sldId="657"/>
            <ac:spMk id="6" creationId="{3162E447-114A-A34D-8558-E222192DC1EA}"/>
          </ac:spMkLst>
        </pc:spChg>
        <pc:picChg chg="add mod">
          <ac:chgData name="Vodolazov, Pavel" userId="a5ff7c96-3411-4f5c-91ec-0e5e900e85f4" providerId="ADAL" clId="{62840CFC-FE61-4398-812F-B7FD681A15DA}" dt="2021-03-30T08:31:33.705" v="2388" actId="1076"/>
          <ac:picMkLst>
            <pc:docMk/>
            <pc:sldMk cId="1471191033" sldId="657"/>
            <ac:picMk id="4" creationId="{07222F34-231B-4B4B-B01F-829C108C5E96}"/>
          </ac:picMkLst>
        </pc:picChg>
      </pc:sldChg>
      <pc:sldChg chg="modSp mod">
        <pc:chgData name="Vodolazov, Pavel" userId="a5ff7c96-3411-4f5c-91ec-0e5e900e85f4" providerId="ADAL" clId="{62840CFC-FE61-4398-812F-B7FD681A15DA}" dt="2021-03-30T11:48:11.501" v="2620" actId="20577"/>
        <pc:sldMkLst>
          <pc:docMk/>
          <pc:sldMk cId="2979484426" sldId="664"/>
        </pc:sldMkLst>
        <pc:spChg chg="mod">
          <ac:chgData name="Vodolazov, Pavel" userId="a5ff7c96-3411-4f5c-91ec-0e5e900e85f4" providerId="ADAL" clId="{62840CFC-FE61-4398-812F-B7FD681A15DA}" dt="2021-03-30T11:48:11.501" v="2620" actId="20577"/>
          <ac:spMkLst>
            <pc:docMk/>
            <pc:sldMk cId="2979484426" sldId="664"/>
            <ac:spMk id="3" creationId="{00000000-0000-0000-0000-000000000000}"/>
          </ac:spMkLst>
        </pc:spChg>
      </pc:sldChg>
      <pc:sldChg chg="new del">
        <pc:chgData name="Vodolazov, Pavel" userId="a5ff7c96-3411-4f5c-91ec-0e5e900e85f4" providerId="ADAL" clId="{62840CFC-FE61-4398-812F-B7FD681A15DA}" dt="2021-03-30T07:33:53.185" v="1" actId="47"/>
        <pc:sldMkLst>
          <pc:docMk/>
          <pc:sldMk cId="1484497297" sldId="666"/>
        </pc:sldMkLst>
      </pc:sldChg>
      <pc:sldChg chg="addSp delSp modSp add mod ord">
        <pc:chgData name="Vodolazov, Pavel" userId="a5ff7c96-3411-4f5c-91ec-0e5e900e85f4" providerId="ADAL" clId="{62840CFC-FE61-4398-812F-B7FD681A15DA}" dt="2021-03-30T07:49:30.608" v="1303" actId="14100"/>
        <pc:sldMkLst>
          <pc:docMk/>
          <pc:sldMk cId="4040519216" sldId="666"/>
        </pc:sldMkLst>
        <pc:spChg chg="mod">
          <ac:chgData name="Vodolazov, Pavel" userId="a5ff7c96-3411-4f5c-91ec-0e5e900e85f4" providerId="ADAL" clId="{62840CFC-FE61-4398-812F-B7FD681A15DA}" dt="2021-03-30T07:49:30.608" v="1303" actId="14100"/>
          <ac:spMkLst>
            <pc:docMk/>
            <pc:sldMk cId="4040519216" sldId="666"/>
            <ac:spMk id="6" creationId="{3162E447-114A-A34D-8558-E222192DC1EA}"/>
          </ac:spMkLst>
        </pc:spChg>
        <pc:picChg chg="add mod">
          <ac:chgData name="Vodolazov, Pavel" userId="a5ff7c96-3411-4f5c-91ec-0e5e900e85f4" providerId="ADAL" clId="{62840CFC-FE61-4398-812F-B7FD681A15DA}" dt="2021-03-30T07:45:17.813" v="992" actId="1076"/>
          <ac:picMkLst>
            <pc:docMk/>
            <pc:sldMk cId="4040519216" sldId="666"/>
            <ac:picMk id="7" creationId="{A448980C-FC9E-4697-828A-EF60587E5E58}"/>
          </ac:picMkLst>
        </pc:picChg>
        <pc:picChg chg="add del mod">
          <ac:chgData name="Vodolazov, Pavel" userId="a5ff7c96-3411-4f5c-91ec-0e5e900e85f4" providerId="ADAL" clId="{62840CFC-FE61-4398-812F-B7FD681A15DA}" dt="2021-03-30T07:45:03.487" v="988" actId="21"/>
          <ac:picMkLst>
            <pc:docMk/>
            <pc:sldMk cId="4040519216" sldId="666"/>
            <ac:picMk id="8" creationId="{41F64281-AEFD-46CE-98C8-0F508E221D94}"/>
          </ac:picMkLst>
        </pc:picChg>
        <pc:picChg chg="add del mod">
          <ac:chgData name="Vodolazov, Pavel" userId="a5ff7c96-3411-4f5c-91ec-0e5e900e85f4" providerId="ADAL" clId="{62840CFC-FE61-4398-812F-B7FD681A15DA}" dt="2021-03-30T07:45:14.107" v="991" actId="478"/>
          <ac:picMkLst>
            <pc:docMk/>
            <pc:sldMk cId="4040519216" sldId="666"/>
            <ac:picMk id="9" creationId="{861A5284-DFC3-4AB1-B4ED-E0826D36E20F}"/>
          </ac:picMkLst>
        </pc:picChg>
      </pc:sldChg>
      <pc:sldChg chg="delSp modSp add mod">
        <pc:chgData name="Vodolazov, Pavel" userId="a5ff7c96-3411-4f5c-91ec-0e5e900e85f4" providerId="ADAL" clId="{62840CFC-FE61-4398-812F-B7FD681A15DA}" dt="2021-03-31T06:11:56.443" v="2631" actId="6549"/>
        <pc:sldMkLst>
          <pc:docMk/>
          <pc:sldMk cId="3767286150" sldId="667"/>
        </pc:sldMkLst>
        <pc:spChg chg="mod">
          <ac:chgData name="Vodolazov, Pavel" userId="a5ff7c96-3411-4f5c-91ec-0e5e900e85f4" providerId="ADAL" clId="{62840CFC-FE61-4398-812F-B7FD681A15DA}" dt="2021-03-31T06:11:56.443" v="2631" actId="6549"/>
          <ac:spMkLst>
            <pc:docMk/>
            <pc:sldMk cId="3767286150" sldId="667"/>
            <ac:spMk id="6" creationId="{3162E447-114A-A34D-8558-E222192DC1EA}"/>
          </ac:spMkLst>
        </pc:spChg>
        <pc:picChg chg="del mod">
          <ac:chgData name="Vodolazov, Pavel" userId="a5ff7c96-3411-4f5c-91ec-0e5e900e85f4" providerId="ADAL" clId="{62840CFC-FE61-4398-812F-B7FD681A15DA}" dt="2021-03-30T07:37:02.489" v="54" actId="478"/>
          <ac:picMkLst>
            <pc:docMk/>
            <pc:sldMk cId="3767286150" sldId="667"/>
            <ac:picMk id="7" creationId="{A448980C-FC9E-4697-828A-EF60587E5E58}"/>
          </ac:picMkLst>
        </pc:picChg>
        <pc:picChg chg="del">
          <ac:chgData name="Vodolazov, Pavel" userId="a5ff7c96-3411-4f5c-91ec-0e5e900e85f4" providerId="ADAL" clId="{62840CFC-FE61-4398-812F-B7FD681A15DA}" dt="2021-03-30T07:36:44.727" v="51" actId="478"/>
          <ac:picMkLst>
            <pc:docMk/>
            <pc:sldMk cId="3767286150" sldId="667"/>
            <ac:picMk id="8" creationId="{41F64281-AEFD-46CE-98C8-0F508E221D94}"/>
          </ac:picMkLst>
        </pc:picChg>
      </pc:sldChg>
      <pc:sldChg chg="delSp modSp add mod">
        <pc:chgData name="Vodolazov, Pavel" userId="a5ff7c96-3411-4f5c-91ec-0e5e900e85f4" providerId="ADAL" clId="{62840CFC-FE61-4398-812F-B7FD681A15DA}" dt="2021-03-30T11:50:07.975" v="2629" actId="20577"/>
        <pc:sldMkLst>
          <pc:docMk/>
          <pc:sldMk cId="777454911" sldId="668"/>
        </pc:sldMkLst>
        <pc:spChg chg="mod">
          <ac:chgData name="Vodolazov, Pavel" userId="a5ff7c96-3411-4f5c-91ec-0e5e900e85f4" providerId="ADAL" clId="{62840CFC-FE61-4398-812F-B7FD681A15DA}" dt="2021-03-30T11:50:07.975" v="2629" actId="20577"/>
          <ac:spMkLst>
            <pc:docMk/>
            <pc:sldMk cId="777454911" sldId="668"/>
            <ac:spMk id="6" creationId="{3162E447-114A-A34D-8558-E222192DC1EA}"/>
          </ac:spMkLst>
        </pc:spChg>
        <pc:picChg chg="del">
          <ac:chgData name="Vodolazov, Pavel" userId="a5ff7c96-3411-4f5c-91ec-0e5e900e85f4" providerId="ADAL" clId="{62840CFC-FE61-4398-812F-B7FD681A15DA}" dt="2021-03-30T07:49:42.143" v="1304" actId="478"/>
          <ac:picMkLst>
            <pc:docMk/>
            <pc:sldMk cId="777454911" sldId="668"/>
            <ac:picMk id="7" creationId="{A448980C-FC9E-4697-828A-EF60587E5E58}"/>
          </ac:picMkLst>
        </pc:picChg>
        <pc:picChg chg="mod">
          <ac:chgData name="Vodolazov, Pavel" userId="a5ff7c96-3411-4f5c-91ec-0e5e900e85f4" providerId="ADAL" clId="{62840CFC-FE61-4398-812F-B7FD681A15DA}" dt="2021-03-30T07:49:49.521" v="1305" actId="1076"/>
          <ac:picMkLst>
            <pc:docMk/>
            <pc:sldMk cId="777454911" sldId="668"/>
            <ac:picMk id="9" creationId="{861A5284-DFC3-4AB1-B4ED-E0826D36E20F}"/>
          </ac:picMkLst>
        </pc:picChg>
      </pc:sldChg>
      <pc:sldChg chg="delSp modSp add mod">
        <pc:chgData name="Vodolazov, Pavel" userId="a5ff7c96-3411-4f5c-91ec-0e5e900e85f4" providerId="ADAL" clId="{62840CFC-FE61-4398-812F-B7FD681A15DA}" dt="2021-03-31T06:13:36.998" v="2655" actId="20577"/>
        <pc:sldMkLst>
          <pc:docMk/>
          <pc:sldMk cId="1034371748" sldId="669"/>
        </pc:sldMkLst>
        <pc:spChg chg="mod">
          <ac:chgData name="Vodolazov, Pavel" userId="a5ff7c96-3411-4f5c-91ec-0e5e900e85f4" providerId="ADAL" clId="{62840CFC-FE61-4398-812F-B7FD681A15DA}" dt="2021-03-31T06:13:36.998" v="2655" actId="20577"/>
          <ac:spMkLst>
            <pc:docMk/>
            <pc:sldMk cId="1034371748" sldId="669"/>
            <ac:spMk id="6" creationId="{3162E447-114A-A34D-8558-E222192DC1EA}"/>
          </ac:spMkLst>
        </pc:spChg>
        <pc:picChg chg="del">
          <ac:chgData name="Vodolazov, Pavel" userId="a5ff7c96-3411-4f5c-91ec-0e5e900e85f4" providerId="ADAL" clId="{62840CFC-FE61-4398-812F-B7FD681A15DA}" dt="2021-03-30T07:53:06.833" v="1519" actId="478"/>
          <ac:picMkLst>
            <pc:docMk/>
            <pc:sldMk cId="1034371748" sldId="669"/>
            <ac:picMk id="9" creationId="{861A5284-DFC3-4AB1-B4ED-E0826D36E20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37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3713"/>
          </a:xfrm>
          <a:prstGeom prst="rect">
            <a:avLst/>
          </a:prstGeom>
        </p:spPr>
        <p:txBody>
          <a:bodyPr vert="horz" lIns="91440" tIns="45720" rIns="91440" bIns="45720" rtlCol="0"/>
          <a:lstStyle>
            <a:lvl1pPr algn="r">
              <a:defRPr sz="1200"/>
            </a:lvl1pPr>
          </a:lstStyle>
          <a:p>
            <a:fld id="{D6E21DBB-493F-45FC-B516-95691ED05B89}" type="datetimeFigureOut">
              <a:rPr lang="en-US" smtClean="0"/>
              <a:t>4/12/2021</a:t>
            </a:fld>
            <a:endParaRPr lang="en-US"/>
          </a:p>
        </p:txBody>
      </p:sp>
      <p:sp>
        <p:nvSpPr>
          <p:cNvPr id="4" name="Slide Image Placeholder 3"/>
          <p:cNvSpPr>
            <a:spLocks noGrp="1" noRot="1" noChangeAspect="1"/>
          </p:cNvSpPr>
          <p:nvPr>
            <p:ph type="sldImg" idx="2"/>
          </p:nvPr>
        </p:nvSpPr>
        <p:spPr>
          <a:xfrm>
            <a:off x="139700"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690269"/>
            <a:ext cx="5486400" cy="444341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8824"/>
            <a:ext cx="2971800" cy="49371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378824"/>
            <a:ext cx="2971800" cy="493713"/>
          </a:xfrm>
          <a:prstGeom prst="rect">
            <a:avLst/>
          </a:prstGeom>
        </p:spPr>
        <p:txBody>
          <a:bodyPr vert="horz" lIns="91440" tIns="45720" rIns="91440" bIns="45720" rtlCol="0" anchor="b"/>
          <a:lstStyle>
            <a:lvl1pPr algn="r">
              <a:defRPr sz="1200"/>
            </a:lvl1pPr>
          </a:lstStyle>
          <a:p>
            <a:fld id="{C9024DA6-3CD8-4762-9CE8-B1DCA4D27621}" type="slidenum">
              <a:rPr lang="en-US" smtClean="0"/>
              <a:t>‹#›</a:t>
            </a:fld>
            <a:endParaRPr lang="en-US"/>
          </a:p>
        </p:txBody>
      </p:sp>
    </p:spTree>
    <p:extLst>
      <p:ext uri="{BB962C8B-B14F-4D97-AF65-F5344CB8AC3E}">
        <p14:creationId xmlns:p14="http://schemas.microsoft.com/office/powerpoint/2010/main" val="220209445"/>
      </p:ext>
    </p:extLst>
  </p:cSld>
  <p:clrMap bg1="lt1" tx1="dk1" bg2="lt2" tx2="dk2" accent1="accent1" accent2="accent2" accent3="accent3" accent4="accent4" accent5="accent5" accent6="accent6" hlink="hlink" folHlink="folHlink"/>
  <p:notesStyle>
    <a:lvl1pPr marL="0" algn="l" defTabSz="914355" rtl="0" eaLnBrk="1" latinLnBrk="0" hangingPunct="1">
      <a:defRPr sz="1200" kern="1200">
        <a:solidFill>
          <a:schemeClr val="tx1"/>
        </a:solidFill>
        <a:latin typeface="+mn-lt"/>
        <a:ea typeface="+mn-ea"/>
        <a:cs typeface="+mn-cs"/>
      </a:defRPr>
    </a:lvl1pPr>
    <a:lvl2pPr marL="457178" algn="l" defTabSz="914355" rtl="0" eaLnBrk="1" latinLnBrk="0" hangingPunct="1">
      <a:defRPr sz="1200" kern="1200">
        <a:solidFill>
          <a:schemeClr val="tx1"/>
        </a:solidFill>
        <a:latin typeface="+mn-lt"/>
        <a:ea typeface="+mn-ea"/>
        <a:cs typeface="+mn-cs"/>
      </a:defRPr>
    </a:lvl2pPr>
    <a:lvl3pPr marL="914355" algn="l" defTabSz="914355" rtl="0" eaLnBrk="1" latinLnBrk="0" hangingPunct="1">
      <a:defRPr sz="1200" kern="1200">
        <a:solidFill>
          <a:schemeClr val="tx1"/>
        </a:solidFill>
        <a:latin typeface="+mn-lt"/>
        <a:ea typeface="+mn-ea"/>
        <a:cs typeface="+mn-cs"/>
      </a:defRPr>
    </a:lvl3pPr>
    <a:lvl4pPr marL="1371532" algn="l" defTabSz="914355" rtl="0" eaLnBrk="1" latinLnBrk="0" hangingPunct="1">
      <a:defRPr sz="1200" kern="1200">
        <a:solidFill>
          <a:schemeClr val="tx1"/>
        </a:solidFill>
        <a:latin typeface="+mn-lt"/>
        <a:ea typeface="+mn-ea"/>
        <a:cs typeface="+mn-cs"/>
      </a:defRPr>
    </a:lvl4pPr>
    <a:lvl5pPr marL="1828709" algn="l" defTabSz="914355" rtl="0" eaLnBrk="1" latinLnBrk="0" hangingPunct="1">
      <a:defRPr sz="1200" kern="1200">
        <a:solidFill>
          <a:schemeClr val="tx1"/>
        </a:solidFill>
        <a:latin typeface="+mn-lt"/>
        <a:ea typeface="+mn-ea"/>
        <a:cs typeface="+mn-cs"/>
      </a:defRPr>
    </a:lvl5pPr>
    <a:lvl6pPr marL="2285886" algn="l" defTabSz="914355" rtl="0" eaLnBrk="1" latinLnBrk="0" hangingPunct="1">
      <a:defRPr sz="1200" kern="1200">
        <a:solidFill>
          <a:schemeClr val="tx1"/>
        </a:solidFill>
        <a:latin typeface="+mn-lt"/>
        <a:ea typeface="+mn-ea"/>
        <a:cs typeface="+mn-cs"/>
      </a:defRPr>
    </a:lvl6pPr>
    <a:lvl7pPr marL="2743064" algn="l" defTabSz="914355" rtl="0" eaLnBrk="1" latinLnBrk="0" hangingPunct="1">
      <a:defRPr sz="1200" kern="1200">
        <a:solidFill>
          <a:schemeClr val="tx1"/>
        </a:solidFill>
        <a:latin typeface="+mn-lt"/>
        <a:ea typeface="+mn-ea"/>
        <a:cs typeface="+mn-cs"/>
      </a:defRPr>
    </a:lvl7pPr>
    <a:lvl8pPr marL="3200240" algn="l" defTabSz="914355" rtl="0" eaLnBrk="1" latinLnBrk="0" hangingPunct="1">
      <a:defRPr sz="1200" kern="1200">
        <a:solidFill>
          <a:schemeClr val="tx1"/>
        </a:solidFill>
        <a:latin typeface="+mn-lt"/>
        <a:ea typeface="+mn-ea"/>
        <a:cs typeface="+mn-cs"/>
      </a:defRPr>
    </a:lvl8pPr>
    <a:lvl9pPr marL="3657418" algn="l" defTabSz="91435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We, the ‘</a:t>
            </a:r>
            <a:r>
              <a:rPr lang="en-US" dirty="0" err="1" smtClean="0"/>
              <a:t>ScientificMinds</a:t>
            </a:r>
            <a:r>
              <a:rPr lang="en-US" dirty="0" smtClean="0"/>
              <a:t>’ Team from Israel, are very</a:t>
            </a:r>
            <a:r>
              <a:rPr lang="en-US" baseline="0" dirty="0" smtClean="0"/>
              <a:t> honored and proud to be here.</a:t>
            </a:r>
          </a:p>
          <a:p>
            <a:pPr marL="171450" indent="-171450">
              <a:buFont typeface="Arial" panose="020B0604020202020204" pitchFamily="34" charset="0"/>
              <a:buChar char="•"/>
            </a:pPr>
            <a:r>
              <a:rPr lang="en-US" baseline="0" dirty="0" smtClean="0"/>
              <a:t>We worked very hard on our solution, and got lucky to get a winning place!</a:t>
            </a:r>
          </a:p>
          <a:p>
            <a:pPr marL="171450" indent="-171450">
              <a:buFont typeface="Arial" panose="020B0604020202020204" pitchFamily="34" charset="0"/>
              <a:buChar char="•"/>
            </a:pPr>
            <a:r>
              <a:rPr lang="en-US" baseline="0" dirty="0" smtClean="0"/>
              <a:t>We are now very positive about sharing our solution to make an impact!</a:t>
            </a:r>
          </a:p>
          <a:p>
            <a:pPr marL="171450" indent="-171450">
              <a:buFont typeface="Arial" panose="020B0604020202020204" pitchFamily="34" charset="0"/>
              <a:buChar char="•"/>
            </a:pPr>
            <a:r>
              <a:rPr lang="en-US" baseline="0" dirty="0" smtClean="0"/>
              <a:t>We would like to thank you all very much for granting us this grand </a:t>
            </a:r>
            <a:r>
              <a:rPr lang="en-US" baseline="0" dirty="0" err="1" smtClean="0"/>
              <a:t>oppotunity</a:t>
            </a:r>
            <a:r>
              <a:rPr lang="en-US" baseline="0" dirty="0" smtClean="0"/>
              <a:t>.</a:t>
            </a:r>
          </a:p>
        </p:txBody>
      </p:sp>
      <p:sp>
        <p:nvSpPr>
          <p:cNvPr id="4" name="Slide Number Placeholder 3"/>
          <p:cNvSpPr>
            <a:spLocks noGrp="1"/>
          </p:cNvSpPr>
          <p:nvPr>
            <p:ph type="sldNum" sz="quarter" idx="10"/>
          </p:nvPr>
        </p:nvSpPr>
        <p:spPr/>
        <p:txBody>
          <a:bodyPr/>
          <a:lstStyle/>
          <a:p>
            <a:fld id="{C9024DA6-3CD8-4762-9CE8-B1DCA4D27621}" type="slidenum">
              <a:rPr lang="en-US" smtClean="0"/>
              <a:t>1</a:t>
            </a:fld>
            <a:endParaRPr lang="en-US"/>
          </a:p>
        </p:txBody>
      </p:sp>
    </p:spTree>
    <p:extLst>
      <p:ext uri="{BB962C8B-B14F-4D97-AF65-F5344CB8AC3E}">
        <p14:creationId xmlns:p14="http://schemas.microsoft.com/office/powerpoint/2010/main" val="3359319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These are</a:t>
            </a:r>
            <a:r>
              <a:rPr lang="en-US" baseline="0" dirty="0" smtClean="0"/>
              <a:t> the ‘Best Features’ (variables with highest Information Gain) according to best Single Model, </a:t>
            </a:r>
            <a:r>
              <a:rPr lang="en-US" baseline="0" dirty="0" err="1" smtClean="0"/>
              <a:t>Catboost</a:t>
            </a:r>
            <a:r>
              <a:rPr lang="en-US" baseline="0" dirty="0" smtClean="0"/>
              <a:t>, on Selected Features after Bias Mitigation, w/o Data Imputation</a:t>
            </a:r>
          </a:p>
          <a:p>
            <a:pPr marL="171450" marR="0" indent="-17145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All top 5 important variables are directly related to the Medical &amp; Physiological logic behind the Dataset</a:t>
            </a:r>
          </a:p>
          <a:p>
            <a:pPr marL="628628" marR="0" lvl="1" indent="-17145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‘d1_glucose_max’ reflect the severity of the patient</a:t>
            </a:r>
          </a:p>
          <a:p>
            <a:pPr marL="628628" marR="0" lvl="1" indent="-17145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Remaining 4 features reflect the ‘dynamics’ between the preliminary metabolic state of the patient &amp; the metabolic state after 24 hours, taking into consideration:</a:t>
            </a:r>
          </a:p>
          <a:p>
            <a:pPr marL="1085805" marR="0" lvl="2" indent="-17145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Diagnosis</a:t>
            </a:r>
          </a:p>
          <a:p>
            <a:pPr marL="1085805" marR="0" lvl="2" indent="-17145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Treatment</a:t>
            </a:r>
          </a:p>
          <a:p>
            <a:pPr marL="1085805" marR="0" lvl="2" indent="-17145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Patient’s response</a:t>
            </a:r>
          </a:p>
          <a:p>
            <a:pPr marL="171450" marR="0" indent="-17145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Focus on Important ‘Insight’ Feature proudly created by the Team:</a:t>
            </a:r>
          </a:p>
          <a:p>
            <a:pPr marL="628628" marR="0" lvl="1" indent="-17145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glucose_rng_diff</a:t>
            </a:r>
            <a:r>
              <a:rPr lang="en-US" baseline="0" dirty="0" smtClean="0"/>
              <a:t> = d1_rng-h1_rng</a:t>
            </a:r>
          </a:p>
          <a:p>
            <a:pPr marL="628628" marR="0" lvl="1" indent="-17145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d1_rng=d1_max-d1_min (changes in 1</a:t>
            </a:r>
            <a:r>
              <a:rPr lang="en-US" baseline="30000" dirty="0" smtClean="0"/>
              <a:t>st</a:t>
            </a:r>
            <a:r>
              <a:rPr lang="en-US" baseline="0" dirty="0" smtClean="0"/>
              <a:t> day) / h1_rng=h1_max-h1_min (changes in 1</a:t>
            </a:r>
            <a:r>
              <a:rPr lang="en-US" baseline="30000" dirty="0" smtClean="0"/>
              <a:t>st</a:t>
            </a:r>
            <a:r>
              <a:rPr lang="en-US" baseline="0" dirty="0" smtClean="0"/>
              <a:t> hour) </a:t>
            </a:r>
          </a:p>
          <a:p>
            <a:pPr marL="628628" marR="0" lvl="1" indent="-17145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This data may be an indicator of ‘hidden’ information regarding patient’s changing level of glucose during the 1</a:t>
            </a:r>
            <a:r>
              <a:rPr lang="en-US" baseline="30000" dirty="0" smtClean="0"/>
              <a:t>st</a:t>
            </a:r>
            <a:r>
              <a:rPr lang="en-US" baseline="0" dirty="0" smtClean="0"/>
              <a:t> 24 hours, reflecting patient’s DYNAMICS</a:t>
            </a:r>
          </a:p>
          <a:p>
            <a:pPr marL="171450" marR="0" lvl="0" indent="-17145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Other important ‘Insights’ to draw the attention to:</a:t>
            </a:r>
          </a:p>
          <a:p>
            <a:pPr marL="628628" marR="0" lvl="1" indent="-17145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glucose_indicator</a:t>
            </a:r>
            <a:r>
              <a:rPr lang="en-US" baseline="0" dirty="0" smtClean="0"/>
              <a:t> – formed by the community, checks if any given glucose measures equal each other (e.g. d1_glucose_min=h1_glucose_max)</a:t>
            </a:r>
          </a:p>
          <a:p>
            <a:pPr marL="628628" marR="0" lvl="1" indent="-17145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glucose_d1_zero_range – checks if glucose values were changed during the day (glucose_d1_min=glucose_d1_max)</a:t>
            </a:r>
          </a:p>
          <a:p>
            <a:pPr marL="628628" marR="0" lvl="1" indent="-17145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h1_glucose_avg – average between ‘h1_glucose_max’ and ‘h1_glucose_min’</a:t>
            </a:r>
          </a:p>
          <a:p>
            <a:pPr marL="171450" marR="0" indent="-17145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t>10</a:t>
            </a:fld>
            <a:endParaRPr lang="en-US"/>
          </a:p>
        </p:txBody>
      </p:sp>
    </p:spTree>
    <p:extLst>
      <p:ext uri="{BB962C8B-B14F-4D97-AF65-F5344CB8AC3E}">
        <p14:creationId xmlns:p14="http://schemas.microsoft.com/office/powerpoint/2010/main" val="1462435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Now we will take a look into density plots of some of the</a:t>
            </a:r>
            <a:r>
              <a:rPr lang="en-US" baseline="0" dirty="0" smtClean="0"/>
              <a:t> important variables</a:t>
            </a:r>
            <a:endParaRPr lang="en-US" dirty="0" smtClean="0"/>
          </a:p>
          <a:p>
            <a:pPr marL="171450" indent="-171450">
              <a:buFont typeface="Arial" panose="020B0604020202020204" pitchFamily="34" charset="0"/>
              <a:buChar char="•"/>
            </a:pPr>
            <a:r>
              <a:rPr lang="en-US" dirty="0" smtClean="0"/>
              <a:t>X axis</a:t>
            </a:r>
            <a:r>
              <a:rPr lang="en-US" baseline="0" dirty="0" smtClean="0"/>
              <a:t> – Feature Values</a:t>
            </a:r>
          </a:p>
          <a:p>
            <a:pPr marL="171450" indent="-171450">
              <a:buFont typeface="Arial" panose="020B0604020202020204" pitchFamily="34" charset="0"/>
              <a:buChar char="•"/>
            </a:pPr>
            <a:r>
              <a:rPr lang="en-US" baseline="0" dirty="0" smtClean="0"/>
              <a:t>Y axis = Density</a:t>
            </a:r>
          </a:p>
          <a:p>
            <a:pPr marL="171450" indent="-171450">
              <a:buFont typeface="Arial" panose="020B0604020202020204" pitchFamily="34" charset="0"/>
              <a:buChar char="•"/>
            </a:pPr>
            <a:r>
              <a:rPr lang="en-US" baseline="0" dirty="0" smtClean="0"/>
              <a:t>‘100’ is a borderline value for diabetes mellitus, though there are some ‘Positives’ below</a:t>
            </a:r>
          </a:p>
          <a:p>
            <a:pPr marL="171450" indent="-171450">
              <a:buFont typeface="Arial" panose="020B0604020202020204" pitchFamily="34" charset="0"/>
              <a:buChar char="•"/>
            </a:pPr>
            <a:r>
              <a:rPr lang="en-US" baseline="0" dirty="0" smtClean="0"/>
              <a:t>The </a:t>
            </a:r>
            <a:r>
              <a:rPr lang="en-US" baseline="0" dirty="0" err="1" smtClean="0"/>
              <a:t>highter</a:t>
            </a:r>
            <a:r>
              <a:rPr lang="en-US" baseline="0" dirty="0" smtClean="0"/>
              <a:t> the ‘d1_glucose_max’ </a:t>
            </a:r>
            <a:r>
              <a:rPr lang="en-US" baseline="0" dirty="0" err="1" smtClean="0"/>
              <a:t>meaure</a:t>
            </a:r>
            <a:r>
              <a:rPr lang="en-US" baseline="0" dirty="0" smtClean="0"/>
              <a:t> is =&gt; the higher the probability is for a ‘Positive’</a:t>
            </a:r>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t>11</a:t>
            </a:fld>
            <a:endParaRPr lang="en-US"/>
          </a:p>
        </p:txBody>
      </p:sp>
    </p:spTree>
    <p:extLst>
      <p:ext uri="{BB962C8B-B14F-4D97-AF65-F5344CB8AC3E}">
        <p14:creationId xmlns:p14="http://schemas.microsoft.com/office/powerpoint/2010/main" val="2520564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X axis</a:t>
            </a:r>
            <a:r>
              <a:rPr lang="en-US" baseline="0" dirty="0" smtClean="0"/>
              <a:t> – Feature Values</a:t>
            </a:r>
          </a:p>
          <a:p>
            <a:pPr marL="171450" indent="-171450">
              <a:buFont typeface="Arial" panose="020B0604020202020204" pitchFamily="34" charset="0"/>
              <a:buChar char="•"/>
            </a:pPr>
            <a:r>
              <a:rPr lang="en-US" baseline="0" dirty="0" smtClean="0"/>
              <a:t>Y axis = Density</a:t>
            </a:r>
          </a:p>
          <a:p>
            <a:pPr marL="171450" indent="-171450">
              <a:buFont typeface="Arial" panose="020B0604020202020204" pitchFamily="34" charset="0"/>
              <a:buChar char="•"/>
            </a:pPr>
            <a:r>
              <a:rPr lang="en-US" baseline="0" dirty="0" smtClean="0"/>
              <a:t>Highest density between 50Y-80Y</a:t>
            </a:r>
          </a:p>
          <a:p>
            <a:pPr marL="171450" indent="-171450">
              <a:buFont typeface="Arial" panose="020B0604020202020204" pitchFamily="34" charset="0"/>
              <a:buChar char="•"/>
            </a:pPr>
            <a:r>
              <a:rPr lang="en-US" baseline="0" dirty="0" smtClean="0"/>
              <a:t>Above 80Y density is low probably due to higher mortality rate of Diabetic Patients</a:t>
            </a:r>
          </a:p>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t>12</a:t>
            </a:fld>
            <a:endParaRPr lang="en-US"/>
          </a:p>
        </p:txBody>
      </p:sp>
    </p:spTree>
    <p:extLst>
      <p:ext uri="{BB962C8B-B14F-4D97-AF65-F5344CB8AC3E}">
        <p14:creationId xmlns:p14="http://schemas.microsoft.com/office/powerpoint/2010/main" val="1054963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t>
            </a:r>
            <a:r>
              <a:rPr lang="en-US" dirty="0" err="1" smtClean="0"/>
              <a:t>bun_apache</a:t>
            </a:r>
            <a:r>
              <a:rPr lang="en-US" dirty="0" smtClean="0"/>
              <a:t>’ – the component of ‘bun’ (blood</a:t>
            </a:r>
            <a:r>
              <a:rPr lang="en-US" baseline="0" dirty="0" smtClean="0"/>
              <a:t> urea nitrogen concentration – Kidney function) in Apache (severity of illness)</a:t>
            </a:r>
            <a:endParaRPr lang="en-US" dirty="0" smtClean="0"/>
          </a:p>
          <a:p>
            <a:pPr marL="171450" indent="-171450">
              <a:buFont typeface="Arial" panose="020B0604020202020204" pitchFamily="34" charset="0"/>
              <a:buChar char="•"/>
            </a:pPr>
            <a:r>
              <a:rPr lang="en-US" dirty="0" smtClean="0"/>
              <a:t>X axis</a:t>
            </a:r>
            <a:r>
              <a:rPr lang="en-US" baseline="0" dirty="0" smtClean="0"/>
              <a:t> – Feature Values</a:t>
            </a:r>
          </a:p>
          <a:p>
            <a:pPr marL="171450" indent="-171450">
              <a:buFont typeface="Arial" panose="020B0604020202020204" pitchFamily="34" charset="0"/>
              <a:buChar char="•"/>
            </a:pPr>
            <a:r>
              <a:rPr lang="en-US" baseline="0" dirty="0" smtClean="0"/>
              <a:t>Y axis = Density</a:t>
            </a:r>
          </a:p>
          <a:p>
            <a:pPr marL="171450" indent="-171450">
              <a:buFont typeface="Arial" panose="020B0604020202020204" pitchFamily="34" charset="0"/>
              <a:buChar char="•"/>
            </a:pPr>
            <a:r>
              <a:rPr lang="en-US" baseline="0" dirty="0" smtClean="0"/>
              <a:t>Higher </a:t>
            </a:r>
            <a:r>
              <a:rPr lang="en-US" baseline="0" dirty="0" err="1" smtClean="0"/>
              <a:t>bun_apache</a:t>
            </a:r>
            <a:r>
              <a:rPr lang="en-US" baseline="0" dirty="0" smtClean="0"/>
              <a:t> is correlative to a higher probability for ‘Positive’</a:t>
            </a:r>
          </a:p>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t>13</a:t>
            </a:fld>
            <a:endParaRPr lang="en-US"/>
          </a:p>
        </p:txBody>
      </p:sp>
    </p:spTree>
    <p:extLst>
      <p:ext uri="{BB962C8B-B14F-4D97-AF65-F5344CB8AC3E}">
        <p14:creationId xmlns:p14="http://schemas.microsoft.com/office/powerpoint/2010/main" val="21463029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 is the</a:t>
            </a:r>
            <a:r>
              <a:rPr lang="en-US" baseline="0" dirty="0" smtClean="0"/>
              <a:t> Specific Feature we created, which we are very proud of!</a:t>
            </a:r>
          </a:p>
          <a:p>
            <a:pPr marL="171450" indent="-171450">
              <a:buFont typeface="Arial" panose="020B0604020202020204" pitchFamily="34" charset="0"/>
              <a:buChar char="•"/>
            </a:pPr>
            <a:r>
              <a:rPr lang="en-US" baseline="0" dirty="0" smtClean="0"/>
              <a:t>It represents the Dynamics in the patient’s Metabolic State in the 1</a:t>
            </a:r>
            <a:r>
              <a:rPr lang="en-US" baseline="30000" dirty="0" smtClean="0"/>
              <a:t>st</a:t>
            </a:r>
            <a:r>
              <a:rPr lang="en-US" baseline="0" dirty="0" smtClean="0"/>
              <a:t> 24 hours, considering patient’s diagnosis, treatment &amp; response</a:t>
            </a:r>
          </a:p>
          <a:p>
            <a:pPr marL="171450" indent="-171450">
              <a:buFont typeface="Arial" panose="020B0604020202020204" pitchFamily="34" charset="0"/>
              <a:buChar char="•"/>
            </a:pPr>
            <a:r>
              <a:rPr lang="en-US" baseline="0" dirty="0" smtClean="0"/>
              <a:t>In this density plot, we can see how highly informative it is</a:t>
            </a:r>
            <a:endParaRPr lang="en-US" dirty="0" smtClean="0"/>
          </a:p>
          <a:p>
            <a:pPr marL="171450" indent="-171450">
              <a:buFont typeface="Arial" panose="020B0604020202020204" pitchFamily="34" charset="0"/>
              <a:buChar char="•"/>
            </a:pPr>
            <a:r>
              <a:rPr lang="en-US" dirty="0" smtClean="0"/>
              <a:t>X axis</a:t>
            </a:r>
            <a:r>
              <a:rPr lang="en-US" baseline="0" dirty="0" smtClean="0"/>
              <a:t> – Feature Values</a:t>
            </a:r>
          </a:p>
          <a:p>
            <a:pPr marL="171450" indent="-171450">
              <a:buFont typeface="Arial" panose="020B0604020202020204" pitchFamily="34" charset="0"/>
              <a:buChar char="•"/>
            </a:pPr>
            <a:r>
              <a:rPr lang="en-US" baseline="0" dirty="0" smtClean="0"/>
              <a:t>Y axis = Density</a:t>
            </a:r>
          </a:p>
          <a:p>
            <a:pPr marL="171450" indent="-171450">
              <a:buFont typeface="Arial" panose="020B0604020202020204" pitchFamily="34" charset="0"/>
              <a:buChar char="•"/>
            </a:pPr>
            <a:r>
              <a:rPr lang="en-US" baseline="0" dirty="0" smtClean="0"/>
              <a:t>The greater ‘</a:t>
            </a:r>
            <a:r>
              <a:rPr lang="en-US" baseline="0" dirty="0" err="1" smtClean="0"/>
              <a:t>glucose_rng_diff</a:t>
            </a:r>
            <a:r>
              <a:rPr lang="en-US" baseline="0" dirty="0" smtClean="0"/>
              <a:t>’ is =&gt; the higher the probability is for ‘Positive’ (may be an indication of treatment)</a:t>
            </a:r>
          </a:p>
          <a:p>
            <a:pPr marL="171450" indent="-171450">
              <a:buFont typeface="Arial" panose="020B0604020202020204" pitchFamily="34" charset="0"/>
              <a:buChar char="•"/>
            </a:pPr>
            <a:r>
              <a:rPr lang="en-US" baseline="0" dirty="0" smtClean="0"/>
              <a:t>We are very proud of this highly indicative feature!</a:t>
            </a:r>
          </a:p>
          <a:p>
            <a:pPr marL="0" marR="0" indent="0" algn="l" defTabSz="914355"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C9024DA6-3CD8-4762-9CE8-B1DCA4D27621}" type="slidenum">
              <a:rPr lang="en-US" smtClean="0"/>
              <a:t>14</a:t>
            </a:fld>
            <a:endParaRPr lang="en-US"/>
          </a:p>
        </p:txBody>
      </p:sp>
    </p:spTree>
    <p:extLst>
      <p:ext uri="{BB962C8B-B14F-4D97-AF65-F5344CB8AC3E}">
        <p14:creationId xmlns:p14="http://schemas.microsoft.com/office/powerpoint/2010/main" val="3483933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t>15</a:t>
            </a:fld>
            <a:endParaRPr lang="en-US"/>
          </a:p>
        </p:txBody>
      </p:sp>
    </p:spTree>
    <p:extLst>
      <p:ext uri="{BB962C8B-B14F-4D97-AF65-F5344CB8AC3E}">
        <p14:creationId xmlns:p14="http://schemas.microsoft.com/office/powerpoint/2010/main" val="3861351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 Metabolic state of a patient is a very complex situation. To understand complex situations, you need to use diverse models and different algorithms, and then synergize between them</a:t>
            </a:r>
          </a:p>
          <a:p>
            <a:pPr marL="228600" marR="0" indent="-22860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NFL (No Free Lunch) = </a:t>
            </a:r>
            <a:r>
              <a:rPr lang="en-US" dirty="0" smtClean="0"/>
              <a:t>There is no universally best algorithm</a:t>
            </a:r>
            <a:r>
              <a:rPr lang="en-US" baseline="0" dirty="0" smtClean="0"/>
              <a:t> for all problems </a:t>
            </a:r>
          </a:p>
          <a:p>
            <a:pPr marL="685778" marR="0" lvl="1" indent="-22860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Each model produces its own insights</a:t>
            </a:r>
          </a:p>
          <a:p>
            <a:pPr marL="685778" marR="0" lvl="1" indent="-22860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Models should be as diverse as possible to produce different insights</a:t>
            </a:r>
          </a:p>
          <a:p>
            <a:pPr marL="685778" marR="0" lvl="1" indent="-22860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 ‘Ensemble’ aggregates all insights from all algorithms</a:t>
            </a:r>
          </a:p>
          <a:p>
            <a:pPr marL="228600" marR="0" lvl="0" indent="-22860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Logistic Regression with L1 Penalty (“Lasso Regression”)</a:t>
            </a:r>
            <a:endParaRPr lang="he-IL" baseline="0" dirty="0" smtClean="0"/>
          </a:p>
          <a:p>
            <a:pPr marL="685778" marR="0" lvl="1" indent="-22860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Identifies well the ‘Zero</a:t>
            </a:r>
            <a:r>
              <a:rPr lang="en-US" baseline="0" dirty="0" smtClean="0"/>
              <a:t> Importance’ models</a:t>
            </a:r>
          </a:p>
          <a:p>
            <a:pPr marL="685778" marR="0" lvl="1" indent="-22860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Every rerun improves the final CV score, and identifies new models with ‘Zero Importance’</a:t>
            </a:r>
          </a:p>
          <a:p>
            <a:pPr marL="685778" marR="0" lvl="1" indent="-22860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Convergence was at 120 models of 180 at the beginning</a:t>
            </a:r>
          </a:p>
          <a:p>
            <a:pPr marL="228600" marR="0" lvl="0" indent="-22860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‘Negative’ contribution to the Final CV score:</a:t>
            </a:r>
          </a:p>
          <a:p>
            <a:pPr marL="685778" marR="0" lvl="1" indent="-22860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Some models deteriorated the Final CV score</a:t>
            </a:r>
          </a:p>
          <a:p>
            <a:pPr marL="685778" marR="0" lvl="1" indent="-22860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We assumed this indicates those models contribute important information</a:t>
            </a:r>
          </a:p>
          <a:p>
            <a:pPr marL="685778" marR="0" lvl="1" indent="-22860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We decided not to remove them from the solution </a:t>
            </a:r>
            <a:endParaRPr lang="en-US" dirty="0" smtClean="0"/>
          </a:p>
        </p:txBody>
      </p:sp>
      <p:sp>
        <p:nvSpPr>
          <p:cNvPr id="4" name="Slide Number Placeholder 3"/>
          <p:cNvSpPr>
            <a:spLocks noGrp="1"/>
          </p:cNvSpPr>
          <p:nvPr>
            <p:ph type="sldNum" sz="quarter" idx="10"/>
          </p:nvPr>
        </p:nvSpPr>
        <p:spPr/>
        <p:txBody>
          <a:bodyPr/>
          <a:lstStyle/>
          <a:p>
            <a:fld id="{C9024DA6-3CD8-4762-9CE8-B1DCA4D27621}" type="slidenum">
              <a:rPr lang="en-US" smtClean="0"/>
              <a:t>16</a:t>
            </a:fld>
            <a:endParaRPr lang="en-US"/>
          </a:p>
        </p:txBody>
      </p:sp>
    </p:spTree>
    <p:extLst>
      <p:ext uri="{BB962C8B-B14F-4D97-AF65-F5344CB8AC3E}">
        <p14:creationId xmlns:p14="http://schemas.microsoft.com/office/powerpoint/2010/main" val="3583462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t>17</a:t>
            </a:fld>
            <a:endParaRPr lang="en-US"/>
          </a:p>
        </p:txBody>
      </p:sp>
    </p:spTree>
    <p:extLst>
      <p:ext uri="{BB962C8B-B14F-4D97-AF65-F5344CB8AC3E}">
        <p14:creationId xmlns:p14="http://schemas.microsoft.com/office/powerpoint/2010/main" val="20160965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Bias</a:t>
            </a:r>
            <a:r>
              <a:rPr lang="en-US" baseline="0" dirty="0" smtClean="0"/>
              <a:t> Mitigation – ‘Bias Selection’ was detected using Adversarial Validation, and was mitigated (elaboration will follow on next slides)</a:t>
            </a:r>
          </a:p>
          <a:p>
            <a:pPr marL="171450" indent="-171450">
              <a:buFont typeface="Arial" panose="020B0604020202020204" pitchFamily="34" charset="0"/>
              <a:buChar char="•"/>
            </a:pPr>
            <a:r>
              <a:rPr lang="en-US" baseline="0" dirty="0" smtClean="0"/>
              <a:t>We always believed in our model and CV Score (even at times Public Leaderboard scores were lower)</a:t>
            </a:r>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t>18</a:t>
            </a:fld>
            <a:endParaRPr lang="en-US"/>
          </a:p>
        </p:txBody>
      </p:sp>
    </p:spTree>
    <p:extLst>
      <p:ext uri="{BB962C8B-B14F-4D97-AF65-F5344CB8AC3E}">
        <p14:creationId xmlns:p14="http://schemas.microsoft.com/office/powerpoint/2010/main" val="30861808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5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The following slides will present the bias mitigation techniques used in our solution</a:t>
            </a:r>
          </a:p>
          <a:p>
            <a:pPr marL="171450" marR="0" indent="-17145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‘Adversarial Validation’ </a:t>
            </a:r>
          </a:p>
          <a:p>
            <a:pPr marL="628628" marR="0" lvl="1" indent="-17145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May lead to overfitting the trainset</a:t>
            </a:r>
          </a:p>
          <a:p>
            <a:pPr marL="628628" marR="0" lvl="1" indent="-17145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Difficulty of the model to generalize onto other datasets</a:t>
            </a:r>
          </a:p>
          <a:p>
            <a:pPr marL="171450" marR="0" lvl="0" indent="-17145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‘Adversarial Model’ (2</a:t>
            </a:r>
            <a:r>
              <a:rPr lang="en-US" baseline="30000" dirty="0" smtClean="0"/>
              <a:t>nd</a:t>
            </a:r>
            <a:r>
              <a:rPr lang="en-US" baseline="0" dirty="0" smtClean="0"/>
              <a:t> &amp; 3</a:t>
            </a:r>
            <a:r>
              <a:rPr lang="en-US" baseline="30000" dirty="0" smtClean="0"/>
              <a:t>rd</a:t>
            </a:r>
            <a:r>
              <a:rPr lang="en-US" baseline="0" dirty="0" smtClean="0"/>
              <a:t> bullets)</a:t>
            </a:r>
          </a:p>
          <a:p>
            <a:pPr marL="628628" marR="0" lvl="1" indent="-17145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Was implemented using ‘</a:t>
            </a:r>
            <a:r>
              <a:rPr lang="en-US" baseline="0" dirty="0" err="1" smtClean="0"/>
              <a:t>light_gbm</a:t>
            </a:r>
            <a:r>
              <a:rPr lang="en-US" baseline="0" dirty="0" smtClean="0"/>
              <a:t>’ ML model on a combined dataset consisting of samples from both ‘Train Set’ (labeled data) and ‘Test Set’ (unlabeled data)</a:t>
            </a:r>
          </a:p>
          <a:p>
            <a:pPr marL="628628" marR="0" lvl="1" indent="-17145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Its high AUC score indicated the difference between the ‘Train Set’ (labeled data) and ‘Test Set’ (unlabeled data), causing difficulties </a:t>
            </a:r>
            <a:r>
              <a:rPr lang="en-US" baseline="0" dirty="0" smtClean="0"/>
              <a:t>for the </a:t>
            </a:r>
            <a:r>
              <a:rPr lang="en-US" baseline="0" dirty="0" smtClean="0"/>
              <a:t>trained model to generalize</a:t>
            </a:r>
          </a:p>
          <a:p>
            <a:pPr marL="628628" marR="0" lvl="1" indent="-17145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a:t>
            </a:r>
            <a:r>
              <a:rPr lang="en-US" baseline="0" dirty="0" err="1" smtClean="0"/>
              <a:t>light_gbm</a:t>
            </a:r>
            <a:r>
              <a:rPr lang="en-US" baseline="0" dirty="0" smtClean="0"/>
              <a:t>’ was also used to calculate the ‘</a:t>
            </a:r>
            <a:r>
              <a:rPr lang="en-US" baseline="0" dirty="0" err="1" smtClean="0"/>
              <a:t>adversarial_importance</a:t>
            </a:r>
            <a:r>
              <a:rPr lang="en-US" baseline="0" dirty="0" smtClean="0"/>
              <a:t>’ of each feature (meaning its Adversarial Impact on train-test </a:t>
            </a:r>
            <a:r>
              <a:rPr lang="en-US" baseline="0" dirty="0" err="1" smtClean="0"/>
              <a:t>separability</a:t>
            </a:r>
            <a:r>
              <a:rPr lang="en-US" baseline="0" dirty="0" smtClean="0"/>
              <a:t>)</a:t>
            </a:r>
          </a:p>
          <a:p>
            <a:pPr marL="628628" marR="0" lvl="1" indent="-17145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smtClean="0"/>
          </a:p>
          <a:p>
            <a:pPr marL="171450" marR="0" indent="-17145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smtClean="0"/>
          </a:p>
          <a:p>
            <a:pPr marL="171450" marR="0" indent="-17145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t>19</a:t>
            </a:fld>
            <a:endParaRPr lang="en-US"/>
          </a:p>
        </p:txBody>
      </p:sp>
    </p:spTree>
    <p:extLst>
      <p:ext uri="{BB962C8B-B14F-4D97-AF65-F5344CB8AC3E}">
        <p14:creationId xmlns:p14="http://schemas.microsoft.com/office/powerpoint/2010/main" val="2641692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t>2</a:t>
            </a:fld>
            <a:endParaRPr lang="en-US"/>
          </a:p>
        </p:txBody>
      </p:sp>
    </p:spTree>
    <p:extLst>
      <p:ext uri="{BB962C8B-B14F-4D97-AF65-F5344CB8AC3E}">
        <p14:creationId xmlns:p14="http://schemas.microsoft.com/office/powerpoint/2010/main" val="28344528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 ‘Map’ presents each feature’s ‘</a:t>
            </a:r>
            <a:r>
              <a:rPr lang="en-US" dirty="0" err="1" smtClean="0"/>
              <a:t>model_importance</a:t>
            </a:r>
            <a:r>
              <a:rPr lang="en-US" dirty="0" smtClean="0"/>
              <a:t>’ vs. ‘</a:t>
            </a:r>
            <a:r>
              <a:rPr lang="en-US" dirty="0" err="1" smtClean="0"/>
              <a:t>adversarial_importance</a:t>
            </a:r>
            <a:r>
              <a:rPr lang="en-US" dirty="0" smtClean="0"/>
              <a:t>’</a:t>
            </a:r>
          </a:p>
          <a:p>
            <a:pPr marL="628628" marR="0" lvl="1" indent="-17145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a:t>
            </a:r>
            <a:r>
              <a:rPr lang="en-US" dirty="0" err="1" smtClean="0"/>
              <a:t>model_importance</a:t>
            </a:r>
            <a:r>
              <a:rPr lang="en-US" dirty="0" smtClean="0"/>
              <a:t>’ – calculated using model on slide #10 (</a:t>
            </a:r>
            <a:r>
              <a:rPr lang="en-US" baseline="0" dirty="0" err="1" smtClean="0"/>
              <a:t>Catboost</a:t>
            </a:r>
            <a:r>
              <a:rPr lang="en-US" baseline="0" dirty="0" smtClean="0"/>
              <a:t>, on Selected Features before Bias Mitigation, w/o Data Imputation, Train Set)</a:t>
            </a:r>
          </a:p>
          <a:p>
            <a:pPr marL="628628" marR="0" lvl="1" indent="-17145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a:t>
            </a:r>
            <a:r>
              <a:rPr lang="en-US" dirty="0" err="1" smtClean="0"/>
              <a:t>adversarial_importance</a:t>
            </a:r>
            <a:r>
              <a:rPr lang="en-US" dirty="0" smtClean="0"/>
              <a:t>’ – calculated using the same ‘</a:t>
            </a:r>
            <a:r>
              <a:rPr lang="en-US" dirty="0" err="1" smtClean="0"/>
              <a:t>light_gbm</a:t>
            </a:r>
            <a:r>
              <a:rPr lang="en-US" dirty="0" smtClean="0"/>
              <a:t>’ model</a:t>
            </a:r>
            <a:r>
              <a:rPr lang="en-US" baseline="0" dirty="0" smtClean="0"/>
              <a:t> used for adversarial validation</a:t>
            </a:r>
            <a:endParaRPr lang="en-US" dirty="0" smtClean="0"/>
          </a:p>
          <a:p>
            <a:pPr marL="171450" indent="-171450">
              <a:buFont typeface="Arial" panose="020B0604020202020204" pitchFamily="34" charset="0"/>
              <a:buChar char="•"/>
            </a:pPr>
            <a:r>
              <a:rPr lang="en-US" dirty="0" smtClean="0"/>
              <a:t>‘Bias</a:t>
            </a:r>
            <a:r>
              <a:rPr lang="en-US" baseline="0" dirty="0" smtClean="0"/>
              <a:t> Mitigation’ – will be done using the features outstanding in both directions (important for the model &amp; in adversarial terms)</a:t>
            </a:r>
          </a:p>
          <a:p>
            <a:pPr marL="171450" indent="-171450">
              <a:buFont typeface="Arial" panose="020B0604020202020204" pitchFamily="34" charset="0"/>
              <a:buChar char="•"/>
            </a:pPr>
            <a:r>
              <a:rPr lang="en-US" baseline="0" dirty="0" smtClean="0"/>
              <a:t>Medical meaning of outstanding features:</a:t>
            </a:r>
          </a:p>
          <a:p>
            <a:pPr marL="628628" lvl="1" indent="-171450">
              <a:buFont typeface="Arial" panose="020B0604020202020204" pitchFamily="34" charset="0"/>
              <a:buChar char="•"/>
            </a:pPr>
            <a:r>
              <a:rPr lang="en-US" baseline="0" dirty="0" smtClean="0"/>
              <a:t>‘</a:t>
            </a:r>
            <a:r>
              <a:rPr lang="en-US" baseline="0" dirty="0" err="1" smtClean="0"/>
              <a:t>icu_id</a:t>
            </a:r>
            <a:r>
              <a:rPr lang="en-US" baseline="0" dirty="0" smtClean="0"/>
              <a:t>’ - A unique identifier for the unit to which the patient was admitted</a:t>
            </a:r>
          </a:p>
          <a:p>
            <a:pPr marL="628628" marR="0" lvl="1" indent="-17145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‘apache_3j_diagnosis’ – The APACHE III-J sub-diagnosis code which best describes the reason for the ICU admission, indicating Severity of Illness</a:t>
            </a:r>
          </a:p>
          <a:p>
            <a:pPr marL="628628" marR="0" lvl="1" indent="-17145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These 2 features are related in terms of medical logic: The unit to which the patient was admitted to (‘</a:t>
            </a:r>
            <a:r>
              <a:rPr lang="en-US" baseline="0" dirty="0" err="1" smtClean="0"/>
              <a:t>icu_id</a:t>
            </a:r>
            <a:r>
              <a:rPr lang="en-US" baseline="0" dirty="0" smtClean="0"/>
              <a:t>’) is related to the reason for </a:t>
            </a:r>
            <a:r>
              <a:rPr lang="en-US" baseline="0" dirty="0" err="1" smtClean="0"/>
              <a:t>icu</a:t>
            </a:r>
            <a:r>
              <a:rPr lang="en-US" baseline="0" dirty="0" smtClean="0"/>
              <a:t> admission (‘apache_3j_diagnosis’)</a:t>
            </a:r>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t>20</a:t>
            </a:fld>
            <a:endParaRPr lang="en-US"/>
          </a:p>
        </p:txBody>
      </p:sp>
    </p:spTree>
    <p:extLst>
      <p:ext uri="{BB962C8B-B14F-4D97-AF65-F5344CB8AC3E}">
        <p14:creationId xmlns:p14="http://schemas.microsoft.com/office/powerpoint/2010/main" val="14040143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28" lvl="1" indent="-171450">
              <a:buFont typeface="Arial" panose="020B0604020202020204" pitchFamily="34" charset="0"/>
              <a:buChar char="•"/>
            </a:pPr>
            <a:r>
              <a:rPr lang="en-US" dirty="0" smtClean="0"/>
              <a:t>‘Arguable Features’ - Features on Y-axis with</a:t>
            </a:r>
            <a:r>
              <a:rPr lang="en-US" baseline="0" dirty="0" smtClean="0"/>
              <a:t> ‘Zero-Model-Importance’ and high ‘</a:t>
            </a:r>
            <a:r>
              <a:rPr lang="en-US" baseline="0" dirty="0" err="1" smtClean="0"/>
              <a:t>Adversarial_Importance</a:t>
            </a:r>
            <a:r>
              <a:rPr lang="en-US" baseline="0" dirty="0" smtClean="0"/>
              <a:t>’ may ‘arguably be removed’ because:</a:t>
            </a:r>
          </a:p>
          <a:p>
            <a:pPr marL="1085805" lvl="2" indent="-171450">
              <a:buFont typeface="Arial" panose="020B0604020202020204" pitchFamily="34" charset="0"/>
              <a:buChar char="•"/>
            </a:pPr>
            <a:r>
              <a:rPr lang="en-US" baseline="0" dirty="0" smtClean="0"/>
              <a:t>‘Bias’ features contain information (even only by being ‘bias’)</a:t>
            </a:r>
          </a:p>
          <a:p>
            <a:pPr marL="1085805" lvl="2" indent="-171450">
              <a:buFont typeface="Arial" panose="020B0604020202020204" pitchFamily="34" charset="0"/>
              <a:buChar char="•"/>
            </a:pPr>
            <a:r>
              <a:rPr lang="en-US" baseline="0" dirty="0" smtClean="0"/>
              <a:t>Different models may produce different results in terms of ‘</a:t>
            </a:r>
            <a:r>
              <a:rPr lang="en-US" baseline="0" dirty="0" err="1" smtClean="0"/>
              <a:t>model_importance</a:t>
            </a:r>
            <a:r>
              <a:rPr lang="en-US" baseline="0" dirty="0" smtClean="0"/>
              <a:t>’ and ‘</a:t>
            </a:r>
            <a:r>
              <a:rPr lang="en-US" baseline="0" dirty="0" err="1" smtClean="0"/>
              <a:t>adversarial_importance</a:t>
            </a:r>
            <a:r>
              <a:rPr lang="en-US" baseline="0" dirty="0" smtClean="0"/>
              <a:t>’ of each feature (this is only the result of one model)</a:t>
            </a:r>
          </a:p>
          <a:p>
            <a:pPr marL="628628" lvl="1" indent="-171450">
              <a:buFont typeface="Arial" panose="020B0604020202020204" pitchFamily="34" charset="0"/>
              <a:buChar char="•"/>
            </a:pPr>
            <a:r>
              <a:rPr lang="en-US" baseline="0" dirty="0" smtClean="0"/>
              <a:t>Our preference was to provide the model with as much information as possible, therefore we did not remove those ‘Arguable Features’ from our dataset</a:t>
            </a:r>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t>21</a:t>
            </a:fld>
            <a:endParaRPr lang="en-US"/>
          </a:p>
        </p:txBody>
      </p:sp>
    </p:spTree>
    <p:extLst>
      <p:ext uri="{BB962C8B-B14F-4D97-AF65-F5344CB8AC3E}">
        <p14:creationId xmlns:p14="http://schemas.microsoft.com/office/powerpoint/2010/main" val="41852072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baseline="0" dirty="0" smtClean="0"/>
              <a:t>Our bias mitigation was done as follows:</a:t>
            </a:r>
          </a:p>
          <a:p>
            <a:pPr marL="628628" lvl="1" indent="-171450">
              <a:buFont typeface="Arial" panose="020B0604020202020204" pitchFamily="34" charset="0"/>
              <a:buChar char="•"/>
            </a:pPr>
            <a:r>
              <a:rPr lang="en-US" baseline="0" dirty="0" smtClean="0"/>
              <a:t>Diagnosis of ‘Outstanding Features’ to be Mitigated (using the maps above) ~ 6 features (</a:t>
            </a:r>
            <a:r>
              <a:rPr lang="en-US" baseline="0" dirty="0" err="1" smtClean="0"/>
              <a:t>icu_id</a:t>
            </a:r>
            <a:r>
              <a:rPr lang="en-US" baseline="0" dirty="0" smtClean="0"/>
              <a:t>, apache_3j_diagnosis etc.)</a:t>
            </a:r>
          </a:p>
          <a:p>
            <a:pPr marL="628628" lvl="1" indent="-171450">
              <a:buFont typeface="Arial" panose="020B0604020202020204" pitchFamily="34" charset="0"/>
              <a:buChar char="•"/>
            </a:pPr>
            <a:r>
              <a:rPr lang="en-US" baseline="0" dirty="0" smtClean="0"/>
              <a:t>In order to DISSEMINATE the differences between the Train set and the Test set, Both Train Set and Test Set were combined to a Single Dataset</a:t>
            </a:r>
          </a:p>
          <a:p>
            <a:pPr marL="628628" lvl="1" indent="-171450">
              <a:buFont typeface="Arial" panose="020B0604020202020204" pitchFamily="34" charset="0"/>
              <a:buChar char="•"/>
            </a:pPr>
            <a:r>
              <a:rPr lang="en-US" baseline="0" dirty="0" smtClean="0"/>
              <a:t>For each ‘Outstanding Feature’:</a:t>
            </a:r>
          </a:p>
          <a:p>
            <a:pPr marL="1085805" lvl="2" indent="-171450">
              <a:buFont typeface="Arial" panose="020B0604020202020204" pitchFamily="34" charset="0"/>
              <a:buChar char="•"/>
            </a:pPr>
            <a:r>
              <a:rPr lang="en-US" baseline="0" dirty="0" smtClean="0"/>
              <a:t>We took numerical features (min / max / </a:t>
            </a:r>
            <a:r>
              <a:rPr lang="en-US" baseline="0" dirty="0" err="1" smtClean="0"/>
              <a:t>rng</a:t>
            </a:r>
            <a:r>
              <a:rPr lang="en-US" baseline="0" dirty="0" smtClean="0"/>
              <a:t> / </a:t>
            </a:r>
            <a:r>
              <a:rPr lang="en-US" baseline="0" dirty="0" err="1" smtClean="0"/>
              <a:t>avg</a:t>
            </a:r>
            <a:r>
              <a:rPr lang="en-US" baseline="0" dirty="0" smtClean="0"/>
              <a:t> / apache) ~ overall 200 features</a:t>
            </a:r>
          </a:p>
          <a:p>
            <a:pPr marL="1085805" lvl="2" indent="-171450">
              <a:buFont typeface="Arial" panose="020B0604020202020204" pitchFamily="34" charset="0"/>
              <a:buChar char="•"/>
            </a:pPr>
            <a:r>
              <a:rPr lang="en-US" baseline="0" dirty="0" smtClean="0"/>
              <a:t>For each combination of the numerical features and the ‘Outstanding Features’ we produced a dedicated Feature – overall ~1200 additional Features (200*6)</a:t>
            </a:r>
          </a:p>
          <a:p>
            <a:pPr marL="1085805" lvl="2" indent="-171450">
              <a:buFont typeface="Arial" panose="020B0604020202020204" pitchFamily="34" charset="0"/>
              <a:buChar char="•"/>
            </a:pPr>
            <a:r>
              <a:rPr lang="en-US" baseline="0" dirty="0" smtClean="0"/>
              <a:t>This feature represents a calculated mean of the ‘numerical features’ values corresponding to each value of the ‘Outstanding Feature’ from both Train Set and Test Set</a:t>
            </a:r>
          </a:p>
          <a:p>
            <a:pPr marL="1085805" lvl="2" indent="-171450">
              <a:buFont typeface="Arial" panose="020B0604020202020204" pitchFamily="34" charset="0"/>
              <a:buChar char="•"/>
            </a:pPr>
            <a:r>
              <a:rPr lang="en-US" baseline="0" dirty="0" smtClean="0"/>
              <a:t>Example: In Feature ‘d1_diasp_max_icu_id’, for each value of ‘</a:t>
            </a:r>
            <a:r>
              <a:rPr lang="en-US" baseline="0" dirty="0" err="1" smtClean="0"/>
              <a:t>icu_id</a:t>
            </a:r>
            <a:r>
              <a:rPr lang="en-US" baseline="0" dirty="0" smtClean="0"/>
              <a:t>’ (e.g. ‘</a:t>
            </a:r>
            <a:r>
              <a:rPr lang="en-US" baseline="0" dirty="0" err="1" smtClean="0"/>
              <a:t>icu_id</a:t>
            </a:r>
            <a:r>
              <a:rPr lang="en-US" baseline="0" dirty="0" smtClean="0"/>
              <a:t>’=92), we calculated the mean of all corresponding ‘d1_diasp_max’ values (from train &amp; test)</a:t>
            </a:r>
          </a:p>
          <a:p>
            <a:pPr marL="1085805" lvl="2" indent="-171450">
              <a:buFont typeface="Arial" panose="020B0604020202020204" pitchFamily="34" charset="0"/>
              <a:buChar char="•"/>
            </a:pPr>
            <a:r>
              <a:rPr lang="en-US" baseline="0" dirty="0" smtClean="0"/>
              <a:t>After producing all additional features, we removed the ‘Outstanding Features’</a:t>
            </a:r>
          </a:p>
          <a:p>
            <a:pPr marL="628628" lvl="1" indent="-171450">
              <a:buFont typeface="Arial" panose="020B0604020202020204" pitchFamily="34" charset="0"/>
              <a:buChar char="•"/>
            </a:pPr>
            <a:r>
              <a:rPr lang="en-US" baseline="0" dirty="0" smtClean="0"/>
              <a:t>Validation of ‘Bias Mitigation’ – recalculating ‘</a:t>
            </a:r>
            <a:r>
              <a:rPr lang="en-US" baseline="0" dirty="0" err="1" smtClean="0"/>
              <a:t>adversarial_importance</a:t>
            </a:r>
            <a:r>
              <a:rPr lang="en-US" baseline="0" dirty="0" smtClean="0"/>
              <a:t>’ of each ‘Outstanding Feature’, and verifying it was decreased</a:t>
            </a:r>
          </a:p>
          <a:p>
            <a:pPr marL="171450" indent="-171450">
              <a:buFont typeface="Arial" panose="020B0604020202020204" pitchFamily="34" charset="0"/>
              <a:buChar char="•"/>
            </a:pPr>
            <a:r>
              <a:rPr lang="en-US" dirty="0" smtClean="0"/>
              <a:t>Bias</a:t>
            </a:r>
            <a:r>
              <a:rPr lang="en-US" baseline="0" dirty="0" smtClean="0"/>
              <a:t> Mitigation was essential in this challenge</a:t>
            </a:r>
          </a:p>
          <a:p>
            <a:pPr marL="628628" lvl="1" indent="-171450">
              <a:buFont typeface="Arial" panose="020B0604020202020204" pitchFamily="34" charset="0"/>
              <a:buChar char="•"/>
            </a:pPr>
            <a:r>
              <a:rPr lang="en-US" baseline="0" dirty="0" smtClean="0"/>
              <a:t>Teams who did not mitigate their bias decreased their leaderboard positions</a:t>
            </a:r>
          </a:p>
          <a:p>
            <a:pPr marL="628628" lvl="1" indent="-171450">
              <a:buFont typeface="Arial" panose="020B0604020202020204" pitchFamily="34" charset="0"/>
              <a:buChar char="•"/>
            </a:pPr>
            <a:r>
              <a:rPr lang="en-US" baseline="0" dirty="0" smtClean="0"/>
              <a:t>Other winning teams also reported elegant (more or less) bias mitigation methods</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t>22</a:t>
            </a:fld>
            <a:endParaRPr lang="en-US"/>
          </a:p>
        </p:txBody>
      </p:sp>
    </p:spTree>
    <p:extLst>
      <p:ext uri="{BB962C8B-B14F-4D97-AF65-F5344CB8AC3E}">
        <p14:creationId xmlns:p14="http://schemas.microsoft.com/office/powerpoint/2010/main" val="42124905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Overall</a:t>
            </a:r>
            <a:r>
              <a:rPr lang="en-US" baseline="0" dirty="0" smtClean="0"/>
              <a:t> we had 2,500 Features:</a:t>
            </a:r>
          </a:p>
          <a:p>
            <a:pPr marL="628628" lvl="1" indent="-171450">
              <a:buFont typeface="Arial" panose="020B0604020202020204" pitchFamily="34" charset="0"/>
              <a:buChar char="•"/>
            </a:pPr>
            <a:r>
              <a:rPr lang="en-US" baseline="0" dirty="0" smtClean="0"/>
              <a:t>1,300 given / produced by us / produced by the community – not related to ‘bias mitigation’</a:t>
            </a:r>
          </a:p>
          <a:p>
            <a:pPr marL="628628" lvl="1" indent="-171450">
              <a:buFont typeface="Arial" panose="020B0604020202020204" pitchFamily="34" charset="0"/>
              <a:buChar char="•"/>
            </a:pPr>
            <a:r>
              <a:rPr lang="en-US" baseline="0" dirty="0" smtClean="0"/>
              <a:t>1,200 produced by us during ‘bias mitigation’</a:t>
            </a:r>
            <a:endParaRPr lang="en-US" dirty="0" smtClean="0"/>
          </a:p>
          <a:p>
            <a:pPr marL="171450" marR="0" indent="-17145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Some of the features we</a:t>
            </a:r>
            <a:r>
              <a:rPr lang="en-US" baseline="0" dirty="0" smtClean="0"/>
              <a:t> created ourselves, and later saw were also created by other participants, e.g. </a:t>
            </a:r>
            <a:r>
              <a:rPr lang="en-US" dirty="0" smtClean="0"/>
              <a:t>H1/D1 Average</a:t>
            </a:r>
            <a:r>
              <a:rPr lang="en-US" baseline="0" dirty="0" smtClean="0"/>
              <a:t> and Amplitude</a:t>
            </a:r>
            <a:endParaRPr lang="en-US" dirty="0" smtClean="0"/>
          </a:p>
          <a:p>
            <a:pPr marL="628628" lvl="1" indent="-171450">
              <a:buFont typeface="Arial" panose="020B0604020202020204" pitchFamily="34" charset="0"/>
              <a:buChar char="•"/>
            </a:pPr>
            <a:r>
              <a:rPr lang="en-US" dirty="0" smtClean="0"/>
              <a:t>d1_average (example):</a:t>
            </a:r>
            <a:r>
              <a:rPr lang="en-US" baseline="0" dirty="0" smtClean="0"/>
              <a:t> </a:t>
            </a:r>
            <a:r>
              <a:rPr lang="en-US" dirty="0" smtClean="0"/>
              <a:t>(d1_diasbp_invasive_max + d1_diasbp_invasive_min)/2 </a:t>
            </a:r>
          </a:p>
          <a:p>
            <a:pPr marL="628628" lvl="1" indent="-171450">
              <a:buFont typeface="Arial" panose="020B0604020202020204" pitchFamily="34" charset="0"/>
              <a:buChar char="•"/>
            </a:pPr>
            <a:r>
              <a:rPr lang="en-US" dirty="0" smtClean="0"/>
              <a:t>d1_amplitude / range / diff (example): d1_diasbp_invasive_max - d1_diasbp_invasive_min</a:t>
            </a:r>
          </a:p>
          <a:p>
            <a:pPr marL="171450" lvl="0" indent="-171450">
              <a:buFont typeface="Arial" panose="020B0604020202020204" pitchFamily="34" charset="0"/>
              <a:buChar char="•"/>
            </a:pPr>
            <a:r>
              <a:rPr lang="en-US" dirty="0" smtClean="0"/>
              <a:t>After ‘Feature Selection’ (using ‘</a:t>
            </a:r>
            <a:r>
              <a:rPr lang="en-US" dirty="0" err="1" smtClean="0"/>
              <a:t>light_gbm</a:t>
            </a:r>
            <a:r>
              <a:rPr lang="en-US" dirty="0" smtClean="0"/>
              <a:t>’) we remained with 1,000</a:t>
            </a:r>
            <a:r>
              <a:rPr lang="en-US" baseline="0" dirty="0" smtClean="0"/>
              <a:t> Features</a:t>
            </a:r>
            <a:endParaRPr lang="en-US" dirty="0" smtClean="0"/>
          </a:p>
          <a:p>
            <a:pPr marL="171450" marR="0" lvl="0" indent="-17145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Differences between H1 and D1 measurements:</a:t>
            </a:r>
          </a:p>
          <a:p>
            <a:pPr marL="628628" marR="0" lvl="1" indent="-17145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As mentioned, the ‘</a:t>
            </a:r>
            <a:r>
              <a:rPr lang="en-US" baseline="0" dirty="0" err="1" smtClean="0"/>
              <a:t>rng_diff</a:t>
            </a:r>
            <a:r>
              <a:rPr lang="en-US" baseline="0" dirty="0" smtClean="0"/>
              <a:t>’ feature we created contains much information regarding the dynamics of the patient’s metabolic state during the 1</a:t>
            </a:r>
            <a:r>
              <a:rPr lang="en-US" baseline="30000" dirty="0" smtClean="0"/>
              <a:t>st</a:t>
            </a:r>
            <a:r>
              <a:rPr lang="en-US" baseline="0" dirty="0" smtClean="0"/>
              <a:t> 24 hours</a:t>
            </a:r>
          </a:p>
          <a:p>
            <a:pPr marL="628628" marR="0" lvl="1" indent="-17145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It may be an indicator of ‘hidden’ information regarding treatments received, changing the glucose level throughout the day (d1) </a:t>
            </a:r>
          </a:p>
          <a:p>
            <a:pPr marL="628628" marR="0" lvl="1" indent="-17145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Therefore we presume that providing </a:t>
            </a:r>
            <a:r>
              <a:rPr lang="en-US" baseline="0" dirty="0" smtClean="0"/>
              <a:t>the following </a:t>
            </a:r>
            <a:r>
              <a:rPr lang="en-US" baseline="0" dirty="0" smtClean="0"/>
              <a:t>additional information would have made a great impact:</a:t>
            </a:r>
          </a:p>
          <a:p>
            <a:pPr marL="1085805" marR="0" lvl="2" indent="-17145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Additional measurements representing the dynamics </a:t>
            </a:r>
            <a:r>
              <a:rPr lang="en-US" baseline="0" dirty="0" smtClean="0"/>
              <a:t>throughout </a:t>
            </a:r>
            <a:r>
              <a:rPr lang="en-US" baseline="0" dirty="0" smtClean="0"/>
              <a:t>the 1</a:t>
            </a:r>
            <a:r>
              <a:rPr lang="en-US" baseline="30000" dirty="0" smtClean="0"/>
              <a:t>st</a:t>
            </a:r>
            <a:r>
              <a:rPr lang="en-US" baseline="0" dirty="0" smtClean="0"/>
              <a:t> day – glucose level, blood gas, </a:t>
            </a:r>
            <a:r>
              <a:rPr lang="en-US" baseline="0" dirty="0" smtClean="0"/>
              <a:t>pH etc.</a:t>
            </a:r>
            <a:endParaRPr lang="en-US" baseline="0" dirty="0" smtClean="0"/>
          </a:p>
          <a:p>
            <a:pPr marL="1085805" marR="0" lvl="2" indent="-17145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Treatments </a:t>
            </a:r>
            <a:r>
              <a:rPr lang="en-US" baseline="0" dirty="0" smtClean="0"/>
              <a:t>received throughout the 1</a:t>
            </a:r>
            <a:r>
              <a:rPr lang="en-US" baseline="30000" dirty="0" smtClean="0"/>
              <a:t>st</a:t>
            </a:r>
            <a:r>
              <a:rPr lang="en-US" baseline="0" dirty="0" smtClean="0"/>
              <a:t> day </a:t>
            </a:r>
            <a:endParaRPr lang="en-US" baseline="0" dirty="0" smtClean="0"/>
          </a:p>
          <a:p>
            <a:pPr marL="914355" marR="0" lvl="2" indent="0" algn="l" defTabSz="91435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smtClean="0"/>
          </a:p>
          <a:p>
            <a:pPr marL="171450" lvl="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C9024DA6-3CD8-4762-9CE8-B1DCA4D27621}" type="slidenum">
              <a:rPr lang="en-US" smtClean="0"/>
              <a:t>23</a:t>
            </a:fld>
            <a:endParaRPr lang="en-US"/>
          </a:p>
        </p:txBody>
      </p:sp>
    </p:spTree>
    <p:extLst>
      <p:ext uri="{BB962C8B-B14F-4D97-AF65-F5344CB8AC3E}">
        <p14:creationId xmlns:p14="http://schemas.microsoft.com/office/powerpoint/2010/main" val="31020086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Another challenge we faced was</a:t>
            </a:r>
            <a:r>
              <a:rPr lang="en-US" baseline="0" dirty="0" smtClean="0"/>
              <a:t> completing missing data</a:t>
            </a:r>
          </a:p>
          <a:p>
            <a:pPr marL="171450" indent="-171450">
              <a:buFont typeface="Arial" panose="020B0604020202020204" pitchFamily="34" charset="0"/>
              <a:buChar char="•"/>
            </a:pPr>
            <a:r>
              <a:rPr lang="en-US" baseline="0" dirty="0" smtClean="0"/>
              <a:t>There are some features whose ‘Healthy Level’ values depend on other parameters, </a:t>
            </a:r>
            <a:r>
              <a:rPr lang="en-US" baseline="0" dirty="0" err="1" smtClean="0"/>
              <a:t>e.g</a:t>
            </a:r>
            <a:r>
              <a:rPr lang="en-US" baseline="0" dirty="0" smtClean="0"/>
              <a:t> the ‘Healthy Levels’ of ‘Glucose’ are dependent on ‘Age’ and ‘BMI’</a:t>
            </a:r>
            <a:endParaRPr lang="en-US" dirty="0" smtClean="0"/>
          </a:p>
          <a:p>
            <a:pPr marL="171450" indent="-171450">
              <a:buFont typeface="Arial" panose="020B0604020202020204" pitchFamily="34" charset="0"/>
              <a:buChar char="•"/>
            </a:pPr>
            <a:r>
              <a:rPr lang="en-US" dirty="0" smtClean="0"/>
              <a:t>For</a:t>
            </a:r>
            <a:r>
              <a:rPr lang="en-US" baseline="0" dirty="0" smtClean="0"/>
              <a:t> these features </a:t>
            </a:r>
            <a:r>
              <a:rPr lang="en-US" dirty="0" smtClean="0"/>
              <a:t>we implemented</a:t>
            </a:r>
            <a:r>
              <a:rPr lang="en-US" baseline="0" dirty="0" smtClean="0"/>
              <a:t> Cluster-Based Missing Values Imputation using </a:t>
            </a:r>
            <a:r>
              <a:rPr lang="en-US" baseline="0" dirty="0" err="1" smtClean="0"/>
              <a:t>Kmeans</a:t>
            </a:r>
            <a:r>
              <a:rPr lang="en-US" baseline="0" dirty="0" smtClean="0"/>
              <a:t>, as demonstrated </a:t>
            </a:r>
            <a:r>
              <a:rPr lang="en-US" baseline="0" dirty="0" smtClean="0"/>
              <a:t>in </a:t>
            </a:r>
            <a:r>
              <a:rPr lang="en-US" baseline="0" dirty="0" smtClean="0"/>
              <a:t>this slide</a:t>
            </a:r>
          </a:p>
          <a:p>
            <a:pPr marL="171450" indent="-171450">
              <a:buFont typeface="Arial" panose="020B0604020202020204" pitchFamily="34" charset="0"/>
              <a:buChar char="•"/>
            </a:pPr>
            <a:r>
              <a:rPr lang="en-US" baseline="0" dirty="0" smtClean="0"/>
              <a:t>‘Cluster-Based’ clusters the values according to clusters of parameters on which they depend, and imputes the values </a:t>
            </a:r>
            <a:r>
              <a:rPr lang="en-US" baseline="0" dirty="0" smtClean="0"/>
              <a:t>according to their cluster</a:t>
            </a:r>
            <a:endParaRPr lang="en-US" dirty="0" smtClean="0"/>
          </a:p>
          <a:p>
            <a:pPr marL="171450" indent="-171450">
              <a:buFont typeface="Arial" panose="020B0604020202020204" pitchFamily="34" charset="0"/>
              <a:buChar char="•"/>
            </a:pPr>
            <a:r>
              <a:rPr lang="en-US" dirty="0" smtClean="0"/>
              <a:t>This</a:t>
            </a:r>
            <a:r>
              <a:rPr lang="en-US" baseline="0" dirty="0" smtClean="0"/>
              <a:t> plot presents the ‘d1_glucose_min’ feature divided into BMI &amp; Age deciles. In each cell of this matrix is the corresponding ‘d1_glucose_min’ mean</a:t>
            </a:r>
          </a:p>
          <a:p>
            <a:pPr marL="171450" indent="-171450">
              <a:buFont typeface="Arial" panose="020B0604020202020204" pitchFamily="34" charset="0"/>
              <a:buChar char="•"/>
            </a:pPr>
            <a:r>
              <a:rPr lang="en-US" baseline="0" dirty="0" smtClean="0"/>
              <a:t>It can be seen that ‘d1_glucose_min’ values are highly correlated to BMI &amp; Age, and its ‘Healthy Level’ changes according to the decile</a:t>
            </a:r>
          </a:p>
          <a:p>
            <a:pPr marL="628628" lvl="1" indent="-171450">
              <a:buFont typeface="Arial" panose="020B0604020202020204" pitchFamily="34" charset="0"/>
              <a:buChar char="•"/>
            </a:pPr>
            <a:r>
              <a:rPr lang="en-US" baseline="0" dirty="0" smtClean="0"/>
              <a:t>100 values (in each decile) ranging from 99.31-126.96 Vs.</a:t>
            </a:r>
          </a:p>
          <a:p>
            <a:pPr marL="628628" lvl="1" indent="-171450">
              <a:buFont typeface="Arial" panose="020B0604020202020204" pitchFamily="34" charset="0"/>
              <a:buChar char="•"/>
            </a:pPr>
            <a:r>
              <a:rPr lang="en-US" baseline="0" dirty="0" smtClean="0"/>
              <a:t>Total Mean of 114.44 </a:t>
            </a:r>
          </a:p>
          <a:p>
            <a:pPr marL="628628" lvl="1" indent="-171450">
              <a:buFont typeface="Arial" panose="020B0604020202020204" pitchFamily="34" charset="0"/>
              <a:buChar char="•"/>
            </a:pPr>
            <a:r>
              <a:rPr lang="en-US" baseline="0" dirty="0" smtClean="0"/>
              <a:t>In terms of ‘Health Levels’ for each </a:t>
            </a:r>
            <a:r>
              <a:rPr lang="en-US" baseline="0" dirty="0" smtClean="0"/>
              <a:t>group (cluster) </a:t>
            </a:r>
            <a:r>
              <a:rPr lang="en-US" baseline="0" dirty="0" smtClean="0"/>
              <a:t>– this makes </a:t>
            </a:r>
            <a:r>
              <a:rPr lang="en-US" baseline="0" dirty="0" smtClean="0"/>
              <a:t>a great difference</a:t>
            </a:r>
            <a:endParaRPr lang="en-US" baseline="0" dirty="0" smtClean="0"/>
          </a:p>
          <a:p>
            <a:pPr marL="171450" indent="-171450">
              <a:buFont typeface="Arial" panose="020B0604020202020204" pitchFamily="34" charset="0"/>
              <a:buChar char="•"/>
            </a:pPr>
            <a:r>
              <a:rPr lang="en-US" baseline="0" dirty="0" smtClean="0"/>
              <a:t>Imputing all missing values with the ‘Total Mean’ may distort the data in the following sense:</a:t>
            </a:r>
          </a:p>
          <a:p>
            <a:pPr marL="628628" lvl="1" indent="-171450">
              <a:buFont typeface="Arial" panose="020B0604020202020204" pitchFamily="34" charset="0"/>
              <a:buChar char="•"/>
            </a:pPr>
            <a:r>
              <a:rPr lang="en-US" baseline="0" dirty="0" smtClean="0"/>
              <a:t>Populations whose ‘Healthy Level’ is different than ‘Total Mean’ may unjustifiably appear to more commonly have ‘Unhealthy Levels’ </a:t>
            </a:r>
          </a:p>
          <a:p>
            <a:pPr marL="628628" lvl="1" indent="-171450">
              <a:buFont typeface="Arial" panose="020B0604020202020204" pitchFamily="34" charset="0"/>
              <a:buChar char="•"/>
            </a:pPr>
            <a:r>
              <a:rPr lang="en-US" baseline="0" dirty="0" smtClean="0"/>
              <a:t>This may be especially disturbing in case the values were missing because they were redundant (other indications implied they were proper)</a:t>
            </a:r>
          </a:p>
          <a:p>
            <a:pPr marL="628628" lvl="1" indent="-171450">
              <a:buFont typeface="Arial" panose="020B0604020202020204" pitchFamily="34" charset="0"/>
              <a:buChar char="•"/>
            </a:pPr>
            <a:r>
              <a:rPr lang="en-US" baseline="0" dirty="0" smtClean="0"/>
              <a:t>It may even be more disturbing as ‘d1_glucose_min’ is a highly important feature (see slide #10) with a great predictive power</a:t>
            </a:r>
          </a:p>
          <a:p>
            <a:pPr marL="171450" lvl="0" indent="-171450">
              <a:buFont typeface="Arial" panose="020B0604020202020204" pitchFamily="34" charset="0"/>
              <a:buChar char="•"/>
            </a:pPr>
            <a:r>
              <a:rPr lang="en-US" baseline="0" dirty="0" smtClean="0"/>
              <a:t>Although some models in certain cases may perform better without data imputation (</a:t>
            </a:r>
            <a:r>
              <a:rPr lang="en-US" baseline="0" dirty="0" err="1" smtClean="0"/>
              <a:t>e.g</a:t>
            </a:r>
            <a:r>
              <a:rPr lang="en-US" baseline="0" dirty="0" smtClean="0"/>
              <a:t> GBM </a:t>
            </a:r>
            <a:r>
              <a:rPr lang="en-US" baseline="0" dirty="0" err="1" smtClean="0"/>
              <a:t>Catboost</a:t>
            </a:r>
            <a:r>
              <a:rPr lang="en-US" baseline="0" dirty="0" smtClean="0"/>
              <a:t>), some other models (e.g. </a:t>
            </a:r>
            <a:r>
              <a:rPr lang="en-US" baseline="0" dirty="0" err="1" smtClean="0"/>
              <a:t>tabnet</a:t>
            </a:r>
            <a:r>
              <a:rPr lang="en-US" baseline="0" dirty="0" smtClean="0"/>
              <a:t>) may need complete data in order to produce optimized results</a:t>
            </a:r>
          </a:p>
          <a:p>
            <a:pPr marL="171450" marR="0" lvl="0" indent="-17145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Distorted data produces distorted predictions, even when using the best most optimized models</a:t>
            </a:r>
          </a:p>
          <a:p>
            <a:pPr marL="171450" lvl="0" indent="-171450">
              <a:buFont typeface="Arial" panose="020B0604020202020204" pitchFamily="34" charset="0"/>
              <a:buChar char="•"/>
            </a:pPr>
            <a:r>
              <a:rPr lang="en-US" baseline="0" dirty="0" smtClean="0"/>
              <a:t>Therefore proper data imputation (adapted to each case) is necessary to obtain optimized results, especially when following the NFL theory and using a span of highly diverse models</a:t>
            </a:r>
          </a:p>
          <a:p>
            <a:pPr marL="171450" lvl="0" indent="-171450">
              <a:buFont typeface="Arial" panose="020B0604020202020204" pitchFamily="34" charset="0"/>
              <a:buChar char="•"/>
            </a:pPr>
            <a:endParaRPr lang="en-US" baseline="0"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t>24</a:t>
            </a:fld>
            <a:endParaRPr lang="en-US"/>
          </a:p>
        </p:txBody>
      </p:sp>
    </p:spTree>
    <p:extLst>
      <p:ext uri="{BB962C8B-B14F-4D97-AF65-F5344CB8AC3E}">
        <p14:creationId xmlns:p14="http://schemas.microsoft.com/office/powerpoint/2010/main" val="40019548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t>25</a:t>
            </a:fld>
            <a:endParaRPr lang="en-US"/>
          </a:p>
        </p:txBody>
      </p:sp>
    </p:spTree>
    <p:extLst>
      <p:ext uri="{BB962C8B-B14F-4D97-AF65-F5344CB8AC3E}">
        <p14:creationId xmlns:p14="http://schemas.microsoft.com/office/powerpoint/2010/main" val="6642551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In this</a:t>
            </a:r>
            <a:r>
              <a:rPr lang="en-US" baseline="0" dirty="0" smtClean="0"/>
              <a:t> slide we can see our models &amp; scores</a:t>
            </a:r>
            <a:endParaRPr lang="en-US" dirty="0" smtClean="0"/>
          </a:p>
          <a:p>
            <a:pPr marL="171450" indent="-171450">
              <a:buFont typeface="Arial" panose="020B0604020202020204" pitchFamily="34" charset="0"/>
              <a:buChar char="•"/>
            </a:pPr>
            <a:r>
              <a:rPr lang="en-US" dirty="0" smtClean="0"/>
              <a:t>This slide shows our</a:t>
            </a:r>
            <a:r>
              <a:rPr lang="en-US" baseline="0" dirty="0" smtClean="0"/>
              <a:t> results – CV (private computer), Public LB, Private LB</a:t>
            </a:r>
          </a:p>
          <a:p>
            <a:pPr marL="171450" indent="-171450">
              <a:buFont typeface="Arial" panose="020B0604020202020204" pitchFamily="34" charset="0"/>
              <a:buChar char="•"/>
            </a:pPr>
            <a:r>
              <a:rPr lang="en-US" baseline="0" dirty="0" smtClean="0"/>
              <a:t>When rerunning the full solution after winning 3</a:t>
            </a:r>
            <a:r>
              <a:rPr lang="en-US" baseline="30000" dirty="0" smtClean="0"/>
              <a:t>rd</a:t>
            </a:r>
            <a:r>
              <a:rPr lang="en-US" baseline="0" dirty="0" smtClean="0"/>
              <a:t> place, it was dropped from </a:t>
            </a:r>
            <a:r>
              <a:rPr lang="en-US" sz="1200" b="1" dirty="0" smtClean="0">
                <a:latin typeface="Inter" panose="020B0502030000000004" pitchFamily="34" charset="0"/>
                <a:ea typeface="Inter" panose="020B0502030000000004" pitchFamily="34" charset="0"/>
                <a:cs typeface="Inter" panose="020B0502030000000004" pitchFamily="34" charset="0"/>
              </a:rPr>
              <a:t>0.87997</a:t>
            </a:r>
            <a:r>
              <a:rPr lang="en-US" sz="1200" dirty="0" smtClean="0">
                <a:latin typeface="Inter" panose="020B0502030000000004" pitchFamily="34" charset="0"/>
                <a:ea typeface="Inter" panose="020B0502030000000004" pitchFamily="34" charset="0"/>
                <a:cs typeface="Inter" panose="020B0502030000000004" pitchFamily="34" charset="0"/>
              </a:rPr>
              <a:t> to </a:t>
            </a:r>
            <a:r>
              <a:rPr lang="en-US" sz="1200" b="1" dirty="0" smtClean="0">
                <a:latin typeface="Inter" panose="020B0502030000000004" pitchFamily="34" charset="0"/>
                <a:ea typeface="Inter" panose="020B0502030000000004" pitchFamily="34" charset="0"/>
                <a:cs typeface="Inter" panose="020B0502030000000004" pitchFamily="34" charset="0"/>
              </a:rPr>
              <a:t>0.87669 (0.003)</a:t>
            </a:r>
            <a:r>
              <a:rPr lang="en-US" sz="1200" b="1" baseline="0" dirty="0" smtClean="0">
                <a:latin typeface="Inter" panose="020B0502030000000004" pitchFamily="34" charset="0"/>
                <a:ea typeface="Inter" panose="020B0502030000000004" pitchFamily="34" charset="0"/>
                <a:cs typeface="Inter" panose="020B0502030000000004" pitchFamily="34" charset="0"/>
              </a:rPr>
              <a:t> – which is still 3</a:t>
            </a:r>
            <a:r>
              <a:rPr lang="en-US" sz="1200" b="1" baseline="30000" dirty="0" smtClean="0">
                <a:latin typeface="Inter" panose="020B0502030000000004" pitchFamily="34" charset="0"/>
                <a:ea typeface="Inter" panose="020B0502030000000004" pitchFamily="34" charset="0"/>
                <a:cs typeface="Inter" panose="020B0502030000000004" pitchFamily="34" charset="0"/>
              </a:rPr>
              <a:t>rd</a:t>
            </a:r>
            <a:r>
              <a:rPr lang="en-US" sz="1200" b="1" baseline="0" dirty="0" smtClean="0">
                <a:latin typeface="Inter" panose="020B0502030000000004" pitchFamily="34" charset="0"/>
                <a:ea typeface="Inter" panose="020B0502030000000004" pitchFamily="34" charset="0"/>
                <a:cs typeface="Inter" panose="020B0502030000000004" pitchFamily="34" charset="0"/>
              </a:rPr>
              <a:t> place (4</a:t>
            </a:r>
            <a:r>
              <a:rPr lang="en-US" sz="1200" b="1" baseline="30000" dirty="0" smtClean="0">
                <a:latin typeface="Inter" panose="020B0502030000000004" pitchFamily="34" charset="0"/>
                <a:ea typeface="Inter" panose="020B0502030000000004" pitchFamily="34" charset="0"/>
                <a:cs typeface="Inter" panose="020B0502030000000004" pitchFamily="34" charset="0"/>
              </a:rPr>
              <a:t>th</a:t>
            </a:r>
            <a:r>
              <a:rPr lang="en-US" sz="1200" b="1" baseline="0" dirty="0" smtClean="0">
                <a:latin typeface="Inter" panose="020B0502030000000004" pitchFamily="34" charset="0"/>
                <a:ea typeface="Inter" panose="020B0502030000000004" pitchFamily="34" charset="0"/>
                <a:cs typeface="Inter" panose="020B0502030000000004" pitchFamily="34" charset="0"/>
              </a:rPr>
              <a:t> place is </a:t>
            </a:r>
            <a:r>
              <a:rPr lang="en-US" sz="1200" b="1" i="0" kern="1200" dirty="0" smtClean="0">
                <a:solidFill>
                  <a:schemeClr val="tx1"/>
                </a:solidFill>
                <a:effectLst/>
                <a:latin typeface="+mn-lt"/>
                <a:ea typeface="+mn-ea"/>
                <a:cs typeface="+mn-cs"/>
              </a:rPr>
              <a:t>0.87658)</a:t>
            </a:r>
            <a:endParaRPr lang="en-US" sz="1200" b="1" baseline="0" dirty="0" smtClean="0">
              <a:latin typeface="Inter" panose="020B0502030000000004" pitchFamily="34" charset="0"/>
              <a:ea typeface="Inter" panose="020B0502030000000004" pitchFamily="34" charset="0"/>
              <a:cs typeface="Inter" panose="020B0502030000000004" pitchFamily="34" charset="0"/>
            </a:endParaRPr>
          </a:p>
          <a:p>
            <a:pPr marL="171450" indent="-171450">
              <a:buFont typeface="Arial" panose="020B0604020202020204" pitchFamily="34" charset="0"/>
              <a:buChar char="•"/>
            </a:pPr>
            <a:r>
              <a:rPr lang="en-US" sz="1200" b="0" baseline="0" dirty="0" smtClean="0">
                <a:latin typeface="Inter" panose="020B0502030000000004" pitchFamily="34" charset="0"/>
              </a:rPr>
              <a:t>‘Ensemble’ vs ‘Best Single Model’</a:t>
            </a:r>
          </a:p>
          <a:p>
            <a:pPr marL="628628" lvl="1" indent="-171450">
              <a:buFont typeface="Arial" panose="020B0604020202020204" pitchFamily="34" charset="0"/>
              <a:buChar char="•"/>
            </a:pPr>
            <a:r>
              <a:rPr lang="en-US" b="0" baseline="0" dirty="0" smtClean="0">
                <a:latin typeface="Inter" panose="020B0502030000000004" pitchFamily="34" charset="0"/>
              </a:rPr>
              <a:t>Difference in scores between ‘Ensemble’ and ‘Best Single Model’ may seem minor on one hand (0.00443), but is critical to a prize-winning solution on the other hand</a:t>
            </a:r>
          </a:p>
          <a:p>
            <a:pPr marL="628628" lvl="1" indent="-171450">
              <a:buFont typeface="Arial" panose="020B0604020202020204" pitchFamily="34" charset="0"/>
              <a:buChar char="•"/>
            </a:pPr>
            <a:r>
              <a:rPr lang="en-US" b="0" baseline="0" dirty="0" smtClean="0">
                <a:latin typeface="Inter" panose="020B0502030000000004" pitchFamily="34" charset="0"/>
              </a:rPr>
              <a:t>If the goal was a solution for production, the ‘Best Single Model’ would have been more </a:t>
            </a:r>
            <a:r>
              <a:rPr lang="en-US" b="0" baseline="0" smtClean="0">
                <a:latin typeface="Inter" panose="020B0502030000000004" pitchFamily="34" charset="0"/>
              </a:rPr>
              <a:t>appropriate (differences </a:t>
            </a:r>
            <a:r>
              <a:rPr lang="en-US" b="0" baseline="0" dirty="0" smtClean="0">
                <a:latin typeface="Inter" panose="020B0502030000000004" pitchFamily="34" charset="0"/>
              </a:rPr>
              <a:t>in score </a:t>
            </a:r>
            <a:r>
              <a:rPr lang="en-US" b="0" baseline="0" smtClean="0">
                <a:latin typeface="Inter" panose="020B0502030000000004" pitchFamily="34" charset="0"/>
              </a:rPr>
              <a:t>are insignificant, much easier to put into production)</a:t>
            </a:r>
            <a:endParaRPr lang="en-US" b="0" baseline="0" dirty="0" smtClean="0">
              <a:latin typeface="Inter" panose="020B0502030000000004" pitchFamily="34" charset="0"/>
            </a:endParaRPr>
          </a:p>
          <a:p>
            <a:pPr marL="171450" lvl="0" indent="-171450">
              <a:buFont typeface="Arial" panose="020B0604020202020204" pitchFamily="34" charset="0"/>
              <a:buChar char="•"/>
            </a:pPr>
            <a:r>
              <a:rPr lang="en-US" b="0" baseline="0" dirty="0" smtClean="0">
                <a:latin typeface="Inter" panose="020B0502030000000004" pitchFamily="34" charset="0"/>
              </a:rPr>
              <a:t>The best single model is a ‘</a:t>
            </a:r>
            <a:r>
              <a:rPr lang="en-US" b="0" baseline="0" dirty="0" err="1" smtClean="0">
                <a:latin typeface="Inter" panose="020B0502030000000004" pitchFamily="34" charset="0"/>
              </a:rPr>
              <a:t>Catboost</a:t>
            </a:r>
            <a:r>
              <a:rPr lang="en-US" b="0" baseline="0" dirty="0" smtClean="0">
                <a:latin typeface="Inter" panose="020B0502030000000004" pitchFamily="34" charset="0"/>
              </a:rPr>
              <a:t>’, providing optimized results when trained on data before feature imputation</a:t>
            </a:r>
            <a:endParaRPr lang="en-US" b="0" dirty="0"/>
          </a:p>
        </p:txBody>
      </p:sp>
      <p:sp>
        <p:nvSpPr>
          <p:cNvPr id="4" name="Slide Number Placeholder 3"/>
          <p:cNvSpPr>
            <a:spLocks noGrp="1"/>
          </p:cNvSpPr>
          <p:nvPr>
            <p:ph type="sldNum" sz="quarter" idx="10"/>
          </p:nvPr>
        </p:nvSpPr>
        <p:spPr/>
        <p:txBody>
          <a:bodyPr/>
          <a:lstStyle/>
          <a:p>
            <a:fld id="{C9024DA6-3CD8-4762-9CE8-B1DCA4D27621}" type="slidenum">
              <a:rPr lang="en-US" smtClean="0"/>
              <a:t>26</a:t>
            </a:fld>
            <a:endParaRPr lang="en-US"/>
          </a:p>
        </p:txBody>
      </p:sp>
    </p:spTree>
    <p:extLst>
      <p:ext uri="{BB962C8B-B14F-4D97-AF65-F5344CB8AC3E}">
        <p14:creationId xmlns:p14="http://schemas.microsoft.com/office/powerpoint/2010/main" val="14245227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t>27</a:t>
            </a:fld>
            <a:endParaRPr lang="en-US"/>
          </a:p>
        </p:txBody>
      </p:sp>
    </p:spTree>
    <p:extLst>
      <p:ext uri="{BB962C8B-B14F-4D97-AF65-F5344CB8AC3E}">
        <p14:creationId xmlns:p14="http://schemas.microsoft.com/office/powerpoint/2010/main" val="9004546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024DA6-3CD8-4762-9CE8-B1DCA4D27621}" type="slidenum">
              <a:rPr lang="en-US" smtClean="0"/>
              <a:t>28</a:t>
            </a:fld>
            <a:endParaRPr lang="en-US"/>
          </a:p>
        </p:txBody>
      </p:sp>
    </p:spTree>
    <p:extLst>
      <p:ext uri="{BB962C8B-B14F-4D97-AF65-F5344CB8AC3E}">
        <p14:creationId xmlns:p14="http://schemas.microsoft.com/office/powerpoint/2010/main" val="480466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a:t>
            </a:r>
            <a:r>
              <a:rPr lang="en-US" baseline="0" dirty="0" smtClean="0"/>
              <a:t> agenda for today:</a:t>
            </a:r>
          </a:p>
          <a:p>
            <a:pPr marL="228600" indent="-228600">
              <a:buFont typeface="+mj-lt"/>
              <a:buAutoNum type="arabicPeriod"/>
            </a:pPr>
            <a:r>
              <a:rPr lang="en-US" baseline="0" dirty="0" smtClean="0"/>
              <a:t>Our background – each team member will present himself / herself</a:t>
            </a:r>
          </a:p>
          <a:p>
            <a:pPr marL="228600" indent="-228600">
              <a:buFont typeface="+mj-lt"/>
              <a:buAutoNum type="arabicPeriod"/>
            </a:pPr>
            <a:r>
              <a:rPr lang="en-US" baseline="0" dirty="0" smtClean="0"/>
              <a:t>Summary – Summary of our solution in terms of Process, Models, Time-Frames</a:t>
            </a:r>
          </a:p>
          <a:p>
            <a:pPr marL="228600" indent="-228600">
              <a:buFont typeface="+mj-lt"/>
              <a:buAutoNum type="arabicPeriod"/>
            </a:pPr>
            <a:r>
              <a:rPr lang="en-US" baseline="0" dirty="0" smtClean="0"/>
              <a:t>Feature Engineering &amp; Selection</a:t>
            </a:r>
          </a:p>
          <a:p>
            <a:pPr marL="228600" indent="-228600">
              <a:buFont typeface="+mj-lt"/>
              <a:buAutoNum type="arabicPeriod"/>
            </a:pPr>
            <a:r>
              <a:rPr lang="en-US" baseline="0" dirty="0" smtClean="0"/>
              <a:t>Training Methods used</a:t>
            </a:r>
          </a:p>
          <a:p>
            <a:pPr marL="228600" indent="-228600">
              <a:buFont typeface="+mj-lt"/>
              <a:buAutoNum type="arabicPeriod"/>
            </a:pPr>
            <a:r>
              <a:rPr lang="en-US" baseline="0" dirty="0" smtClean="0"/>
              <a:t>Important and Interesting Findings</a:t>
            </a:r>
          </a:p>
          <a:p>
            <a:pPr marL="228600" indent="-228600">
              <a:buFont typeface="+mj-lt"/>
              <a:buAutoNum type="arabicPeriod"/>
            </a:pPr>
            <a:r>
              <a:rPr lang="en-US" baseline="0" dirty="0" smtClean="0"/>
              <a:t>The Simple Model</a:t>
            </a:r>
          </a:p>
          <a:p>
            <a:pPr marL="228600" indent="-228600">
              <a:buFont typeface="+mj-lt"/>
              <a:buAutoNum type="arabicPeriod"/>
            </a:pPr>
            <a:endParaRPr lang="en-US" baseline="0" dirty="0" smtClean="0"/>
          </a:p>
        </p:txBody>
      </p:sp>
      <p:sp>
        <p:nvSpPr>
          <p:cNvPr id="4" name="Slide Number Placeholder 3"/>
          <p:cNvSpPr>
            <a:spLocks noGrp="1"/>
          </p:cNvSpPr>
          <p:nvPr>
            <p:ph type="sldNum" sz="quarter" idx="10"/>
          </p:nvPr>
        </p:nvSpPr>
        <p:spPr/>
        <p:txBody>
          <a:bodyPr/>
          <a:lstStyle/>
          <a:p>
            <a:fld id="{C9024DA6-3CD8-4762-9CE8-B1DCA4D27621}" type="slidenum">
              <a:rPr lang="en-US" smtClean="0"/>
              <a:t>3</a:t>
            </a:fld>
            <a:endParaRPr lang="en-US"/>
          </a:p>
        </p:txBody>
      </p:sp>
    </p:spTree>
    <p:extLst>
      <p:ext uri="{BB962C8B-B14F-4D97-AF65-F5344CB8AC3E}">
        <p14:creationId xmlns:p14="http://schemas.microsoft.com/office/powerpoint/2010/main" val="3983471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t>4</a:t>
            </a:fld>
            <a:endParaRPr lang="en-US"/>
          </a:p>
        </p:txBody>
      </p:sp>
    </p:spTree>
    <p:extLst>
      <p:ext uri="{BB962C8B-B14F-4D97-AF65-F5344CB8AC3E}">
        <p14:creationId xmlns:p14="http://schemas.microsoft.com/office/powerpoint/2010/main" val="2900284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t>5</a:t>
            </a:fld>
            <a:endParaRPr lang="en-US"/>
          </a:p>
        </p:txBody>
      </p:sp>
    </p:spTree>
    <p:extLst>
      <p:ext uri="{BB962C8B-B14F-4D97-AF65-F5344CB8AC3E}">
        <p14:creationId xmlns:p14="http://schemas.microsoft.com/office/powerpoint/2010/main" val="3118031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t>6</a:t>
            </a:fld>
            <a:endParaRPr lang="en-US"/>
          </a:p>
        </p:txBody>
      </p:sp>
    </p:spTree>
    <p:extLst>
      <p:ext uri="{BB962C8B-B14F-4D97-AF65-F5344CB8AC3E}">
        <p14:creationId xmlns:p14="http://schemas.microsoft.com/office/powerpoint/2010/main" val="3182447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 slide presents the</a:t>
            </a:r>
            <a:r>
              <a:rPr lang="en-US" baseline="0" dirty="0" smtClean="0"/>
              <a:t> Solution Summary - models we used, the process &amp; Time Frames in ‘high level’</a:t>
            </a:r>
            <a:endParaRPr lang="en-US" dirty="0" smtClean="0"/>
          </a:p>
          <a:p>
            <a:pPr marL="171450" indent="-171450">
              <a:buFont typeface="Arial" panose="020B0604020202020204" pitchFamily="34" charset="0"/>
              <a:buChar char="•"/>
            </a:pPr>
            <a:r>
              <a:rPr lang="en-US" dirty="0" smtClean="0"/>
              <a:t>Process:</a:t>
            </a:r>
          </a:p>
          <a:p>
            <a:pPr marL="628628" lvl="1" indent="-171450">
              <a:buFont typeface="Arial" panose="020B0604020202020204" pitchFamily="34" charset="0"/>
              <a:buChar char="•"/>
            </a:pPr>
            <a:r>
              <a:rPr lang="en-US" baseline="0" dirty="0" smtClean="0"/>
              <a:t>Our Model was an ‘Ensemble’ running on 120 ‘Single Models’</a:t>
            </a:r>
          </a:p>
          <a:p>
            <a:pPr marL="628628" lvl="1" indent="-171450">
              <a:buFont typeface="Arial" panose="020B0604020202020204" pitchFamily="34" charset="0"/>
              <a:buChar char="•"/>
            </a:pPr>
            <a:r>
              <a:rPr lang="en-US" baseline="0" dirty="0" smtClean="0"/>
              <a:t>Training </a:t>
            </a:r>
            <a:endParaRPr lang="en-US" dirty="0" smtClean="0"/>
          </a:p>
          <a:p>
            <a:pPr marL="171450" indent="-171450">
              <a:buFont typeface="Arial" panose="020B0604020202020204" pitchFamily="34" charset="0"/>
              <a:buChar char="•"/>
            </a:pPr>
            <a:r>
              <a:rPr lang="en-US" dirty="0" smtClean="0"/>
              <a:t>Single Models:</a:t>
            </a:r>
          </a:p>
          <a:p>
            <a:pPr marL="628628" lvl="1" indent="-171450">
              <a:buFont typeface="Arial" panose="020B0604020202020204" pitchFamily="34" charset="0"/>
              <a:buChar char="•"/>
            </a:pPr>
            <a:r>
              <a:rPr lang="en-US" dirty="0" smtClean="0"/>
              <a:t>3 types of GBDT: </a:t>
            </a:r>
            <a:r>
              <a:rPr lang="en-US" dirty="0" err="1" smtClean="0"/>
              <a:t>LightGBM</a:t>
            </a:r>
            <a:r>
              <a:rPr lang="en-US" dirty="0" smtClean="0"/>
              <a:t>, </a:t>
            </a:r>
            <a:r>
              <a:rPr lang="en-US" dirty="0" err="1" smtClean="0"/>
              <a:t>Catboost</a:t>
            </a:r>
            <a:r>
              <a:rPr lang="en-US" dirty="0" smtClean="0"/>
              <a:t>, </a:t>
            </a:r>
            <a:r>
              <a:rPr lang="en-US" dirty="0" err="1" smtClean="0"/>
              <a:t>XGBoost</a:t>
            </a:r>
            <a:r>
              <a:rPr lang="en-US" dirty="0" smtClean="0"/>
              <a:t> (chose these</a:t>
            </a:r>
            <a:r>
              <a:rPr lang="en-US" baseline="0" dirty="0" smtClean="0"/>
              <a:t> algorithms due to good prior experience, were more confident as they also produced good results in this challenge)</a:t>
            </a:r>
            <a:endParaRPr lang="en-US" dirty="0" smtClean="0"/>
          </a:p>
          <a:p>
            <a:pPr marL="628628" lvl="1" indent="-171450">
              <a:buFont typeface="Arial" panose="020B0604020202020204" pitchFamily="34" charset="0"/>
              <a:buChar char="•"/>
            </a:pPr>
            <a:r>
              <a:rPr lang="en-US" baseline="0" dirty="0" smtClean="0"/>
              <a:t>Classic Methods: Logistic Regression, Random Forest</a:t>
            </a:r>
          </a:p>
          <a:p>
            <a:pPr marL="628628" marR="0" lvl="1" indent="-17145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smtClean="0"/>
              <a:t>Tabnet</a:t>
            </a:r>
            <a:r>
              <a:rPr lang="en-US" dirty="0" smtClean="0"/>
              <a:t> </a:t>
            </a:r>
          </a:p>
          <a:p>
            <a:pPr marL="628628" lvl="1" indent="-171450">
              <a:buFont typeface="Arial" panose="020B0604020202020204" pitchFamily="34" charset="0"/>
              <a:buChar char="•"/>
            </a:pPr>
            <a:r>
              <a:rPr lang="en-US" dirty="0" smtClean="0"/>
              <a:t>Performed 5-fold CV for each model</a:t>
            </a:r>
          </a:p>
          <a:p>
            <a:pPr marL="171450" indent="-171450">
              <a:buFont typeface="Arial" panose="020B0604020202020204" pitchFamily="34" charset="0"/>
              <a:buChar char="•"/>
            </a:pPr>
            <a:r>
              <a:rPr lang="en-US" dirty="0" smtClean="0"/>
              <a:t>Ensemble Algorithm -</a:t>
            </a:r>
            <a:r>
              <a:rPr lang="en-US" baseline="0" dirty="0" smtClean="0"/>
              <a:t> Logistic Regression </a:t>
            </a:r>
            <a:r>
              <a:rPr lang="en-US" dirty="0" smtClean="0"/>
              <a:t>(will be elaborated later)</a:t>
            </a:r>
          </a:p>
          <a:p>
            <a:pPr marL="171450" indent="-171450">
              <a:buFont typeface="Arial" panose="020B0604020202020204" pitchFamily="34" charset="0"/>
              <a:buChar char="•"/>
            </a:pPr>
            <a:r>
              <a:rPr lang="en-US" dirty="0" err="1" smtClean="0"/>
              <a:t>Kmeans</a:t>
            </a:r>
            <a:r>
              <a:rPr lang="en-US" dirty="0" smtClean="0"/>
              <a:t> Algorithm – used for Cluster–Based Data Imputations (will be elaborated later)</a:t>
            </a:r>
          </a:p>
          <a:p>
            <a:pPr marL="171450" indent="-171450">
              <a:buFont typeface="Arial" panose="020B0604020202020204" pitchFamily="34" charset="0"/>
              <a:buChar char="•"/>
            </a:pPr>
            <a:r>
              <a:rPr lang="en-US" baseline="0" dirty="0" smtClean="0"/>
              <a:t>HPO &amp; Training Time Frames:</a:t>
            </a:r>
          </a:p>
          <a:p>
            <a:pPr marL="628628" lvl="1" indent="-171450">
              <a:buFont typeface="Arial" panose="020B0604020202020204" pitchFamily="34" charset="0"/>
              <a:buChar char="•"/>
            </a:pPr>
            <a:r>
              <a:rPr lang="en-US" baseline="0" dirty="0" smtClean="0"/>
              <a:t>HPO with </a:t>
            </a:r>
            <a:r>
              <a:rPr lang="en-US" baseline="0" dirty="0" err="1" smtClean="0"/>
              <a:t>Optuna</a:t>
            </a:r>
            <a:r>
              <a:rPr lang="en-US" baseline="0" dirty="0" smtClean="0"/>
              <a:t> – overall a few days </a:t>
            </a:r>
          </a:p>
          <a:p>
            <a:pPr marL="628628" lvl="1" indent="-171450">
              <a:buFont typeface="Arial" panose="020B0604020202020204" pitchFamily="34" charset="0"/>
              <a:buChar char="•"/>
            </a:pPr>
            <a:r>
              <a:rPr lang="en-US" dirty="0" smtClean="0"/>
              <a:t>Training</a:t>
            </a:r>
            <a:r>
              <a:rPr lang="en-US" baseline="0" dirty="0" smtClean="0"/>
              <a:t> </a:t>
            </a:r>
            <a:r>
              <a:rPr lang="en-US" dirty="0" smtClean="0"/>
              <a:t>– 24 </a:t>
            </a:r>
            <a:r>
              <a:rPr lang="en-US" dirty="0" err="1" smtClean="0"/>
              <a:t>hrs</a:t>
            </a:r>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t>7</a:t>
            </a:fld>
            <a:endParaRPr lang="en-US"/>
          </a:p>
        </p:txBody>
      </p:sp>
    </p:spTree>
    <p:extLst>
      <p:ext uri="{BB962C8B-B14F-4D97-AF65-F5344CB8AC3E}">
        <p14:creationId xmlns:p14="http://schemas.microsoft.com/office/powerpoint/2010/main" val="1371034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t>8</a:t>
            </a:fld>
            <a:endParaRPr lang="en-US"/>
          </a:p>
        </p:txBody>
      </p:sp>
    </p:spTree>
    <p:extLst>
      <p:ext uri="{BB962C8B-B14F-4D97-AF65-F5344CB8AC3E}">
        <p14:creationId xmlns:p14="http://schemas.microsoft.com/office/powerpoint/2010/main" val="3542062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‘Best</a:t>
            </a:r>
            <a:r>
              <a:rPr lang="en-US" baseline="0" dirty="0" smtClean="0"/>
              <a:t> Features’ (variables with highest Information Gain) according to best Single Model, </a:t>
            </a:r>
            <a:r>
              <a:rPr lang="en-US" baseline="0" dirty="0" err="1" smtClean="0"/>
              <a:t>Catboost</a:t>
            </a:r>
            <a:r>
              <a:rPr lang="en-US" baseline="0" dirty="0" smtClean="0"/>
              <a:t> w/o Data Imputation (will be shown in next slide)</a:t>
            </a:r>
          </a:p>
          <a:p>
            <a:pPr marL="171450" indent="-171450">
              <a:buFont typeface="Arial" panose="020B0604020202020204" pitchFamily="34" charset="0"/>
              <a:buChar char="•"/>
            </a:pPr>
            <a:r>
              <a:rPr lang="en-US" baseline="0" dirty="0" smtClean="0"/>
              <a:t>‘Best Features’ can be divided into 5 categories:</a:t>
            </a:r>
          </a:p>
          <a:p>
            <a:pPr marL="628628" lvl="1" indent="-171450">
              <a:buFont typeface="Arial" panose="020B0604020202020204" pitchFamily="34" charset="0"/>
              <a:buChar char="•"/>
            </a:pPr>
            <a:r>
              <a:rPr lang="en-US" baseline="0" dirty="0" smtClean="0"/>
              <a:t>Insights from Glucose – given / created by us (elaborated in next slide)</a:t>
            </a:r>
          </a:p>
          <a:p>
            <a:pPr marL="628628" lvl="1" indent="-171450">
              <a:buFont typeface="Arial" panose="020B0604020202020204" pitchFamily="34" charset="0"/>
              <a:buChar char="•"/>
            </a:pPr>
            <a:r>
              <a:rPr lang="en-US" baseline="0" dirty="0" smtClean="0"/>
              <a:t>Vitals – e.g. </a:t>
            </a:r>
            <a:r>
              <a:rPr lang="en-US" baseline="0" dirty="0" err="1" smtClean="0"/>
              <a:t>Dialostic</a:t>
            </a:r>
            <a:r>
              <a:rPr lang="en-US" baseline="0" dirty="0" smtClean="0"/>
              <a:t> BP (</a:t>
            </a:r>
            <a:r>
              <a:rPr lang="en-US" baseline="0" dirty="0" err="1" smtClean="0"/>
              <a:t>Dialostic</a:t>
            </a:r>
            <a:r>
              <a:rPr lang="en-US" baseline="0" dirty="0" smtClean="0"/>
              <a:t> Blood Pressure), MBP (Mean Blood Pressure)</a:t>
            </a:r>
          </a:p>
          <a:p>
            <a:pPr marL="628628" lvl="1" indent="-171450">
              <a:buFont typeface="Arial" panose="020B0604020202020204" pitchFamily="34" charset="0"/>
              <a:buChar char="•"/>
            </a:pPr>
            <a:r>
              <a:rPr lang="en-US" baseline="0" dirty="0" smtClean="0"/>
              <a:t>Labs – e.g. Hemoglobin, BUN (Blood Urea Nitrogen Concentration), Creatinine</a:t>
            </a:r>
          </a:p>
          <a:p>
            <a:pPr marL="628628" lvl="1" indent="-171450">
              <a:buFont typeface="Arial" panose="020B0604020202020204" pitchFamily="34" charset="0"/>
              <a:buChar char="•"/>
            </a:pPr>
            <a:r>
              <a:rPr lang="en-US" baseline="0" dirty="0" smtClean="0"/>
              <a:t>Demographics – Age, Weight, BMI, Ethnicity (genetics &amp; environment)</a:t>
            </a:r>
          </a:p>
          <a:p>
            <a:pPr marL="628628" lvl="1" indent="-171450">
              <a:buFont typeface="Arial" panose="020B0604020202020204" pitchFamily="34" charset="0"/>
              <a:buChar char="•"/>
            </a:pPr>
            <a:r>
              <a:rPr lang="en-US" baseline="0" dirty="0" smtClean="0"/>
              <a:t>Apache – e.g. GCS Unable apache (GCS (Glasgow Coma Scale) is a scale for ‘Apache’ measuring – Eye, Motor, Verbal) </a:t>
            </a:r>
          </a:p>
          <a:p>
            <a:pPr marL="171450" lvl="0" indent="-171450">
              <a:buFont typeface="Arial" panose="020B0604020202020204" pitchFamily="34" charset="0"/>
              <a:buChar char="•"/>
            </a:pPr>
            <a:r>
              <a:rPr lang="en-US" baseline="0" dirty="0" smtClean="0"/>
              <a:t>BUN &amp; Creatinine – measure Kidney functions (poor function indicates severity, means the patient has been diabetic for a while)</a:t>
            </a:r>
          </a:p>
          <a:p>
            <a:pPr marL="171450" lvl="0" indent="-171450">
              <a:buFont typeface="Arial" panose="020B0604020202020204" pitchFamily="34" charset="0"/>
              <a:buChar char="•"/>
            </a:pPr>
            <a:r>
              <a:rPr lang="en-US" baseline="0" dirty="0" err="1" smtClean="0"/>
              <a:t>GCS_Unable_Apache</a:t>
            </a:r>
            <a:r>
              <a:rPr lang="en-US" baseline="0" dirty="0" smtClean="0"/>
              <a:t> – </a:t>
            </a:r>
          </a:p>
          <a:p>
            <a:pPr marL="628628" lvl="1" indent="-171450">
              <a:buFont typeface="Arial" panose="020B0604020202020204" pitchFamily="34" charset="0"/>
              <a:buChar char="•"/>
            </a:pPr>
            <a:r>
              <a:rPr lang="en-US" baseline="0" dirty="0" smtClean="0"/>
              <a:t>Apache measures the severity of illness according to Glasgow Coma Scale (GCS)</a:t>
            </a:r>
          </a:p>
          <a:p>
            <a:pPr marL="628628" lvl="1" indent="-171450">
              <a:buFont typeface="Arial" panose="020B0604020202020204" pitchFamily="34" charset="0"/>
              <a:buChar char="•"/>
            </a:pPr>
            <a:r>
              <a:rPr lang="en-US" baseline="0" dirty="0" smtClean="0"/>
              <a:t>Every patient in ICU receives an ‘Apache’ score</a:t>
            </a:r>
          </a:p>
          <a:p>
            <a:pPr marL="628628" lvl="1" indent="-171450">
              <a:buFont typeface="Arial" panose="020B0604020202020204" pitchFamily="34" charset="0"/>
              <a:buChar char="•"/>
            </a:pPr>
            <a:r>
              <a:rPr lang="en-US" baseline="0" dirty="0" smtClean="0"/>
              <a:t>‘</a:t>
            </a:r>
            <a:r>
              <a:rPr lang="en-US" baseline="0" dirty="0" err="1" smtClean="0"/>
              <a:t>gcs_unable_apache</a:t>
            </a:r>
            <a:r>
              <a:rPr lang="en-US" baseline="0" dirty="0" smtClean="0"/>
              <a:t>’ - Whether the Glasgow Coma Scale was unable to be assessed due to patient sedation (</a:t>
            </a:r>
            <a:r>
              <a:rPr lang="he-IL" baseline="0" dirty="0" smtClean="0"/>
              <a:t>הרגעה</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t>9</a:t>
            </a:fld>
            <a:endParaRPr lang="en-US"/>
          </a:p>
        </p:txBody>
      </p:sp>
    </p:spTree>
    <p:extLst>
      <p:ext uri="{BB962C8B-B14F-4D97-AF65-F5344CB8AC3E}">
        <p14:creationId xmlns:p14="http://schemas.microsoft.com/office/powerpoint/2010/main" val="401415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0375" y="3146981"/>
            <a:ext cx="8237540" cy="1151229"/>
          </a:xfrm>
        </p:spPr>
        <p:txBody>
          <a:bodyPr>
            <a:normAutofit/>
          </a:bodyPr>
          <a:lstStyle>
            <a:lvl1pPr marL="0" indent="0" algn="l">
              <a:buNone/>
              <a:defRPr sz="1800" baseline="0">
                <a:solidFill>
                  <a:schemeClr val="tx2"/>
                </a:solidFill>
              </a:defRPr>
            </a:lvl1pPr>
            <a:lvl2pPr marL="457178" indent="0" algn="ctr">
              <a:buNone/>
              <a:defRPr>
                <a:solidFill>
                  <a:schemeClr val="tx1">
                    <a:tint val="75000"/>
                  </a:schemeClr>
                </a:solidFill>
              </a:defRPr>
            </a:lvl2pPr>
            <a:lvl3pPr marL="914355"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4"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en-US"/>
              <a:t>Click to edit Master subtitle style</a:t>
            </a:r>
            <a:endParaRPr lang="en-AU" dirty="0"/>
          </a:p>
        </p:txBody>
      </p:sp>
      <p:sp>
        <p:nvSpPr>
          <p:cNvPr id="7" name="Title Placeholder 1"/>
          <p:cNvSpPr>
            <a:spLocks noGrp="1"/>
          </p:cNvSpPr>
          <p:nvPr>
            <p:ph type="title" hasCustomPrompt="1"/>
          </p:nvPr>
        </p:nvSpPr>
        <p:spPr>
          <a:xfrm>
            <a:off x="460380" y="361510"/>
            <a:ext cx="8237539" cy="2716364"/>
          </a:xfrm>
          <a:prstGeom prst="rect">
            <a:avLst/>
          </a:prstGeom>
        </p:spPr>
        <p:txBody>
          <a:bodyPr rtlCol="0" anchor="b">
            <a:noAutofit/>
          </a:bodyPr>
          <a:lstStyle>
            <a:lvl1pPr>
              <a:defRPr sz="3200" spc="0"/>
            </a:lvl1pPr>
          </a:lstStyle>
          <a:p>
            <a:r>
              <a:rPr lang="en-US" dirty="0"/>
              <a:t>CLICK TO EDIT MASTER TITLE STYLE</a:t>
            </a:r>
            <a:endParaRPr lang="en-AU" dirty="0"/>
          </a:p>
        </p:txBody>
      </p:sp>
    </p:spTree>
    <p:extLst>
      <p:ext uri="{BB962C8B-B14F-4D97-AF65-F5344CB8AC3E}">
        <p14:creationId xmlns:p14="http://schemas.microsoft.com/office/powerpoint/2010/main" val="352035706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C73A6-2D60-2B48-B8B3-E035EA755063}"/>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BE0F5E-BFB5-4448-AD38-00510D743CC3}"/>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2C226A-EC8C-404D-983D-A28A4A6ACA8E}"/>
              </a:ext>
            </a:extLst>
          </p:cNvPr>
          <p:cNvSpPr>
            <a:spLocks noGrp="1"/>
          </p:cNvSpPr>
          <p:nvPr>
            <p:ph type="dt" sz="half" idx="10"/>
          </p:nvPr>
        </p:nvSpPr>
        <p:spPr>
          <a:xfrm>
            <a:off x="628650" y="4767263"/>
            <a:ext cx="2057400" cy="274637"/>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A0C65BA9-FC97-434B-A6F8-5DCA5C2CA80D}"/>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28D8415-D464-8F4C-92A2-983BA767A572}"/>
              </a:ext>
            </a:extLst>
          </p:cNvPr>
          <p:cNvSpPr>
            <a:spLocks noGrp="1"/>
          </p:cNvSpPr>
          <p:nvPr>
            <p:ph type="sldNum" sz="quarter" idx="12"/>
          </p:nvPr>
        </p:nvSpPr>
        <p:spPr/>
        <p:txBody>
          <a:bodyPr/>
          <a:lstStyle/>
          <a:p>
            <a:fld id="{01C92930-73F8-B348-8FEB-D0D1FCF46FBA}" type="slidenum">
              <a:rPr lang="en-US" smtClean="0"/>
              <a:t>‹#›</a:t>
            </a:fld>
            <a:endParaRPr lang="en-US"/>
          </a:p>
        </p:txBody>
      </p:sp>
    </p:spTree>
    <p:extLst>
      <p:ext uri="{BB962C8B-B14F-4D97-AF65-F5344CB8AC3E}">
        <p14:creationId xmlns:p14="http://schemas.microsoft.com/office/powerpoint/2010/main" val="3123547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F53C1-867A-6E4B-A31E-56AD5E31712E}"/>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BA371F0-B9A1-1249-9F16-88DB738DE2C0}"/>
              </a:ext>
            </a:extLst>
          </p:cNvPr>
          <p:cNvSpPr>
            <a:spLocks noGrp="1"/>
          </p:cNvSpPr>
          <p:nvPr>
            <p:ph idx="1"/>
          </p:nvPr>
        </p:nvSpPr>
        <p:spPr>
          <a:xfrm>
            <a:off x="628650" y="1370013"/>
            <a:ext cx="7886700" cy="326231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7AD13B-C2D3-2343-AB58-A217484E544B}"/>
              </a:ext>
            </a:extLst>
          </p:cNvPr>
          <p:cNvSpPr>
            <a:spLocks noGrp="1"/>
          </p:cNvSpPr>
          <p:nvPr>
            <p:ph type="dt" sz="half" idx="10"/>
          </p:nvPr>
        </p:nvSpPr>
        <p:spPr>
          <a:xfrm>
            <a:off x="628650" y="4767263"/>
            <a:ext cx="2057400" cy="274637"/>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69A4D46E-14DA-0C4F-8041-CE122052FE81}"/>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FFFD3EB-A127-DE47-B483-224CC38A1038}"/>
              </a:ext>
            </a:extLst>
          </p:cNvPr>
          <p:cNvSpPr>
            <a:spLocks noGrp="1"/>
          </p:cNvSpPr>
          <p:nvPr>
            <p:ph type="sldNum" sz="quarter" idx="12"/>
          </p:nvPr>
        </p:nvSpPr>
        <p:spPr/>
        <p:txBody>
          <a:bodyPr/>
          <a:lstStyle/>
          <a:p>
            <a:fld id="{01C92930-73F8-B348-8FEB-D0D1FCF46FBA}" type="slidenum">
              <a:rPr lang="en-US" smtClean="0"/>
              <a:t>‹#›</a:t>
            </a:fld>
            <a:endParaRPr lang="en-US"/>
          </a:p>
        </p:txBody>
      </p:sp>
    </p:spTree>
    <p:extLst>
      <p:ext uri="{BB962C8B-B14F-4D97-AF65-F5344CB8AC3E}">
        <p14:creationId xmlns:p14="http://schemas.microsoft.com/office/powerpoint/2010/main" val="1943450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30035-2C48-E44D-9776-B7884ADA65D6}"/>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1FDEFE-2D56-B544-A9E5-A79CF58FEBF8}"/>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4930275-76B0-9644-9B11-4459FCC21A04}"/>
              </a:ext>
            </a:extLst>
          </p:cNvPr>
          <p:cNvSpPr>
            <a:spLocks noGrp="1"/>
          </p:cNvSpPr>
          <p:nvPr>
            <p:ph type="dt" sz="half" idx="10"/>
          </p:nvPr>
        </p:nvSpPr>
        <p:spPr>
          <a:xfrm>
            <a:off x="628650" y="4767263"/>
            <a:ext cx="2057400" cy="274637"/>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5CA5BE21-0CBE-C247-AD0D-37AC866B59B1}"/>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5721101-76D3-CD42-8D6E-EA52F9E84D8D}"/>
              </a:ext>
            </a:extLst>
          </p:cNvPr>
          <p:cNvSpPr>
            <a:spLocks noGrp="1"/>
          </p:cNvSpPr>
          <p:nvPr>
            <p:ph type="sldNum" sz="quarter" idx="12"/>
          </p:nvPr>
        </p:nvSpPr>
        <p:spPr/>
        <p:txBody>
          <a:bodyPr/>
          <a:lstStyle/>
          <a:p>
            <a:fld id="{01C92930-73F8-B348-8FEB-D0D1FCF46FBA}" type="slidenum">
              <a:rPr lang="en-US" smtClean="0"/>
              <a:t>‹#›</a:t>
            </a:fld>
            <a:endParaRPr lang="en-US"/>
          </a:p>
        </p:txBody>
      </p:sp>
    </p:spTree>
    <p:extLst>
      <p:ext uri="{BB962C8B-B14F-4D97-AF65-F5344CB8AC3E}">
        <p14:creationId xmlns:p14="http://schemas.microsoft.com/office/powerpoint/2010/main" val="1969814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20CC0-3C7B-4E4C-A157-EDF89B2EF4F6}"/>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B034AD9-D57B-5A48-8E1A-D0DDA56340D8}"/>
              </a:ext>
            </a:extLst>
          </p:cNvPr>
          <p:cNvSpPr>
            <a:spLocks noGrp="1"/>
          </p:cNvSpPr>
          <p:nvPr>
            <p:ph sz="half" idx="1"/>
          </p:nvPr>
        </p:nvSpPr>
        <p:spPr>
          <a:xfrm>
            <a:off x="628650" y="1370013"/>
            <a:ext cx="3867150" cy="326231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6C428B-F825-D541-9F9B-96211A2F0E02}"/>
              </a:ext>
            </a:extLst>
          </p:cNvPr>
          <p:cNvSpPr>
            <a:spLocks noGrp="1"/>
          </p:cNvSpPr>
          <p:nvPr>
            <p:ph sz="half" idx="2"/>
          </p:nvPr>
        </p:nvSpPr>
        <p:spPr>
          <a:xfrm>
            <a:off x="4648200" y="1370013"/>
            <a:ext cx="3867150" cy="326231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4A929D-048F-F644-9971-E99EAC6E1F32}"/>
              </a:ext>
            </a:extLst>
          </p:cNvPr>
          <p:cNvSpPr>
            <a:spLocks noGrp="1"/>
          </p:cNvSpPr>
          <p:nvPr>
            <p:ph type="dt" sz="half" idx="10"/>
          </p:nvPr>
        </p:nvSpPr>
        <p:spPr>
          <a:xfrm>
            <a:off x="628650" y="4767263"/>
            <a:ext cx="2057400" cy="274637"/>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6E273A3F-4FEE-C045-9364-0344F7490FB8}"/>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B92498B-EBE1-0D4A-940A-33FEC2008B44}"/>
              </a:ext>
            </a:extLst>
          </p:cNvPr>
          <p:cNvSpPr>
            <a:spLocks noGrp="1"/>
          </p:cNvSpPr>
          <p:nvPr>
            <p:ph type="sldNum" sz="quarter" idx="12"/>
          </p:nvPr>
        </p:nvSpPr>
        <p:spPr/>
        <p:txBody>
          <a:bodyPr/>
          <a:lstStyle/>
          <a:p>
            <a:fld id="{01C92930-73F8-B348-8FEB-D0D1FCF46FBA}" type="slidenum">
              <a:rPr lang="en-US" smtClean="0"/>
              <a:t>‹#›</a:t>
            </a:fld>
            <a:endParaRPr lang="en-US"/>
          </a:p>
        </p:txBody>
      </p:sp>
    </p:spTree>
    <p:extLst>
      <p:ext uri="{BB962C8B-B14F-4D97-AF65-F5344CB8AC3E}">
        <p14:creationId xmlns:p14="http://schemas.microsoft.com/office/powerpoint/2010/main" val="532246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16AAE-A722-0C41-B1FD-6CDC2F57684F}"/>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E51D064B-843D-1A40-8409-7E19AC580A91}"/>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B34F846-2A00-8545-8080-F4529A2286EF}"/>
              </a:ext>
            </a:extLst>
          </p:cNvPr>
          <p:cNvSpPr>
            <a:spLocks noGrp="1"/>
          </p:cNvSpPr>
          <p:nvPr>
            <p:ph sz="half" idx="2"/>
          </p:nvPr>
        </p:nvSpPr>
        <p:spPr>
          <a:xfrm>
            <a:off x="630238" y="1879600"/>
            <a:ext cx="3868737" cy="276225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B3268F-8F98-204A-84DB-CF9579532A31}"/>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9FE78A6-ECBD-5845-9FE1-2CCB65E183D2}"/>
              </a:ext>
            </a:extLst>
          </p:cNvPr>
          <p:cNvSpPr>
            <a:spLocks noGrp="1"/>
          </p:cNvSpPr>
          <p:nvPr>
            <p:ph sz="quarter" idx="4"/>
          </p:nvPr>
        </p:nvSpPr>
        <p:spPr>
          <a:xfrm>
            <a:off x="4629150" y="1879600"/>
            <a:ext cx="3887788" cy="276225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9F99ED-51B2-3B48-B10A-40885667E973}"/>
              </a:ext>
            </a:extLst>
          </p:cNvPr>
          <p:cNvSpPr>
            <a:spLocks noGrp="1"/>
          </p:cNvSpPr>
          <p:nvPr>
            <p:ph type="dt" sz="half" idx="10"/>
          </p:nvPr>
        </p:nvSpPr>
        <p:spPr>
          <a:xfrm>
            <a:off x="628650" y="4767263"/>
            <a:ext cx="2057400" cy="274637"/>
          </a:xfrm>
          <a:prstGeom prst="rect">
            <a:avLst/>
          </a:prstGeom>
        </p:spPr>
        <p:txBody>
          <a:bodyPr/>
          <a:lstStyle/>
          <a:p>
            <a:endParaRPr lang="en-US"/>
          </a:p>
        </p:txBody>
      </p:sp>
      <p:sp>
        <p:nvSpPr>
          <p:cNvPr id="8" name="Footer Placeholder 7">
            <a:extLst>
              <a:ext uri="{FF2B5EF4-FFF2-40B4-BE49-F238E27FC236}">
                <a16:creationId xmlns:a16="http://schemas.microsoft.com/office/drawing/2014/main" id="{92F0B0BE-30DA-B44F-BC4F-CB2C9C7F0442}"/>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700488E-E2F0-1B46-B846-5D6CAFAEFC44}"/>
              </a:ext>
            </a:extLst>
          </p:cNvPr>
          <p:cNvSpPr>
            <a:spLocks noGrp="1"/>
          </p:cNvSpPr>
          <p:nvPr>
            <p:ph type="sldNum" sz="quarter" idx="12"/>
          </p:nvPr>
        </p:nvSpPr>
        <p:spPr/>
        <p:txBody>
          <a:bodyPr/>
          <a:lstStyle/>
          <a:p>
            <a:fld id="{01C92930-73F8-B348-8FEB-D0D1FCF46FBA}" type="slidenum">
              <a:rPr lang="en-US" smtClean="0"/>
              <a:t>‹#›</a:t>
            </a:fld>
            <a:endParaRPr lang="en-US"/>
          </a:p>
        </p:txBody>
      </p:sp>
    </p:spTree>
    <p:extLst>
      <p:ext uri="{BB962C8B-B14F-4D97-AF65-F5344CB8AC3E}">
        <p14:creationId xmlns:p14="http://schemas.microsoft.com/office/powerpoint/2010/main" val="3236918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86E54-633F-7B46-AE93-F217675B07E3}"/>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5B7CD778-CDBD-604A-8B2C-E675A4E0DA74}"/>
              </a:ext>
            </a:extLst>
          </p:cNvPr>
          <p:cNvSpPr>
            <a:spLocks noGrp="1"/>
          </p:cNvSpPr>
          <p:nvPr>
            <p:ph type="dt" sz="half" idx="10"/>
          </p:nvPr>
        </p:nvSpPr>
        <p:spPr>
          <a:xfrm>
            <a:off x="628650" y="4767263"/>
            <a:ext cx="2057400" cy="274637"/>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A5A6C886-B99B-1342-B3F7-FB4FBA95369F}"/>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5BC1D174-C27A-E44A-8246-CF5E7135E54A}"/>
              </a:ext>
            </a:extLst>
          </p:cNvPr>
          <p:cNvSpPr>
            <a:spLocks noGrp="1"/>
          </p:cNvSpPr>
          <p:nvPr>
            <p:ph type="sldNum" sz="quarter" idx="12"/>
          </p:nvPr>
        </p:nvSpPr>
        <p:spPr/>
        <p:txBody>
          <a:bodyPr/>
          <a:lstStyle/>
          <a:p>
            <a:fld id="{01C92930-73F8-B348-8FEB-D0D1FCF46FBA}" type="slidenum">
              <a:rPr lang="en-US" smtClean="0"/>
              <a:t>‹#›</a:t>
            </a:fld>
            <a:endParaRPr lang="en-US"/>
          </a:p>
        </p:txBody>
      </p:sp>
    </p:spTree>
    <p:extLst>
      <p:ext uri="{BB962C8B-B14F-4D97-AF65-F5344CB8AC3E}">
        <p14:creationId xmlns:p14="http://schemas.microsoft.com/office/powerpoint/2010/main" val="1710218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55C42C-4C96-ED48-B121-606ECAEFB2C8}"/>
              </a:ext>
            </a:extLst>
          </p:cNvPr>
          <p:cNvSpPr>
            <a:spLocks noGrp="1"/>
          </p:cNvSpPr>
          <p:nvPr>
            <p:ph type="dt" sz="half" idx="10"/>
          </p:nvPr>
        </p:nvSpPr>
        <p:spPr>
          <a:xfrm>
            <a:off x="628650" y="4767263"/>
            <a:ext cx="2057400" cy="274637"/>
          </a:xfrm>
          <a:prstGeom prst="rect">
            <a:avLst/>
          </a:prstGeom>
        </p:spPr>
        <p:txBody>
          <a:bodyPr/>
          <a:lstStyle/>
          <a:p>
            <a:endParaRPr lang="en-US"/>
          </a:p>
        </p:txBody>
      </p:sp>
      <p:sp>
        <p:nvSpPr>
          <p:cNvPr id="3" name="Footer Placeholder 2">
            <a:extLst>
              <a:ext uri="{FF2B5EF4-FFF2-40B4-BE49-F238E27FC236}">
                <a16:creationId xmlns:a16="http://schemas.microsoft.com/office/drawing/2014/main" id="{C6FC6178-EBD8-B84A-8665-ED4A3EB12340}"/>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F74E8D1C-DDC4-0E4F-A8C0-BB6F3CE14C57}"/>
              </a:ext>
            </a:extLst>
          </p:cNvPr>
          <p:cNvSpPr>
            <a:spLocks noGrp="1"/>
          </p:cNvSpPr>
          <p:nvPr>
            <p:ph type="sldNum" sz="quarter" idx="12"/>
          </p:nvPr>
        </p:nvSpPr>
        <p:spPr/>
        <p:txBody>
          <a:bodyPr/>
          <a:lstStyle/>
          <a:p>
            <a:fld id="{01C92930-73F8-B348-8FEB-D0D1FCF46FBA}" type="slidenum">
              <a:rPr lang="en-US" smtClean="0"/>
              <a:t>‹#›</a:t>
            </a:fld>
            <a:endParaRPr lang="en-US"/>
          </a:p>
        </p:txBody>
      </p:sp>
    </p:spTree>
    <p:extLst>
      <p:ext uri="{BB962C8B-B14F-4D97-AF65-F5344CB8AC3E}">
        <p14:creationId xmlns:p14="http://schemas.microsoft.com/office/powerpoint/2010/main" val="25603569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379A-9C7C-F94F-BA40-8DA92707BAB3}"/>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F3A819-C81D-594D-AC56-8616165BF6B9}"/>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FE6FE2-ADDC-6A4E-BD0A-407514E702FA}"/>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5BEF921-514F-264C-9C69-3D54483E48D0}"/>
              </a:ext>
            </a:extLst>
          </p:cNvPr>
          <p:cNvSpPr>
            <a:spLocks noGrp="1"/>
          </p:cNvSpPr>
          <p:nvPr>
            <p:ph type="dt" sz="half" idx="10"/>
          </p:nvPr>
        </p:nvSpPr>
        <p:spPr>
          <a:xfrm>
            <a:off x="628650" y="4767263"/>
            <a:ext cx="2057400" cy="274637"/>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9BE7CE9C-449B-D340-B886-628623312DB1}"/>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7198E0C-0249-3344-8E2B-A78C8C57DDCE}"/>
              </a:ext>
            </a:extLst>
          </p:cNvPr>
          <p:cNvSpPr>
            <a:spLocks noGrp="1"/>
          </p:cNvSpPr>
          <p:nvPr>
            <p:ph type="sldNum" sz="quarter" idx="12"/>
          </p:nvPr>
        </p:nvSpPr>
        <p:spPr/>
        <p:txBody>
          <a:bodyPr/>
          <a:lstStyle/>
          <a:p>
            <a:fld id="{01C92930-73F8-B348-8FEB-D0D1FCF46FBA}" type="slidenum">
              <a:rPr lang="en-US" smtClean="0"/>
              <a:t>‹#›</a:t>
            </a:fld>
            <a:endParaRPr lang="en-US"/>
          </a:p>
        </p:txBody>
      </p:sp>
    </p:spTree>
    <p:extLst>
      <p:ext uri="{BB962C8B-B14F-4D97-AF65-F5344CB8AC3E}">
        <p14:creationId xmlns:p14="http://schemas.microsoft.com/office/powerpoint/2010/main" val="31652286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417B4-4903-7A42-A44F-A73C37E9078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1E0142-4959-1145-9873-C0A7AB3F901B}"/>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26043F-DAFC-894C-926E-E78394DB91AA}"/>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F7D746F-0E33-2047-BC13-D3DEB5534BDB}"/>
              </a:ext>
            </a:extLst>
          </p:cNvPr>
          <p:cNvSpPr>
            <a:spLocks noGrp="1"/>
          </p:cNvSpPr>
          <p:nvPr>
            <p:ph type="dt" sz="half" idx="10"/>
          </p:nvPr>
        </p:nvSpPr>
        <p:spPr>
          <a:xfrm>
            <a:off x="628650" y="4767263"/>
            <a:ext cx="2057400" cy="274637"/>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1BAC13BB-8761-8844-AF14-4747766CE463}"/>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E746A71A-350C-7741-B52F-57C4A4CCF4E4}"/>
              </a:ext>
            </a:extLst>
          </p:cNvPr>
          <p:cNvSpPr>
            <a:spLocks noGrp="1"/>
          </p:cNvSpPr>
          <p:nvPr>
            <p:ph type="sldNum" sz="quarter" idx="12"/>
          </p:nvPr>
        </p:nvSpPr>
        <p:spPr/>
        <p:txBody>
          <a:bodyPr/>
          <a:lstStyle/>
          <a:p>
            <a:fld id="{01C92930-73F8-B348-8FEB-D0D1FCF46FBA}" type="slidenum">
              <a:rPr lang="en-US" smtClean="0"/>
              <a:t>‹#›</a:t>
            </a:fld>
            <a:endParaRPr lang="en-US"/>
          </a:p>
        </p:txBody>
      </p:sp>
    </p:spTree>
    <p:extLst>
      <p:ext uri="{BB962C8B-B14F-4D97-AF65-F5344CB8AC3E}">
        <p14:creationId xmlns:p14="http://schemas.microsoft.com/office/powerpoint/2010/main" val="40353734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956C6-8750-284A-908F-816FC39D89BC}"/>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8984CD-3C08-D943-A380-56CDF013DA64}"/>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6ED892-0894-A845-9C3B-E4F1E027DAC2}"/>
              </a:ext>
            </a:extLst>
          </p:cNvPr>
          <p:cNvSpPr>
            <a:spLocks noGrp="1"/>
          </p:cNvSpPr>
          <p:nvPr>
            <p:ph type="dt" sz="half" idx="10"/>
          </p:nvPr>
        </p:nvSpPr>
        <p:spPr>
          <a:xfrm>
            <a:off x="628650" y="4767263"/>
            <a:ext cx="2057400" cy="274637"/>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7816A376-CDE4-E646-BA82-413ACF4F0C0C}"/>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4083BDC-B846-4146-94D5-90CD612D0C7F}"/>
              </a:ext>
            </a:extLst>
          </p:cNvPr>
          <p:cNvSpPr>
            <a:spLocks noGrp="1"/>
          </p:cNvSpPr>
          <p:nvPr>
            <p:ph type="sldNum" sz="quarter" idx="12"/>
          </p:nvPr>
        </p:nvSpPr>
        <p:spPr/>
        <p:txBody>
          <a:bodyPr/>
          <a:lstStyle/>
          <a:p>
            <a:fld id="{01C92930-73F8-B348-8FEB-D0D1FCF46FBA}" type="slidenum">
              <a:rPr lang="en-US" smtClean="0"/>
              <a:t>‹#›</a:t>
            </a:fld>
            <a:endParaRPr lang="en-US"/>
          </a:p>
        </p:txBody>
      </p:sp>
    </p:spTree>
    <p:extLst>
      <p:ext uri="{BB962C8B-B14F-4D97-AF65-F5344CB8AC3E}">
        <p14:creationId xmlns:p14="http://schemas.microsoft.com/office/powerpoint/2010/main" val="418044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uge Chapter Head">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85750" y="2648619"/>
            <a:ext cx="7639050" cy="1502236"/>
          </a:xfrm>
          <a:prstGeom prst="rect">
            <a:avLst/>
          </a:prstGeom>
        </p:spPr>
        <p:txBody>
          <a:bodyPr rtlCol="0" anchor="b">
            <a:noAutofit/>
          </a:bodyPr>
          <a:lstStyle>
            <a:lvl1pPr algn="r">
              <a:lnSpc>
                <a:spcPts val="7600"/>
              </a:lnSpc>
              <a:defRPr sz="3600" spc="0" baseline="0">
                <a:solidFill>
                  <a:schemeClr val="tx2"/>
                </a:solidFill>
              </a:defRPr>
            </a:lvl1pPr>
          </a:lstStyle>
          <a:p>
            <a:r>
              <a:rPr lang="en-US" dirty="0"/>
              <a:t>CLICK TO EDIT MASTER TITLE STYLE</a:t>
            </a:r>
            <a:endParaRPr lang="en-AU" dirty="0"/>
          </a:p>
        </p:txBody>
      </p:sp>
      <p:pic>
        <p:nvPicPr>
          <p:cNvPr id="3" name="Picture 2" descr="bb_arrow.png"/>
          <p:cNvPicPr>
            <a:picLocks noChangeAspect="1"/>
          </p:cNvPicPr>
          <p:nvPr/>
        </p:nvPicPr>
        <p:blipFill>
          <a:blip r:embed="rId2" cstate="print"/>
          <a:stretch>
            <a:fillRect/>
          </a:stretch>
        </p:blipFill>
        <p:spPr>
          <a:xfrm flipH="1">
            <a:off x="8088630" y="3718467"/>
            <a:ext cx="201168" cy="189739"/>
          </a:xfrm>
          <a:prstGeom prst="rect">
            <a:avLst/>
          </a:prstGeom>
        </p:spPr>
      </p:pic>
    </p:spTree>
    <p:extLst>
      <p:ext uri="{BB962C8B-B14F-4D97-AF65-F5344CB8AC3E}">
        <p14:creationId xmlns:p14="http://schemas.microsoft.com/office/powerpoint/2010/main" val="169917745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912033-6CC8-514A-A2E7-C5AD0AED14E8}"/>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346A13-2B9C-9A40-AF2E-7BFFC44A5DF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1BA0B9-C5F8-964C-AC46-FCAE1637410B}"/>
              </a:ext>
            </a:extLst>
          </p:cNvPr>
          <p:cNvSpPr>
            <a:spLocks noGrp="1"/>
          </p:cNvSpPr>
          <p:nvPr>
            <p:ph type="dt" sz="half" idx="10"/>
          </p:nvPr>
        </p:nvSpPr>
        <p:spPr>
          <a:xfrm>
            <a:off x="628650" y="4767263"/>
            <a:ext cx="2057400" cy="274637"/>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BA31C398-DF02-9445-AA38-C24A98D708C2}"/>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BD77507-84B5-DA4A-9428-C40C12921AC8}"/>
              </a:ext>
            </a:extLst>
          </p:cNvPr>
          <p:cNvSpPr>
            <a:spLocks noGrp="1"/>
          </p:cNvSpPr>
          <p:nvPr>
            <p:ph type="sldNum" sz="quarter" idx="12"/>
          </p:nvPr>
        </p:nvSpPr>
        <p:spPr/>
        <p:txBody>
          <a:bodyPr/>
          <a:lstStyle/>
          <a:p>
            <a:fld id="{01C92930-73F8-B348-8FEB-D0D1FCF46FBA}" type="slidenum">
              <a:rPr lang="en-US" smtClean="0"/>
              <a:t>‹#›</a:t>
            </a:fld>
            <a:endParaRPr lang="en-US"/>
          </a:p>
        </p:txBody>
      </p:sp>
    </p:spTree>
    <p:extLst>
      <p:ext uri="{BB962C8B-B14F-4D97-AF65-F5344CB8AC3E}">
        <p14:creationId xmlns:p14="http://schemas.microsoft.com/office/powerpoint/2010/main" val="21762937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0375" y="3146981"/>
            <a:ext cx="8237540" cy="1151229"/>
          </a:xfrm>
          <a:prstGeom prst="rect">
            <a:avLst/>
          </a:prstGeom>
        </p:spPr>
        <p:txBody>
          <a:bodyPr>
            <a:normAutofit/>
          </a:bodyPr>
          <a:lstStyle>
            <a:lvl1pPr marL="0" indent="0" algn="l">
              <a:buNone/>
              <a:defRPr sz="1800" baseline="0">
                <a:solidFill>
                  <a:schemeClr val="tx2"/>
                </a:solidFill>
              </a:defRPr>
            </a:lvl1pPr>
            <a:lvl2pPr marL="457178" indent="0" algn="ctr">
              <a:buNone/>
              <a:defRPr>
                <a:solidFill>
                  <a:schemeClr val="tx1">
                    <a:tint val="75000"/>
                  </a:schemeClr>
                </a:solidFill>
              </a:defRPr>
            </a:lvl2pPr>
            <a:lvl3pPr marL="914355"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4"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en-US"/>
              <a:t>Click to edit Master subtitle style</a:t>
            </a:r>
            <a:endParaRPr lang="en-AU" dirty="0"/>
          </a:p>
        </p:txBody>
      </p:sp>
      <p:sp>
        <p:nvSpPr>
          <p:cNvPr id="7" name="Title Placeholder 1"/>
          <p:cNvSpPr>
            <a:spLocks noGrp="1"/>
          </p:cNvSpPr>
          <p:nvPr>
            <p:ph type="title"/>
          </p:nvPr>
        </p:nvSpPr>
        <p:spPr>
          <a:xfrm>
            <a:off x="460380" y="361510"/>
            <a:ext cx="8237539" cy="2716364"/>
          </a:xfrm>
          <a:prstGeom prst="rect">
            <a:avLst/>
          </a:prstGeom>
        </p:spPr>
        <p:txBody>
          <a:bodyPr rtlCol="0" anchor="b">
            <a:noAutofit/>
          </a:bodyPr>
          <a:lstStyle>
            <a:lvl1pPr>
              <a:defRPr sz="4400" spc="-150"/>
            </a:lvl1pPr>
          </a:lstStyle>
          <a:p>
            <a:r>
              <a:rPr lang="en-US"/>
              <a:t>Click to edit Master title style</a:t>
            </a:r>
            <a:endParaRPr lang="en-AU" dirty="0"/>
          </a:p>
        </p:txBody>
      </p:sp>
    </p:spTree>
    <p:extLst>
      <p:ext uri="{BB962C8B-B14F-4D97-AF65-F5344CB8AC3E}">
        <p14:creationId xmlns:p14="http://schemas.microsoft.com/office/powerpoint/2010/main" val="42191232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1" y="205981"/>
            <a:ext cx="8229600" cy="424958"/>
          </a:xfrm>
          <a:prstGeom prst="rect">
            <a:avLst/>
          </a:prstGeom>
        </p:spPr>
        <p:txBody>
          <a:bodyPr/>
          <a:lstStyle/>
          <a:p>
            <a:r>
              <a:rPr lang="en-US"/>
              <a:t>Click to edit Master title style</a:t>
            </a:r>
            <a:endParaRPr lang="en-AU"/>
          </a:p>
        </p:txBody>
      </p:sp>
      <p:sp>
        <p:nvSpPr>
          <p:cNvPr id="3" name="Content Placeholder 2"/>
          <p:cNvSpPr>
            <a:spLocks noGrp="1"/>
          </p:cNvSpPr>
          <p:nvPr>
            <p:ph idx="1"/>
          </p:nvPr>
        </p:nvSpPr>
        <p:spPr>
          <a:xfrm>
            <a:off x="457200" y="801015"/>
            <a:ext cx="8229600" cy="3793608"/>
          </a:xfrm>
          <a:prstGeom prst="rect">
            <a:avLst/>
          </a:prstGeo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354039153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9"/>
            <a:ext cx="7772400" cy="1021556"/>
          </a:xfrm>
          <a:prstGeom prst="rect">
            <a:avLst/>
          </a:prstGeom>
        </p:spPr>
        <p:txBody>
          <a:bodyPr anchor="t"/>
          <a:lstStyle>
            <a:lvl1pPr algn="l">
              <a:defRPr sz="4000" b="1" cap="none" spc="-150"/>
            </a:lvl1pPr>
          </a:lstStyle>
          <a:p>
            <a:r>
              <a:rPr lang="en-US"/>
              <a:t>Click to edit Master title style</a:t>
            </a:r>
            <a:endParaRPr lang="en-AU" dirty="0"/>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178" indent="0">
              <a:buNone/>
              <a:defRPr sz="1800">
                <a:solidFill>
                  <a:schemeClr val="tx1">
                    <a:tint val="75000"/>
                  </a:schemeClr>
                </a:solidFill>
              </a:defRPr>
            </a:lvl2pPr>
            <a:lvl3pPr marL="914355"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4"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6838518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AU"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pic>
        <p:nvPicPr>
          <p:cNvPr id="4" name="Picture 3" descr="bb_arrow.png"/>
          <p:cNvPicPr>
            <a:picLocks noChangeAspect="1"/>
          </p:cNvPicPr>
          <p:nvPr/>
        </p:nvPicPr>
        <p:blipFill>
          <a:blip r:embed="rId2" cstate="print"/>
          <a:stretch>
            <a:fillRect/>
          </a:stretch>
        </p:blipFill>
        <p:spPr>
          <a:xfrm>
            <a:off x="563880" y="610649"/>
            <a:ext cx="201168" cy="189739"/>
          </a:xfrm>
          <a:prstGeom prst="rect">
            <a:avLst/>
          </a:prstGeom>
        </p:spPr>
      </p:pic>
    </p:spTree>
    <p:extLst>
      <p:ext uri="{BB962C8B-B14F-4D97-AF65-F5344CB8AC3E}">
        <p14:creationId xmlns:p14="http://schemas.microsoft.com/office/powerpoint/2010/main" val="416838233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305179"/>
            <a:ext cx="7772400" cy="1021556"/>
          </a:xfrm>
        </p:spPr>
        <p:txBody>
          <a:bodyPr anchor="t"/>
          <a:lstStyle>
            <a:lvl1pPr algn="l">
              <a:defRPr sz="3600" b="1" cap="none" spc="0"/>
            </a:lvl1pPr>
          </a:lstStyle>
          <a:p>
            <a:r>
              <a:rPr lang="en-US" dirty="0"/>
              <a:t>CLICK TO EDIT MASTER TITLE STYLE</a:t>
            </a:r>
            <a:endParaRPr lang="en-AU"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78" indent="0">
              <a:buNone/>
              <a:defRPr sz="1800">
                <a:solidFill>
                  <a:schemeClr val="tx1">
                    <a:tint val="75000"/>
                  </a:schemeClr>
                </a:solidFill>
              </a:defRPr>
            </a:lvl2pPr>
            <a:lvl3pPr marL="914355"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4"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a:t>Click to edit Master text styles</a:t>
            </a:r>
          </a:p>
        </p:txBody>
      </p:sp>
      <p:pic>
        <p:nvPicPr>
          <p:cNvPr id="4" name="Picture 3" descr="bb_arrow.png"/>
          <p:cNvPicPr>
            <a:picLocks noChangeAspect="1"/>
          </p:cNvPicPr>
          <p:nvPr/>
        </p:nvPicPr>
        <p:blipFill>
          <a:blip r:embed="rId2" cstate="print"/>
          <a:stretch>
            <a:fillRect/>
          </a:stretch>
        </p:blipFill>
        <p:spPr>
          <a:xfrm>
            <a:off x="463296" y="3461007"/>
            <a:ext cx="201168" cy="189739"/>
          </a:xfrm>
          <a:prstGeom prst="rect">
            <a:avLst/>
          </a:prstGeom>
        </p:spPr>
      </p:pic>
    </p:spTree>
    <p:extLst>
      <p:ext uri="{BB962C8B-B14F-4D97-AF65-F5344CB8AC3E}">
        <p14:creationId xmlns:p14="http://schemas.microsoft.com/office/powerpoint/2010/main" val="52744462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AU" dirty="0"/>
          </a:p>
        </p:txBody>
      </p:sp>
      <p:sp>
        <p:nvSpPr>
          <p:cNvPr id="3" name="Content Placeholder 2"/>
          <p:cNvSpPr>
            <a:spLocks noGrp="1"/>
          </p:cNvSpPr>
          <p:nvPr>
            <p:ph sz="half" idx="1"/>
          </p:nvPr>
        </p:nvSpPr>
        <p:spPr>
          <a:xfrm>
            <a:off x="457200" y="1200154"/>
            <a:ext cx="4038600" cy="3394472"/>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200154"/>
            <a:ext cx="4038600" cy="3394472"/>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5" name="Picture 4" descr="bb_arrow.png"/>
          <p:cNvPicPr>
            <a:picLocks noChangeAspect="1"/>
          </p:cNvPicPr>
          <p:nvPr/>
        </p:nvPicPr>
        <p:blipFill>
          <a:blip r:embed="rId2" cstate="print"/>
          <a:stretch>
            <a:fillRect/>
          </a:stretch>
        </p:blipFill>
        <p:spPr>
          <a:xfrm>
            <a:off x="563880" y="610649"/>
            <a:ext cx="201168" cy="189739"/>
          </a:xfrm>
          <a:prstGeom prst="rect">
            <a:avLst/>
          </a:prstGeom>
        </p:spPr>
      </p:pic>
    </p:spTree>
    <p:extLst>
      <p:ext uri="{BB962C8B-B14F-4D97-AF65-F5344CB8AC3E}">
        <p14:creationId xmlns:p14="http://schemas.microsoft.com/office/powerpoint/2010/main" val="363837972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endParaRPr lang="en-AU" dirty="0"/>
          </a:p>
        </p:txBody>
      </p:sp>
      <p:sp>
        <p:nvSpPr>
          <p:cNvPr id="3" name="Text Placeholder 2"/>
          <p:cNvSpPr>
            <a:spLocks noGrp="1"/>
          </p:cNvSpPr>
          <p:nvPr>
            <p:ph type="body" idx="1"/>
          </p:nvPr>
        </p:nvSpPr>
        <p:spPr>
          <a:xfrm>
            <a:off x="457200" y="965599"/>
            <a:ext cx="4040188" cy="479822"/>
          </a:xfrm>
        </p:spPr>
        <p:txBody>
          <a:bodyPr anchor="b">
            <a:normAutofit/>
          </a:bodyPr>
          <a:lstStyle>
            <a:lvl1pPr marL="0" indent="0">
              <a:buNone/>
              <a:defRPr sz="2000" b="1"/>
            </a:lvl1pPr>
            <a:lvl2pPr marL="457178" indent="0">
              <a:buNone/>
              <a:defRPr sz="2000" b="1"/>
            </a:lvl2pPr>
            <a:lvl3pPr marL="914355" indent="0">
              <a:buNone/>
              <a:defRPr sz="1800" b="1"/>
            </a:lvl3pPr>
            <a:lvl4pPr marL="1371532" indent="0">
              <a:buNone/>
              <a:defRPr sz="1600" b="1"/>
            </a:lvl4pPr>
            <a:lvl5pPr marL="1828709" indent="0">
              <a:buNone/>
              <a:defRPr sz="1600" b="1"/>
            </a:lvl5pPr>
            <a:lvl6pPr marL="2285886" indent="0">
              <a:buNone/>
              <a:defRPr sz="1600" b="1"/>
            </a:lvl6pPr>
            <a:lvl7pPr marL="2743064"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445419"/>
            <a:ext cx="4040188" cy="296346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31" y="965599"/>
            <a:ext cx="4041775" cy="479822"/>
          </a:xfrm>
        </p:spPr>
        <p:txBody>
          <a:bodyPr anchor="b">
            <a:normAutofit/>
          </a:bodyPr>
          <a:lstStyle>
            <a:lvl1pPr marL="0" indent="0">
              <a:buNone/>
              <a:defRPr sz="2000" b="1"/>
            </a:lvl1pPr>
            <a:lvl2pPr marL="457178" indent="0">
              <a:buNone/>
              <a:defRPr sz="2000" b="1"/>
            </a:lvl2pPr>
            <a:lvl3pPr marL="914355" indent="0">
              <a:buNone/>
              <a:defRPr sz="1800" b="1"/>
            </a:lvl3pPr>
            <a:lvl4pPr marL="1371532" indent="0">
              <a:buNone/>
              <a:defRPr sz="1600" b="1"/>
            </a:lvl4pPr>
            <a:lvl5pPr marL="1828709" indent="0">
              <a:buNone/>
              <a:defRPr sz="1600" b="1"/>
            </a:lvl5pPr>
            <a:lvl6pPr marL="2285886" indent="0">
              <a:buNone/>
              <a:defRPr sz="1600" b="1"/>
            </a:lvl6pPr>
            <a:lvl7pPr marL="2743064"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1" y="1445419"/>
            <a:ext cx="4041775" cy="296346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7" name="Picture 6" descr="bb_arrow.png"/>
          <p:cNvPicPr>
            <a:picLocks noChangeAspect="1"/>
          </p:cNvPicPr>
          <p:nvPr/>
        </p:nvPicPr>
        <p:blipFill>
          <a:blip r:embed="rId2" cstate="print"/>
          <a:stretch>
            <a:fillRect/>
          </a:stretch>
        </p:blipFill>
        <p:spPr>
          <a:xfrm>
            <a:off x="563880" y="610649"/>
            <a:ext cx="201168" cy="189739"/>
          </a:xfrm>
          <a:prstGeom prst="rect">
            <a:avLst/>
          </a:prstGeom>
        </p:spPr>
      </p:pic>
    </p:spTree>
    <p:extLst>
      <p:ext uri="{BB962C8B-B14F-4D97-AF65-F5344CB8AC3E}">
        <p14:creationId xmlns:p14="http://schemas.microsoft.com/office/powerpoint/2010/main" val="310691128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AU" dirty="0"/>
          </a:p>
        </p:txBody>
      </p:sp>
    </p:spTree>
    <p:extLst>
      <p:ext uri="{BB962C8B-B14F-4D97-AF65-F5344CB8AC3E}">
        <p14:creationId xmlns:p14="http://schemas.microsoft.com/office/powerpoint/2010/main" val="343554707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FCEB9579-C955-7C47-B61B-3D3694CDA71E}"/>
              </a:ext>
            </a:extLst>
          </p:cNvPr>
          <p:cNvSpPr txBox="1">
            <a:spLocks noChangeArrowheads="1"/>
          </p:cNvSpPr>
          <p:nvPr userDrawn="1"/>
        </p:nvSpPr>
        <p:spPr bwMode="auto">
          <a:xfrm>
            <a:off x="3733800" y="4794706"/>
            <a:ext cx="2082019" cy="215444"/>
          </a:xfrm>
          <a:prstGeom prst="rect">
            <a:avLst/>
          </a:prstGeom>
          <a:noFill/>
          <a:ln>
            <a:noFill/>
          </a:ln>
        </p:spPr>
        <p:txBody>
          <a:bodyPr wrap="square">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eaLnBrk="1" hangingPunct="1"/>
            <a:r>
              <a:rPr lang="en-AU"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rPr>
              <a:t>Kaggle Winner Presentation Template</a:t>
            </a:r>
            <a:endParaRPr lang="en-US"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endParaRPr>
          </a:p>
        </p:txBody>
      </p:sp>
      <p:pic>
        <p:nvPicPr>
          <p:cNvPr id="3" name="Picture 2">
            <a:extLst>
              <a:ext uri="{FF2B5EF4-FFF2-40B4-BE49-F238E27FC236}">
                <a16:creationId xmlns:a16="http://schemas.microsoft.com/office/drawing/2014/main" id="{80FC09AC-8B6B-F448-843A-DB04190BFDE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7109" y="4794706"/>
            <a:ext cx="557815" cy="215444"/>
          </a:xfrm>
          <a:prstGeom prst="rect">
            <a:avLst/>
          </a:prstGeom>
        </p:spPr>
      </p:pic>
      <p:sp>
        <p:nvSpPr>
          <p:cNvPr id="7" name="Slide Number Placeholder 5">
            <a:extLst>
              <a:ext uri="{FF2B5EF4-FFF2-40B4-BE49-F238E27FC236}">
                <a16:creationId xmlns:a16="http://schemas.microsoft.com/office/drawing/2014/main" id="{0BD2B0A2-3C70-5844-9E30-33CA803F9B14}"/>
              </a:ext>
            </a:extLst>
          </p:cNvPr>
          <p:cNvSpPr>
            <a:spLocks noGrp="1"/>
          </p:cNvSpPr>
          <p:nvPr>
            <p:ph type="sldNum" sz="quarter" idx="4"/>
          </p:nvPr>
        </p:nvSpPr>
        <p:spPr>
          <a:xfrm>
            <a:off x="6934200" y="4794706"/>
            <a:ext cx="2057400" cy="274637"/>
          </a:xfrm>
          <a:prstGeom prst="rect">
            <a:avLst/>
          </a:prstGeom>
        </p:spPr>
        <p:txBody>
          <a:bodyPr vert="horz" lIns="91440" tIns="45720" rIns="91440" bIns="45720" rtlCol="0" anchor="ctr"/>
          <a:lstStyle>
            <a:lvl1pPr algn="r">
              <a:defRPr sz="800">
                <a:solidFill>
                  <a:schemeClr val="tx1">
                    <a:tint val="75000"/>
                  </a:schemeClr>
                </a:solidFill>
                <a:latin typeface="Inter" panose="020B0502030000000004" pitchFamily="34" charset="0"/>
                <a:ea typeface="Inter" panose="020B0502030000000004" pitchFamily="34" charset="0"/>
                <a:cs typeface="Inter" panose="020B0502030000000004" pitchFamily="34" charset="0"/>
              </a:defRPr>
            </a:lvl1pPr>
          </a:lstStyle>
          <a:p>
            <a:fld id="{01C92930-73F8-B348-8FEB-D0D1FCF46FBA}" type="slidenum">
              <a:rPr lang="en-US" smtClean="0"/>
              <a:pPr/>
              <a:t>‹#›</a:t>
            </a:fld>
            <a:endParaRPr lang="en-US" dirty="0"/>
          </a:p>
        </p:txBody>
      </p:sp>
    </p:spTree>
    <p:extLst>
      <p:ext uri="{BB962C8B-B14F-4D97-AF65-F5344CB8AC3E}">
        <p14:creationId xmlns:p14="http://schemas.microsoft.com/office/powerpoint/2010/main" val="97792870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4851" y="470395"/>
            <a:ext cx="2703516" cy="783236"/>
          </a:xfrm>
        </p:spPr>
        <p:txBody>
          <a:bodyPr anchor="ctr"/>
          <a:lstStyle>
            <a:lvl1pPr algn="l">
              <a:defRPr sz="2000" b="1"/>
            </a:lvl1pPr>
          </a:lstStyle>
          <a:p>
            <a:r>
              <a:rPr lang="en-US" dirty="0"/>
              <a:t>CLICK TO EDIT MASTER TITLE STYLE</a:t>
            </a:r>
            <a:endParaRPr lang="en-AU" dirty="0"/>
          </a:p>
        </p:txBody>
      </p:sp>
      <p:sp>
        <p:nvSpPr>
          <p:cNvPr id="3" name="Content Placeholder 2"/>
          <p:cNvSpPr>
            <a:spLocks noGrp="1"/>
          </p:cNvSpPr>
          <p:nvPr>
            <p:ph idx="1"/>
          </p:nvPr>
        </p:nvSpPr>
        <p:spPr>
          <a:xfrm>
            <a:off x="3738756" y="470039"/>
            <a:ext cx="4593838" cy="394506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704851" y="1254561"/>
            <a:ext cx="2703516" cy="3161831"/>
          </a:xfrm>
        </p:spPr>
        <p:txBody>
          <a:bodyPr/>
          <a:lstStyle>
            <a:lvl1pPr marL="0" indent="0">
              <a:buNone/>
              <a:defRPr sz="1400"/>
            </a:lvl1pPr>
            <a:lvl2pPr marL="457178" indent="0">
              <a:buNone/>
              <a:defRPr sz="1200"/>
            </a:lvl2pPr>
            <a:lvl3pPr marL="914355" indent="0">
              <a:buNone/>
              <a:defRPr sz="1000"/>
            </a:lvl3pPr>
            <a:lvl4pPr marL="1371532" indent="0">
              <a:buNone/>
              <a:defRPr sz="900"/>
            </a:lvl4pPr>
            <a:lvl5pPr marL="1828709" indent="0">
              <a:buNone/>
              <a:defRPr sz="900"/>
            </a:lvl5pPr>
            <a:lvl6pPr marL="2285886" indent="0">
              <a:buNone/>
              <a:defRPr sz="900"/>
            </a:lvl6pPr>
            <a:lvl7pPr marL="2743064" indent="0">
              <a:buNone/>
              <a:defRPr sz="900"/>
            </a:lvl7pPr>
            <a:lvl8pPr marL="3200240" indent="0">
              <a:buNone/>
              <a:defRPr sz="900"/>
            </a:lvl8pPr>
            <a:lvl9pPr marL="3657418" indent="0">
              <a:buNone/>
              <a:defRPr sz="900"/>
            </a:lvl9pPr>
          </a:lstStyle>
          <a:p>
            <a:pPr lvl="0"/>
            <a:r>
              <a:rPr lang="en-US"/>
              <a:t>Click to edit Master text styles</a:t>
            </a:r>
          </a:p>
        </p:txBody>
      </p:sp>
      <p:pic>
        <p:nvPicPr>
          <p:cNvPr id="5" name="Picture 4" descr="bb_arrow.png"/>
          <p:cNvPicPr>
            <a:picLocks noChangeAspect="1"/>
          </p:cNvPicPr>
          <p:nvPr/>
        </p:nvPicPr>
        <p:blipFill>
          <a:blip r:embed="rId2" cstate="print"/>
          <a:stretch>
            <a:fillRect/>
          </a:stretch>
        </p:blipFill>
        <p:spPr>
          <a:xfrm>
            <a:off x="425196" y="786102"/>
            <a:ext cx="201168" cy="189739"/>
          </a:xfrm>
          <a:prstGeom prst="rect">
            <a:avLst/>
          </a:prstGeom>
        </p:spPr>
      </p:pic>
    </p:spTree>
    <p:extLst>
      <p:ext uri="{BB962C8B-B14F-4D97-AF65-F5344CB8AC3E}">
        <p14:creationId xmlns:p14="http://schemas.microsoft.com/office/powerpoint/2010/main" val="343700911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1.pn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5" Type="http://schemas.openxmlformats.org/officeDocument/2006/relationships/image" Target="NUL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5" name="Title Placeholder 1"/>
          <p:cNvSpPr>
            <a:spLocks noGrp="1"/>
          </p:cNvSpPr>
          <p:nvPr>
            <p:ph type="title"/>
          </p:nvPr>
        </p:nvSpPr>
        <p:spPr bwMode="auto">
          <a:xfrm>
            <a:off x="857250" y="427832"/>
            <a:ext cx="7429500" cy="529431"/>
          </a:xfrm>
          <a:prstGeom prst="rect">
            <a:avLst/>
          </a:prstGeom>
          <a:solidFill>
            <a:schemeClr val="accent1"/>
          </a:solidFill>
          <a:ln>
            <a:noFill/>
          </a:ln>
          <a:effectLst/>
        </p:spPr>
        <p:txBody>
          <a:bodyPr vert="horz" wrap="square" lIns="91436" tIns="45718" rIns="91436" bIns="45718" numCol="1" anchor="ctr" anchorCtr="0" compatLnSpc="1">
            <a:prstTxWarp prst="textNoShape">
              <a:avLst/>
            </a:prstTxWarp>
          </a:bodyPr>
          <a:lstStyle/>
          <a:p>
            <a:pPr lvl="0"/>
            <a:r>
              <a:rPr lang="en-US"/>
              <a:t>Click to edit Master title style</a:t>
            </a:r>
            <a:endParaRPr lang="en-AU" dirty="0"/>
          </a:p>
        </p:txBody>
      </p:sp>
      <p:sp>
        <p:nvSpPr>
          <p:cNvPr id="3076" name="Text Placeholder 2"/>
          <p:cNvSpPr>
            <a:spLocks noGrp="1"/>
          </p:cNvSpPr>
          <p:nvPr>
            <p:ph type="body" idx="1"/>
          </p:nvPr>
        </p:nvSpPr>
        <p:spPr bwMode="auto">
          <a:xfrm>
            <a:off x="857250" y="957262"/>
            <a:ext cx="7429500" cy="3583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6" tIns="45718" rIns="91436" bIns="4571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mc:AlternateContent xmlns:mc="http://schemas.openxmlformats.org/markup-compatibility/2006" xmlns:p14="http://schemas.microsoft.com/office/powerpoint/2010/main">
    <mc:Choice Requires="p14">
      <p:transition p14:dur="10" advClick="0"/>
    </mc:Choice>
    <mc:Fallback xmlns="">
      <p:transition advClick="0"/>
    </mc:Fallback>
  </mc:AlternateContent>
  <p:hf hdr="0" ftr="0" dt="0"/>
  <p:txStyles>
    <p:titleStyle>
      <a:lvl1pPr algn="l" rtl="0" eaLnBrk="1" fontAlgn="base" hangingPunct="1">
        <a:spcBef>
          <a:spcPct val="0"/>
        </a:spcBef>
        <a:spcAft>
          <a:spcPct val="0"/>
        </a:spcAft>
        <a:defRPr sz="2800" b="1" kern="1200">
          <a:solidFill>
            <a:schemeClr val="bg1"/>
          </a:solidFill>
          <a:latin typeface="Arial Narrow" pitchFamily="34" charset="0"/>
          <a:ea typeface="ＭＳ Ｐゴシック" charset="-128"/>
          <a:cs typeface="Arial Narrow" pitchFamily="34" charset="0"/>
        </a:defRPr>
      </a:lvl1pPr>
      <a:lvl2pPr algn="l" rtl="0" eaLnBrk="1" fontAlgn="base" hangingPunct="1">
        <a:spcBef>
          <a:spcPct val="0"/>
        </a:spcBef>
        <a:spcAft>
          <a:spcPct val="0"/>
        </a:spcAft>
        <a:defRPr sz="2800" b="1">
          <a:solidFill>
            <a:schemeClr val="tx1"/>
          </a:solidFill>
          <a:latin typeface="Arial" pitchFamily="34" charset="0"/>
          <a:ea typeface="ＭＳ Ｐゴシック" charset="-128"/>
          <a:cs typeface="MS PGothic" pitchFamily="34" charset="-128"/>
        </a:defRPr>
      </a:lvl2pPr>
      <a:lvl3pPr algn="l" rtl="0" eaLnBrk="1" fontAlgn="base" hangingPunct="1">
        <a:spcBef>
          <a:spcPct val="0"/>
        </a:spcBef>
        <a:spcAft>
          <a:spcPct val="0"/>
        </a:spcAft>
        <a:defRPr sz="2800" b="1">
          <a:solidFill>
            <a:schemeClr val="tx1"/>
          </a:solidFill>
          <a:latin typeface="Arial" pitchFamily="34" charset="0"/>
          <a:ea typeface="ＭＳ Ｐゴシック" charset="-128"/>
          <a:cs typeface="MS PGothic" pitchFamily="34" charset="-128"/>
        </a:defRPr>
      </a:lvl3pPr>
      <a:lvl4pPr algn="l" rtl="0" eaLnBrk="1" fontAlgn="base" hangingPunct="1">
        <a:spcBef>
          <a:spcPct val="0"/>
        </a:spcBef>
        <a:spcAft>
          <a:spcPct val="0"/>
        </a:spcAft>
        <a:defRPr sz="2800" b="1">
          <a:solidFill>
            <a:schemeClr val="tx1"/>
          </a:solidFill>
          <a:latin typeface="Arial" pitchFamily="34" charset="0"/>
          <a:ea typeface="ＭＳ Ｐゴシック" charset="-128"/>
          <a:cs typeface="MS PGothic" pitchFamily="34" charset="-128"/>
        </a:defRPr>
      </a:lvl4pPr>
      <a:lvl5pPr algn="l" rtl="0" eaLnBrk="1" fontAlgn="base" hangingPunct="1">
        <a:spcBef>
          <a:spcPct val="0"/>
        </a:spcBef>
        <a:spcAft>
          <a:spcPct val="0"/>
        </a:spcAft>
        <a:defRPr sz="2800" b="1">
          <a:solidFill>
            <a:schemeClr val="tx1"/>
          </a:solidFill>
          <a:latin typeface="Arial" pitchFamily="34" charset="0"/>
          <a:ea typeface="ＭＳ Ｐゴシック" charset="-128"/>
          <a:cs typeface="MS PGothic" pitchFamily="34" charset="-128"/>
        </a:defRPr>
      </a:lvl5pPr>
      <a:lvl6pPr marL="457178" algn="l" rtl="0" eaLnBrk="1" fontAlgn="base" hangingPunct="1">
        <a:spcBef>
          <a:spcPct val="0"/>
        </a:spcBef>
        <a:spcAft>
          <a:spcPct val="0"/>
        </a:spcAft>
        <a:defRPr sz="2800" b="1">
          <a:solidFill>
            <a:schemeClr val="tx1"/>
          </a:solidFill>
          <a:latin typeface="Arial" pitchFamily="34" charset="0"/>
        </a:defRPr>
      </a:lvl6pPr>
      <a:lvl7pPr marL="914355" algn="l" rtl="0" eaLnBrk="1" fontAlgn="base" hangingPunct="1">
        <a:spcBef>
          <a:spcPct val="0"/>
        </a:spcBef>
        <a:spcAft>
          <a:spcPct val="0"/>
        </a:spcAft>
        <a:defRPr sz="2800" b="1">
          <a:solidFill>
            <a:schemeClr val="tx1"/>
          </a:solidFill>
          <a:latin typeface="Arial" pitchFamily="34" charset="0"/>
        </a:defRPr>
      </a:lvl7pPr>
      <a:lvl8pPr marL="1371532" algn="l" rtl="0" eaLnBrk="1" fontAlgn="base" hangingPunct="1">
        <a:spcBef>
          <a:spcPct val="0"/>
        </a:spcBef>
        <a:spcAft>
          <a:spcPct val="0"/>
        </a:spcAft>
        <a:defRPr sz="2800" b="1">
          <a:solidFill>
            <a:schemeClr val="tx1"/>
          </a:solidFill>
          <a:latin typeface="Arial" pitchFamily="34" charset="0"/>
        </a:defRPr>
      </a:lvl8pPr>
      <a:lvl9pPr marL="1828709" algn="l" rtl="0" eaLnBrk="1" fontAlgn="base" hangingPunct="1">
        <a:spcBef>
          <a:spcPct val="0"/>
        </a:spcBef>
        <a:spcAft>
          <a:spcPct val="0"/>
        </a:spcAft>
        <a:defRPr sz="2800" b="1">
          <a:solidFill>
            <a:schemeClr val="tx1"/>
          </a:solidFill>
          <a:latin typeface="Arial" pitchFamily="34" charset="0"/>
        </a:defRPr>
      </a:lvl9pPr>
    </p:titleStyle>
    <p:bodyStyle>
      <a:lvl1pPr marL="342884" indent="-342884" algn="l" rtl="0" eaLnBrk="1" fontAlgn="base" hangingPunct="1">
        <a:spcBef>
          <a:spcPct val="20000"/>
        </a:spcBef>
        <a:spcAft>
          <a:spcPct val="0"/>
        </a:spcAft>
        <a:buFont typeface="Arial" charset="0"/>
        <a:buChar char="•"/>
        <a:defRPr sz="2800" kern="1200">
          <a:solidFill>
            <a:schemeClr val="tx1"/>
          </a:solidFill>
          <a:latin typeface="Verdana"/>
          <a:ea typeface="ＭＳ Ｐゴシック" charset="-128"/>
          <a:cs typeface="MS PGothic" pitchFamily="34" charset="-128"/>
        </a:defRPr>
      </a:lvl1pPr>
      <a:lvl2pPr marL="742913" indent="-285736" algn="l" rtl="0" eaLnBrk="1" fontAlgn="base" hangingPunct="1">
        <a:spcBef>
          <a:spcPct val="20000"/>
        </a:spcBef>
        <a:spcAft>
          <a:spcPct val="0"/>
        </a:spcAft>
        <a:buFont typeface="Arial" charset="0"/>
        <a:buChar char="–"/>
        <a:defRPr sz="2400" kern="1200">
          <a:solidFill>
            <a:schemeClr val="tx1"/>
          </a:solidFill>
          <a:latin typeface="Verdana"/>
          <a:ea typeface="ＭＳ Ｐゴシック" charset="-128"/>
          <a:cs typeface="+mn-cs"/>
        </a:defRPr>
      </a:lvl2pPr>
      <a:lvl3pPr marL="1142944" indent="-228588" algn="l" rtl="0" eaLnBrk="1" fontAlgn="base" hangingPunct="1">
        <a:spcBef>
          <a:spcPct val="20000"/>
        </a:spcBef>
        <a:spcAft>
          <a:spcPct val="0"/>
        </a:spcAft>
        <a:buFont typeface="Arial" charset="0"/>
        <a:buChar char="•"/>
        <a:defRPr sz="2000" kern="1200">
          <a:solidFill>
            <a:schemeClr val="tx1"/>
          </a:solidFill>
          <a:latin typeface="Verdana"/>
          <a:ea typeface="ＭＳ Ｐゴシック" charset="-128"/>
          <a:cs typeface="+mn-cs"/>
        </a:defRPr>
      </a:lvl3pPr>
      <a:lvl4pPr marL="1600120" indent="-228588" algn="l" rtl="0" eaLnBrk="1" fontAlgn="base" hangingPunct="1">
        <a:spcBef>
          <a:spcPct val="20000"/>
        </a:spcBef>
        <a:spcAft>
          <a:spcPct val="0"/>
        </a:spcAft>
        <a:buFont typeface="Arial" charset="0"/>
        <a:buChar char="–"/>
        <a:defRPr sz="1800" kern="1200">
          <a:solidFill>
            <a:schemeClr val="tx1"/>
          </a:solidFill>
          <a:latin typeface="Verdana"/>
          <a:ea typeface="ＭＳ Ｐゴシック" charset="-128"/>
          <a:cs typeface="+mn-cs"/>
        </a:defRPr>
      </a:lvl4pPr>
      <a:lvl5pPr marL="2057297" indent="-228588" algn="l" rtl="0" eaLnBrk="1" fontAlgn="base" hangingPunct="1">
        <a:spcBef>
          <a:spcPct val="20000"/>
        </a:spcBef>
        <a:spcAft>
          <a:spcPct val="0"/>
        </a:spcAft>
        <a:buFont typeface="Arial" charset="0"/>
        <a:buChar char="»"/>
        <a:defRPr sz="1800" kern="1200">
          <a:solidFill>
            <a:schemeClr val="tx1"/>
          </a:solidFill>
          <a:latin typeface="Verdana"/>
          <a:ea typeface="ＭＳ Ｐゴシック" charset="-128"/>
          <a:cs typeface="+mn-cs"/>
        </a:defRPr>
      </a:lvl5pPr>
      <a:lvl6pPr marL="2514474"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5" rtl="0" eaLnBrk="1" latinLnBrk="0" hangingPunct="1">
        <a:defRPr sz="1800" kern="1200">
          <a:solidFill>
            <a:schemeClr val="tx1"/>
          </a:solidFill>
          <a:latin typeface="+mn-lt"/>
          <a:ea typeface="+mn-ea"/>
          <a:cs typeface="+mn-cs"/>
        </a:defRPr>
      </a:lvl1pPr>
      <a:lvl2pPr marL="457178"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2" algn="l" defTabSz="914355" rtl="0" eaLnBrk="1" latinLnBrk="0" hangingPunct="1">
        <a:defRPr sz="1800" kern="1200">
          <a:solidFill>
            <a:schemeClr val="tx1"/>
          </a:solidFill>
          <a:latin typeface="+mn-lt"/>
          <a:ea typeface="+mn-ea"/>
          <a:cs typeface="+mn-cs"/>
        </a:defRPr>
      </a:lvl4pPr>
      <a:lvl5pPr marL="1828709" algn="l" defTabSz="914355" rtl="0" eaLnBrk="1" latinLnBrk="0" hangingPunct="1">
        <a:defRPr sz="1800" kern="1200">
          <a:solidFill>
            <a:schemeClr val="tx1"/>
          </a:solidFill>
          <a:latin typeface="+mn-lt"/>
          <a:ea typeface="+mn-ea"/>
          <a:cs typeface="+mn-cs"/>
        </a:defRPr>
      </a:lvl5pPr>
      <a:lvl6pPr marL="2285886" algn="l" defTabSz="914355" rtl="0" eaLnBrk="1" latinLnBrk="0" hangingPunct="1">
        <a:defRPr sz="1800" kern="1200">
          <a:solidFill>
            <a:schemeClr val="tx1"/>
          </a:solidFill>
          <a:latin typeface="+mn-lt"/>
          <a:ea typeface="+mn-ea"/>
          <a:cs typeface="+mn-cs"/>
        </a:defRPr>
      </a:lvl6pPr>
      <a:lvl7pPr marL="2743064" algn="l" defTabSz="914355" rtl="0" eaLnBrk="1" latinLnBrk="0" hangingPunct="1">
        <a:defRPr sz="1800" kern="1200">
          <a:solidFill>
            <a:schemeClr val="tx1"/>
          </a:solidFill>
          <a:latin typeface="+mn-lt"/>
          <a:ea typeface="+mn-ea"/>
          <a:cs typeface="+mn-cs"/>
        </a:defRPr>
      </a:lvl7pPr>
      <a:lvl8pPr marL="3200240" algn="l" defTabSz="914355" rtl="0" eaLnBrk="1" latinLnBrk="0" hangingPunct="1">
        <a:defRPr sz="1800" kern="1200">
          <a:solidFill>
            <a:schemeClr val="tx1"/>
          </a:solidFill>
          <a:latin typeface="+mn-lt"/>
          <a:ea typeface="+mn-ea"/>
          <a:cs typeface="+mn-cs"/>
        </a:defRPr>
      </a:lvl8pPr>
      <a:lvl9pPr marL="3657418" algn="l" defTabSz="91435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69DC40F-1005-AE4C-8E0E-45AF9DB46659}"/>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1C92930-73F8-B348-8FEB-D0D1FCF46FBA}" type="slidenum">
              <a:rPr lang="en-US" smtClean="0"/>
              <a:t>‹#›</a:t>
            </a:fld>
            <a:endParaRPr lang="en-US" dirty="0"/>
          </a:p>
        </p:txBody>
      </p:sp>
      <p:sp>
        <p:nvSpPr>
          <p:cNvPr id="7" name="TextBox 3">
            <a:extLst>
              <a:ext uri="{FF2B5EF4-FFF2-40B4-BE49-F238E27FC236}">
                <a16:creationId xmlns:a16="http://schemas.microsoft.com/office/drawing/2014/main" id="{185ACEEA-10A5-FD40-B6B7-7E89F1196772}"/>
              </a:ext>
            </a:extLst>
          </p:cNvPr>
          <p:cNvSpPr txBox="1">
            <a:spLocks noChangeArrowheads="1"/>
          </p:cNvSpPr>
          <p:nvPr userDrawn="1"/>
        </p:nvSpPr>
        <p:spPr bwMode="auto">
          <a:xfrm>
            <a:off x="3733800" y="4794706"/>
            <a:ext cx="2082019" cy="215444"/>
          </a:xfrm>
          <a:prstGeom prst="rect">
            <a:avLst/>
          </a:prstGeom>
          <a:noFill/>
          <a:ln>
            <a:noFill/>
          </a:ln>
        </p:spPr>
        <p:txBody>
          <a:bodyPr wrap="square">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eaLnBrk="1" hangingPunct="1"/>
            <a:r>
              <a:rPr lang="en-AU"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rPr>
              <a:t>Kaggle Winner Presentation Template</a:t>
            </a:r>
            <a:endParaRPr lang="en-US"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endParaRPr>
          </a:p>
        </p:txBody>
      </p:sp>
      <p:pic>
        <p:nvPicPr>
          <p:cNvPr id="8" name="Picture 7">
            <a:extLst>
              <a:ext uri="{FF2B5EF4-FFF2-40B4-BE49-F238E27FC236}">
                <a16:creationId xmlns:a16="http://schemas.microsoft.com/office/drawing/2014/main" id="{86C08CC8-0489-144E-AAE3-3F7A78F28850}"/>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27109" y="4794706"/>
            <a:ext cx="557815" cy="215444"/>
          </a:xfrm>
          <a:prstGeom prst="rect">
            <a:avLst/>
          </a:prstGeom>
        </p:spPr>
      </p:pic>
    </p:spTree>
    <p:extLst>
      <p:ext uri="{BB962C8B-B14F-4D97-AF65-F5344CB8AC3E}">
        <p14:creationId xmlns:p14="http://schemas.microsoft.com/office/powerpoint/2010/main" val="42965201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06377"/>
            <a:ext cx="8229600" cy="425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6" tIns="45718" rIns="91436" bIns="45718" numCol="1" anchor="ctr" anchorCtr="0" compatLnSpc="1">
            <a:prstTxWarp prst="textNoShape">
              <a:avLst/>
            </a:prstTxWarp>
          </a:bodyPr>
          <a:lstStyle/>
          <a:p>
            <a:pPr lvl="0"/>
            <a:r>
              <a:rPr lang="en-US" dirty="0"/>
              <a:t>Click to edit Master title style</a:t>
            </a:r>
            <a:endParaRPr lang="en-AU" dirty="0"/>
          </a:p>
        </p:txBody>
      </p:sp>
      <p:sp>
        <p:nvSpPr>
          <p:cNvPr id="5123" name="Text Placeholder 2"/>
          <p:cNvSpPr>
            <a:spLocks noGrp="1"/>
          </p:cNvSpPr>
          <p:nvPr>
            <p:ph type="body" idx="1"/>
          </p:nvPr>
        </p:nvSpPr>
        <p:spPr bwMode="auto">
          <a:xfrm>
            <a:off x="457200" y="801689"/>
            <a:ext cx="8229600" cy="3792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6" tIns="45718" rIns="91436" bIns="4571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pic>
        <p:nvPicPr>
          <p:cNvPr id="5124" name="Picture 3" descr="C:\Users\rowan\Desktop\Kaggle\ppt\kaggle-logo-final-rgb.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80363" y="4813301"/>
            <a:ext cx="919162" cy="265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Lst>
  <mc:AlternateContent xmlns:mc="http://schemas.openxmlformats.org/markup-compatibility/2006" xmlns:p14="http://schemas.microsoft.com/office/powerpoint/2010/main">
    <mc:Choice Requires="p14">
      <p:transition p14:dur="10" advClick="0"/>
    </mc:Choice>
    <mc:Fallback xmlns="">
      <p:transition advClick="0"/>
    </mc:Fallback>
  </mc:AlternateContent>
  <p:hf hdr="0" ftr="0" dt="0"/>
  <p:txStyles>
    <p:titleStyle>
      <a:lvl1pPr algn="l" rtl="0" eaLnBrk="1" fontAlgn="base" hangingPunct="1">
        <a:spcBef>
          <a:spcPct val="0"/>
        </a:spcBef>
        <a:spcAft>
          <a:spcPct val="0"/>
        </a:spcAft>
        <a:defRPr sz="2800" b="1" kern="1200">
          <a:solidFill>
            <a:schemeClr val="tx1"/>
          </a:solidFill>
          <a:latin typeface="Verdana"/>
          <a:ea typeface="ＭＳ Ｐゴシック" charset="-128"/>
          <a:cs typeface="MS PGothic" pitchFamily="34" charset="-128"/>
        </a:defRPr>
      </a:lvl1pPr>
      <a:lvl2pPr algn="l" rtl="0" eaLnBrk="1" fontAlgn="base" hangingPunct="1">
        <a:spcBef>
          <a:spcPct val="0"/>
        </a:spcBef>
        <a:spcAft>
          <a:spcPct val="0"/>
        </a:spcAft>
        <a:defRPr sz="2800" b="1">
          <a:solidFill>
            <a:schemeClr val="tx1"/>
          </a:solidFill>
          <a:latin typeface="Arial" pitchFamily="34" charset="0"/>
          <a:ea typeface="ＭＳ Ｐゴシック" charset="-128"/>
          <a:cs typeface="MS PGothic" pitchFamily="34" charset="-128"/>
        </a:defRPr>
      </a:lvl2pPr>
      <a:lvl3pPr algn="l" rtl="0" eaLnBrk="1" fontAlgn="base" hangingPunct="1">
        <a:spcBef>
          <a:spcPct val="0"/>
        </a:spcBef>
        <a:spcAft>
          <a:spcPct val="0"/>
        </a:spcAft>
        <a:defRPr sz="2800" b="1">
          <a:solidFill>
            <a:schemeClr val="tx1"/>
          </a:solidFill>
          <a:latin typeface="Arial" pitchFamily="34" charset="0"/>
          <a:ea typeface="ＭＳ Ｐゴシック" charset="-128"/>
          <a:cs typeface="MS PGothic" pitchFamily="34" charset="-128"/>
        </a:defRPr>
      </a:lvl3pPr>
      <a:lvl4pPr algn="l" rtl="0" eaLnBrk="1" fontAlgn="base" hangingPunct="1">
        <a:spcBef>
          <a:spcPct val="0"/>
        </a:spcBef>
        <a:spcAft>
          <a:spcPct val="0"/>
        </a:spcAft>
        <a:defRPr sz="2800" b="1">
          <a:solidFill>
            <a:schemeClr val="tx1"/>
          </a:solidFill>
          <a:latin typeface="Arial" pitchFamily="34" charset="0"/>
          <a:ea typeface="ＭＳ Ｐゴシック" charset="-128"/>
          <a:cs typeface="MS PGothic" pitchFamily="34" charset="-128"/>
        </a:defRPr>
      </a:lvl4pPr>
      <a:lvl5pPr algn="l" rtl="0" eaLnBrk="1" fontAlgn="base" hangingPunct="1">
        <a:spcBef>
          <a:spcPct val="0"/>
        </a:spcBef>
        <a:spcAft>
          <a:spcPct val="0"/>
        </a:spcAft>
        <a:defRPr sz="2800" b="1">
          <a:solidFill>
            <a:schemeClr val="tx1"/>
          </a:solidFill>
          <a:latin typeface="Arial" pitchFamily="34" charset="0"/>
          <a:ea typeface="ＭＳ Ｐゴシック" charset="-128"/>
          <a:cs typeface="MS PGothic" pitchFamily="34" charset="-128"/>
        </a:defRPr>
      </a:lvl5pPr>
      <a:lvl6pPr marL="457178" algn="l" rtl="0" eaLnBrk="1" fontAlgn="base" hangingPunct="1">
        <a:spcBef>
          <a:spcPct val="0"/>
        </a:spcBef>
        <a:spcAft>
          <a:spcPct val="0"/>
        </a:spcAft>
        <a:defRPr sz="2800" b="1">
          <a:solidFill>
            <a:schemeClr val="tx1"/>
          </a:solidFill>
          <a:latin typeface="Arial" pitchFamily="34" charset="0"/>
        </a:defRPr>
      </a:lvl6pPr>
      <a:lvl7pPr marL="914355" algn="l" rtl="0" eaLnBrk="1" fontAlgn="base" hangingPunct="1">
        <a:spcBef>
          <a:spcPct val="0"/>
        </a:spcBef>
        <a:spcAft>
          <a:spcPct val="0"/>
        </a:spcAft>
        <a:defRPr sz="2800" b="1">
          <a:solidFill>
            <a:schemeClr val="tx1"/>
          </a:solidFill>
          <a:latin typeface="Arial" pitchFamily="34" charset="0"/>
        </a:defRPr>
      </a:lvl7pPr>
      <a:lvl8pPr marL="1371532" algn="l" rtl="0" eaLnBrk="1" fontAlgn="base" hangingPunct="1">
        <a:spcBef>
          <a:spcPct val="0"/>
        </a:spcBef>
        <a:spcAft>
          <a:spcPct val="0"/>
        </a:spcAft>
        <a:defRPr sz="2800" b="1">
          <a:solidFill>
            <a:schemeClr val="tx1"/>
          </a:solidFill>
          <a:latin typeface="Arial" pitchFamily="34" charset="0"/>
        </a:defRPr>
      </a:lvl8pPr>
      <a:lvl9pPr marL="1828709" algn="l" rtl="0" eaLnBrk="1" fontAlgn="base" hangingPunct="1">
        <a:spcBef>
          <a:spcPct val="0"/>
        </a:spcBef>
        <a:spcAft>
          <a:spcPct val="0"/>
        </a:spcAft>
        <a:defRPr sz="2800" b="1">
          <a:solidFill>
            <a:schemeClr val="tx1"/>
          </a:solidFill>
          <a:latin typeface="Arial" pitchFamily="34" charset="0"/>
        </a:defRPr>
      </a:lvl9pPr>
    </p:titleStyle>
    <p:bodyStyle>
      <a:lvl1pPr marL="342884" indent="-342884" algn="l" rtl="0" eaLnBrk="1" fontAlgn="base" hangingPunct="1">
        <a:spcBef>
          <a:spcPct val="20000"/>
        </a:spcBef>
        <a:spcAft>
          <a:spcPct val="0"/>
        </a:spcAft>
        <a:buFont typeface="Arial" charset="0"/>
        <a:buChar char="•"/>
        <a:defRPr sz="3200" kern="1200">
          <a:solidFill>
            <a:schemeClr val="tx1"/>
          </a:solidFill>
          <a:latin typeface="Verdana"/>
          <a:ea typeface="ＭＳ Ｐゴシック" charset="-128"/>
          <a:cs typeface="MS PGothic" pitchFamily="34" charset="-128"/>
        </a:defRPr>
      </a:lvl1pPr>
      <a:lvl2pPr marL="742913" indent="-285736" algn="l" rtl="0" eaLnBrk="1" fontAlgn="base" hangingPunct="1">
        <a:spcBef>
          <a:spcPct val="20000"/>
        </a:spcBef>
        <a:spcAft>
          <a:spcPct val="0"/>
        </a:spcAft>
        <a:buFont typeface="Arial" charset="0"/>
        <a:buChar char="–"/>
        <a:defRPr sz="2800" kern="1200">
          <a:solidFill>
            <a:schemeClr val="tx1"/>
          </a:solidFill>
          <a:latin typeface="Verdana"/>
          <a:ea typeface="ＭＳ Ｐゴシック" charset="-128"/>
          <a:cs typeface="+mn-cs"/>
        </a:defRPr>
      </a:lvl2pPr>
      <a:lvl3pPr marL="1142944" indent="-228588" algn="l" rtl="0" eaLnBrk="1" fontAlgn="base" hangingPunct="1">
        <a:spcBef>
          <a:spcPct val="20000"/>
        </a:spcBef>
        <a:spcAft>
          <a:spcPct val="0"/>
        </a:spcAft>
        <a:buFont typeface="Arial" charset="0"/>
        <a:buChar char="•"/>
        <a:defRPr sz="2400" kern="1200">
          <a:solidFill>
            <a:schemeClr val="tx1"/>
          </a:solidFill>
          <a:latin typeface="Verdana"/>
          <a:ea typeface="ＭＳ Ｐゴシック" charset="-128"/>
          <a:cs typeface="+mn-cs"/>
        </a:defRPr>
      </a:lvl3pPr>
      <a:lvl4pPr marL="1600120" indent="-228588" algn="l" rtl="0" eaLnBrk="1" fontAlgn="base" hangingPunct="1">
        <a:spcBef>
          <a:spcPct val="20000"/>
        </a:spcBef>
        <a:spcAft>
          <a:spcPct val="0"/>
        </a:spcAft>
        <a:buFont typeface="Arial" charset="0"/>
        <a:buChar char="–"/>
        <a:defRPr sz="2000" kern="1200">
          <a:solidFill>
            <a:schemeClr val="tx1"/>
          </a:solidFill>
          <a:latin typeface="Verdana"/>
          <a:ea typeface="ＭＳ Ｐゴシック" charset="-128"/>
          <a:cs typeface="+mn-cs"/>
        </a:defRPr>
      </a:lvl4pPr>
      <a:lvl5pPr marL="2057297" indent="-228588" algn="l" rtl="0" eaLnBrk="1" fontAlgn="base" hangingPunct="1">
        <a:spcBef>
          <a:spcPct val="20000"/>
        </a:spcBef>
        <a:spcAft>
          <a:spcPct val="0"/>
        </a:spcAft>
        <a:buFont typeface="Arial" charset="0"/>
        <a:buChar char="»"/>
        <a:defRPr sz="2000" kern="1200">
          <a:solidFill>
            <a:schemeClr val="tx1"/>
          </a:solidFill>
          <a:latin typeface="Verdana"/>
          <a:ea typeface="ＭＳ Ｐゴシック" charset="-128"/>
          <a:cs typeface="+mn-cs"/>
        </a:defRPr>
      </a:lvl5pPr>
      <a:lvl6pPr marL="2514474"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5" rtl="0" eaLnBrk="1" latinLnBrk="0" hangingPunct="1">
        <a:defRPr sz="1800" kern="1200">
          <a:solidFill>
            <a:schemeClr val="tx1"/>
          </a:solidFill>
          <a:latin typeface="+mn-lt"/>
          <a:ea typeface="+mn-ea"/>
          <a:cs typeface="+mn-cs"/>
        </a:defRPr>
      </a:lvl1pPr>
      <a:lvl2pPr marL="457178"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2" algn="l" defTabSz="914355" rtl="0" eaLnBrk="1" latinLnBrk="0" hangingPunct="1">
        <a:defRPr sz="1800" kern="1200">
          <a:solidFill>
            <a:schemeClr val="tx1"/>
          </a:solidFill>
          <a:latin typeface="+mn-lt"/>
          <a:ea typeface="+mn-ea"/>
          <a:cs typeface="+mn-cs"/>
        </a:defRPr>
      </a:lvl4pPr>
      <a:lvl5pPr marL="1828709" algn="l" defTabSz="914355" rtl="0" eaLnBrk="1" latinLnBrk="0" hangingPunct="1">
        <a:defRPr sz="1800" kern="1200">
          <a:solidFill>
            <a:schemeClr val="tx1"/>
          </a:solidFill>
          <a:latin typeface="+mn-lt"/>
          <a:ea typeface="+mn-ea"/>
          <a:cs typeface="+mn-cs"/>
        </a:defRPr>
      </a:lvl5pPr>
      <a:lvl6pPr marL="2285886" algn="l" defTabSz="914355" rtl="0" eaLnBrk="1" latinLnBrk="0" hangingPunct="1">
        <a:defRPr sz="1800" kern="1200">
          <a:solidFill>
            <a:schemeClr val="tx1"/>
          </a:solidFill>
          <a:latin typeface="+mn-lt"/>
          <a:ea typeface="+mn-ea"/>
          <a:cs typeface="+mn-cs"/>
        </a:defRPr>
      </a:lvl6pPr>
      <a:lvl7pPr marL="2743064" algn="l" defTabSz="914355" rtl="0" eaLnBrk="1" latinLnBrk="0" hangingPunct="1">
        <a:defRPr sz="1800" kern="1200">
          <a:solidFill>
            <a:schemeClr val="tx1"/>
          </a:solidFill>
          <a:latin typeface="+mn-lt"/>
          <a:ea typeface="+mn-ea"/>
          <a:cs typeface="+mn-cs"/>
        </a:defRPr>
      </a:lvl7pPr>
      <a:lvl8pPr marL="3200240" algn="l" defTabSz="914355" rtl="0" eaLnBrk="1" latinLnBrk="0" hangingPunct="1">
        <a:defRPr sz="1800" kern="1200">
          <a:solidFill>
            <a:schemeClr val="tx1"/>
          </a:solidFill>
          <a:latin typeface="+mn-lt"/>
          <a:ea typeface="+mn-ea"/>
          <a:cs typeface="+mn-cs"/>
        </a:defRPr>
      </a:lvl8pPr>
      <a:lvl9pPr marL="3657418" algn="l" defTabSz="91435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9" name="Rectangle 8"/>
          <p:cNvSpPr/>
          <p:nvPr/>
        </p:nvSpPr>
        <p:spPr>
          <a:xfrm>
            <a:off x="-190500" y="0"/>
            <a:ext cx="9410700" cy="5143500"/>
          </a:xfrm>
          <a:prstGeom prst="rect">
            <a:avLst/>
          </a:prstGeom>
          <a:solidFill>
            <a:schemeClr val="bg1"/>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Verdana"/>
            </a:endParaRPr>
          </a:p>
        </p:txBody>
      </p:sp>
      <p:sp>
        <p:nvSpPr>
          <p:cNvPr id="17410" name="Rectangle 2"/>
          <p:cNvSpPr>
            <a:spLocks noGrp="1" noChangeArrowheads="1"/>
          </p:cNvSpPr>
          <p:nvPr>
            <p:ph type="title"/>
          </p:nvPr>
        </p:nvSpPr>
        <p:spPr>
          <a:xfrm>
            <a:off x="1219200" y="1789173"/>
            <a:ext cx="6705600" cy="1200150"/>
          </a:xfrm>
          <a:noFill/>
        </p:spPr>
        <p:txBody>
          <a:bodyPr lIns="360000" tIns="360000" bIns="360000" anchor="ctr"/>
          <a:lstStyle/>
          <a:p>
            <a:pPr algn="ctr">
              <a:spcBef>
                <a:spcPts val="10"/>
              </a:spcBef>
              <a:spcAft>
                <a:spcPts val="10"/>
              </a:spcAft>
              <a:defRPr/>
            </a:pPr>
            <a:r>
              <a:rPr lang="en-AU" sz="4000" dirty="0">
                <a:solidFill>
                  <a:schemeClr val="tx1"/>
                </a:solidFill>
                <a:latin typeface="Inter" panose="020B0502030000000004" pitchFamily="34" charset="0"/>
                <a:ea typeface="Inter" panose="020B0502030000000004" pitchFamily="34" charset="0"/>
                <a:cs typeface="Inter" panose="020B0502030000000004" pitchFamily="34" charset="0"/>
              </a:rPr>
              <a:t>WIDS </a:t>
            </a:r>
            <a:r>
              <a:rPr lang="en-AU" sz="4000" dirty="0" err="1">
                <a:solidFill>
                  <a:schemeClr val="tx1"/>
                </a:solidFill>
                <a:latin typeface="Inter" panose="020B0502030000000004" pitchFamily="34" charset="0"/>
                <a:ea typeface="Inter" panose="020B0502030000000004" pitchFamily="34" charset="0"/>
                <a:cs typeface="Inter" panose="020B0502030000000004" pitchFamily="34" charset="0"/>
              </a:rPr>
              <a:t>Datathon</a:t>
            </a:r>
            <a:r>
              <a:rPr lang="en-AU" sz="4000" dirty="0">
                <a:solidFill>
                  <a:schemeClr val="tx1"/>
                </a:solidFill>
                <a:latin typeface="Inter" panose="020B0502030000000004" pitchFamily="34" charset="0"/>
                <a:ea typeface="Inter" panose="020B0502030000000004" pitchFamily="34" charset="0"/>
                <a:cs typeface="Inter" panose="020B0502030000000004" pitchFamily="34" charset="0"/>
              </a:rPr>
              <a:t> 21 3</a:t>
            </a:r>
            <a:r>
              <a:rPr lang="en-AU" sz="4000" baseline="30000" dirty="0">
                <a:solidFill>
                  <a:schemeClr val="tx1"/>
                </a:solidFill>
                <a:latin typeface="Inter" panose="020B0502030000000004" pitchFamily="34" charset="0"/>
                <a:ea typeface="Inter" panose="020B0502030000000004" pitchFamily="34" charset="0"/>
                <a:cs typeface="Inter" panose="020B0502030000000004" pitchFamily="34" charset="0"/>
              </a:rPr>
              <a:t>rd</a:t>
            </a:r>
            <a:r>
              <a:rPr lang="en-AU" sz="4000" dirty="0">
                <a:solidFill>
                  <a:schemeClr val="tx1"/>
                </a:solidFill>
                <a:latin typeface="Inter" panose="020B0502030000000004" pitchFamily="34" charset="0"/>
                <a:ea typeface="Inter" panose="020B0502030000000004" pitchFamily="34" charset="0"/>
                <a:cs typeface="Inter" panose="020B0502030000000004" pitchFamily="34" charset="0"/>
              </a:rPr>
              <a:t> place</a:t>
            </a:r>
            <a:endParaRPr lang="en-GB" sz="4000" dirty="0">
              <a:solidFill>
                <a:schemeClr val="tx1"/>
              </a:solidFill>
              <a:latin typeface="Inter" panose="020B0502030000000004" pitchFamily="34" charset="0"/>
              <a:ea typeface="Inter" panose="020B0502030000000004" pitchFamily="34" charset="0"/>
              <a:cs typeface="Inter" panose="020B0502030000000004" pitchFamily="34" charset="0"/>
            </a:endParaRPr>
          </a:p>
        </p:txBody>
      </p:sp>
      <p:pic>
        <p:nvPicPr>
          <p:cNvPr id="4" name="Picture 3">
            <a:extLst>
              <a:ext uri="{FF2B5EF4-FFF2-40B4-BE49-F238E27FC236}">
                <a16:creationId xmlns:a16="http://schemas.microsoft.com/office/drawing/2014/main" id="{F9BDE308-C098-6443-AD9F-1CF4BC910F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52900" y="285750"/>
            <a:ext cx="838200" cy="323737"/>
          </a:xfrm>
          <a:prstGeom prst="rect">
            <a:avLst/>
          </a:prstGeom>
        </p:spPr>
      </p:pic>
      <p:pic>
        <p:nvPicPr>
          <p:cNvPr id="7" name="Picture 6">
            <a:extLst>
              <a:ext uri="{FF2B5EF4-FFF2-40B4-BE49-F238E27FC236}">
                <a16:creationId xmlns:a16="http://schemas.microsoft.com/office/drawing/2014/main" id="{F7EC80D3-7E84-2349-A6F3-5A84F6EE97C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454942">
            <a:off x="-1228906" y="3218494"/>
            <a:ext cx="4189629" cy="2440459"/>
          </a:xfrm>
          <a:prstGeom prst="rect">
            <a:avLst/>
          </a:prstGeom>
        </p:spPr>
      </p:pic>
      <p:pic>
        <p:nvPicPr>
          <p:cNvPr id="8" name="Picture 7">
            <a:extLst>
              <a:ext uri="{FF2B5EF4-FFF2-40B4-BE49-F238E27FC236}">
                <a16:creationId xmlns:a16="http://schemas.microsoft.com/office/drawing/2014/main" id="{378887B0-4379-C643-9340-8DA660D42BE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982496">
            <a:off x="6157459" y="-468357"/>
            <a:ext cx="5190308" cy="2964963"/>
          </a:xfrm>
          <a:prstGeom prst="rect">
            <a:avLst/>
          </a:prstGeom>
        </p:spPr>
      </p:pic>
      <p:sp>
        <p:nvSpPr>
          <p:cNvPr id="2" name="TextBox 1">
            <a:extLst>
              <a:ext uri="{FF2B5EF4-FFF2-40B4-BE49-F238E27FC236}">
                <a16:creationId xmlns:a16="http://schemas.microsoft.com/office/drawing/2014/main" id="{62D5407D-6A82-6541-8FE6-333036B345D4}"/>
              </a:ext>
            </a:extLst>
          </p:cNvPr>
          <p:cNvSpPr txBox="1"/>
          <p:nvPr/>
        </p:nvSpPr>
        <p:spPr>
          <a:xfrm>
            <a:off x="2249104" y="3179519"/>
            <a:ext cx="4648200" cy="400110"/>
          </a:xfrm>
          <a:prstGeom prst="rect">
            <a:avLst/>
          </a:prstGeom>
          <a:noFill/>
        </p:spPr>
        <p:txBody>
          <a:bodyPr wrap="square" rtlCol="0">
            <a:spAutoFit/>
          </a:bodyPr>
          <a:lstStyle/>
          <a:p>
            <a:pPr algn="ctr"/>
            <a:r>
              <a:rPr lang="en-US" sz="2000" dirty="0" err="1">
                <a:latin typeface="Inter" panose="020B0502030000000004" pitchFamily="34" charset="0"/>
                <a:ea typeface="Inter" panose="020B0502030000000004" pitchFamily="34" charset="0"/>
                <a:cs typeface="Inter" panose="020B0502030000000004" pitchFamily="34" charset="0"/>
              </a:rPr>
              <a:t>ScientificMind</a:t>
            </a:r>
            <a:endParaRPr lang="en-US" sz="2000" dirty="0">
              <a:latin typeface="Inter" panose="020B0502030000000004" pitchFamily="34" charset="0"/>
              <a:ea typeface="Inter" panose="020B0502030000000004" pitchFamily="34" charset="0"/>
              <a:cs typeface="Inter" panose="020B0502030000000004" pitchFamily="34" charset="0"/>
            </a:endParaRPr>
          </a:p>
        </p:txBody>
      </p:sp>
    </p:spTree>
    <p:extLst>
      <p:ext uri="{BB962C8B-B14F-4D97-AF65-F5344CB8AC3E}">
        <p14:creationId xmlns:p14="http://schemas.microsoft.com/office/powerpoint/2010/main" val="80073774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A6E32DF-8B0A-924B-A9E7-C3668F97E6D2}"/>
              </a:ext>
            </a:extLst>
          </p:cNvPr>
          <p:cNvSpPr/>
          <p:nvPr/>
        </p:nvSpPr>
        <p:spPr>
          <a:xfrm flipH="1">
            <a:off x="-2514600" y="30646"/>
            <a:ext cx="2109951" cy="5143500"/>
          </a:xfrm>
          <a:prstGeom prst="rect">
            <a:avLst/>
          </a:prstGeom>
          <a:solidFill>
            <a:srgbClr val="3CBEEC">
              <a:alpha val="9020"/>
            </a:srgbClr>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FF0000"/>
              </a:solidFill>
              <a:latin typeface="Open Sans"/>
              <a:cs typeface="Open Sans"/>
            </a:endParaRPr>
          </a:p>
        </p:txBody>
      </p:sp>
      <p:sp>
        <p:nvSpPr>
          <p:cNvPr id="15" name="TextBox 3">
            <a:extLst>
              <a:ext uri="{FF2B5EF4-FFF2-40B4-BE49-F238E27FC236}">
                <a16:creationId xmlns:a16="http://schemas.microsoft.com/office/drawing/2014/main" id="{BFD5EC88-106C-6342-85C6-A6FC2F05FCE5}"/>
              </a:ext>
            </a:extLst>
          </p:cNvPr>
          <p:cNvSpPr txBox="1">
            <a:spLocks noChangeArrowheads="1"/>
          </p:cNvSpPr>
          <p:nvPr/>
        </p:nvSpPr>
        <p:spPr bwMode="auto">
          <a:xfrm>
            <a:off x="-2362199" y="188816"/>
            <a:ext cx="2082019" cy="215444"/>
          </a:xfrm>
          <a:prstGeom prst="rect">
            <a:avLst/>
          </a:prstGeom>
          <a:noFill/>
          <a:ln>
            <a:noFill/>
          </a:ln>
        </p:spPr>
        <p:txBody>
          <a:bodyPr wrap="square">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eaLnBrk="1" hangingPunct="1"/>
            <a:r>
              <a:rPr lang="en-US" sz="800" dirty="0">
                <a:latin typeface="Inter" panose="020B0502030000000004" pitchFamily="34" charset="0"/>
                <a:ea typeface="Inter" panose="020B0502030000000004" pitchFamily="34" charset="0"/>
                <a:cs typeface="Inter" panose="020B0502030000000004" pitchFamily="34" charset="0"/>
              </a:rPr>
              <a:t>Features Selection/Engineering</a:t>
            </a:r>
          </a:p>
        </p:txBody>
      </p:sp>
      <p:sp>
        <p:nvSpPr>
          <p:cNvPr id="2" name="Slide Number Placeholder 1">
            <a:extLst>
              <a:ext uri="{FF2B5EF4-FFF2-40B4-BE49-F238E27FC236}">
                <a16:creationId xmlns:a16="http://schemas.microsoft.com/office/drawing/2014/main" id="{3D245824-72D9-E347-844F-D5BCFF7276ED}"/>
              </a:ext>
            </a:extLst>
          </p:cNvPr>
          <p:cNvSpPr>
            <a:spLocks noGrp="1"/>
          </p:cNvSpPr>
          <p:nvPr>
            <p:ph type="sldNum" sz="quarter" idx="4"/>
          </p:nvPr>
        </p:nvSpPr>
        <p:spPr/>
        <p:txBody>
          <a:bodyPr/>
          <a:lstStyle/>
          <a:p>
            <a:fld id="{01C92930-73F8-B348-8FEB-D0D1FCF46FBA}" type="slidenum">
              <a:rPr lang="en-US" smtClean="0"/>
              <a:t>10</a:t>
            </a:fld>
            <a:endParaRPr lang="en-US" dirty="0"/>
          </a:p>
        </p:txBody>
      </p:sp>
      <p:sp>
        <p:nvSpPr>
          <p:cNvPr id="11" name="Rectangle 10">
            <a:extLst>
              <a:ext uri="{FF2B5EF4-FFF2-40B4-BE49-F238E27FC236}">
                <a16:creationId xmlns:a16="http://schemas.microsoft.com/office/drawing/2014/main" id="{B11C18C0-BEEE-8B45-87BE-3DD035CA69DA}"/>
              </a:ext>
            </a:extLst>
          </p:cNvPr>
          <p:cNvSpPr/>
          <p:nvPr/>
        </p:nvSpPr>
        <p:spPr>
          <a:xfrm>
            <a:off x="-2345634" y="470453"/>
            <a:ext cx="1754091" cy="769441"/>
          </a:xfrm>
          <a:prstGeom prst="rect">
            <a:avLst/>
          </a:prstGeom>
        </p:spPr>
        <p:txBody>
          <a:bodyPr wrap="square">
            <a:spAutoFit/>
          </a:bodyPr>
          <a:lstStyle/>
          <a:p>
            <a:r>
              <a:rPr lang="en-US" sz="1400" dirty="0">
                <a:latin typeface="Inter" panose="020B0502030000000004" pitchFamily="34" charset="0"/>
                <a:ea typeface="Inter" panose="020B0502030000000004" pitchFamily="34" charset="0"/>
                <a:cs typeface="Inter" panose="020B0502030000000004" pitchFamily="34" charset="0"/>
              </a:rPr>
              <a:t>Variable Importance Plot</a:t>
            </a:r>
          </a:p>
          <a:p>
            <a:endParaRPr lang="en-US" sz="1600" dirty="0"/>
          </a:p>
        </p:txBody>
      </p:sp>
      <p:sp>
        <p:nvSpPr>
          <p:cNvPr id="12" name="Rectangle 11">
            <a:extLst>
              <a:ext uri="{FF2B5EF4-FFF2-40B4-BE49-F238E27FC236}">
                <a16:creationId xmlns:a16="http://schemas.microsoft.com/office/drawing/2014/main" id="{0BD3847A-BD24-AA46-B88D-DF64711AA899}"/>
              </a:ext>
            </a:extLst>
          </p:cNvPr>
          <p:cNvSpPr/>
          <p:nvPr/>
        </p:nvSpPr>
        <p:spPr>
          <a:xfrm>
            <a:off x="274983" y="834767"/>
            <a:ext cx="2468217" cy="1077218"/>
          </a:xfrm>
          <a:prstGeom prst="rect">
            <a:avLst/>
          </a:prstGeom>
        </p:spPr>
        <p:txBody>
          <a:bodyPr wrap="square">
            <a:spAutoFit/>
          </a:bodyPr>
          <a:lstStyle/>
          <a:p>
            <a:r>
              <a:rPr lang="en-US" sz="2400" dirty="0">
                <a:latin typeface="Inter" panose="020B0502030000000004" pitchFamily="34" charset="0"/>
                <a:ea typeface="Inter" panose="020B0502030000000004" pitchFamily="34" charset="0"/>
                <a:cs typeface="Inter" panose="020B0502030000000004" pitchFamily="34" charset="0"/>
              </a:rPr>
              <a:t>Variable Importance Plot</a:t>
            </a:r>
          </a:p>
          <a:p>
            <a:endParaRPr lang="en-US" sz="1600" dirty="0"/>
          </a:p>
        </p:txBody>
      </p:sp>
      <p:sp>
        <p:nvSpPr>
          <p:cNvPr id="13" name="Rectangle 12">
            <a:extLst>
              <a:ext uri="{FF2B5EF4-FFF2-40B4-BE49-F238E27FC236}">
                <a16:creationId xmlns:a16="http://schemas.microsoft.com/office/drawing/2014/main" id="{D9CC0922-B11A-294B-BA72-18FAB6344400}"/>
              </a:ext>
            </a:extLst>
          </p:cNvPr>
          <p:cNvSpPr/>
          <p:nvPr/>
        </p:nvSpPr>
        <p:spPr>
          <a:xfrm>
            <a:off x="274983" y="183874"/>
            <a:ext cx="5135217"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Features Selection/Engineering</a:t>
            </a:r>
          </a:p>
          <a:p>
            <a:endParaRPr lang="en-US" sz="1600" b="1" dirty="0">
              <a:latin typeface="Inter" panose="020B0502030000000004" pitchFamily="34" charset="0"/>
              <a:ea typeface="Inter" panose="020B0502030000000004" pitchFamily="34" charset="0"/>
              <a:cs typeface="Inter" panose="020B0502030000000004" pitchFamily="34" charset="0"/>
            </a:endParaRPr>
          </a:p>
        </p:txBody>
      </p:sp>
      <p:cxnSp>
        <p:nvCxnSpPr>
          <p:cNvPr id="16" name="Straight Connector 15">
            <a:extLst>
              <a:ext uri="{FF2B5EF4-FFF2-40B4-BE49-F238E27FC236}">
                <a16:creationId xmlns:a16="http://schemas.microsoft.com/office/drawing/2014/main" id="{CFBA84B1-572D-0047-830D-CF2C1ADA2F2C}"/>
              </a:ext>
            </a:extLst>
          </p:cNvPr>
          <p:cNvCxnSpPr>
            <a:cxnSpLocks/>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7000" y="707093"/>
            <a:ext cx="6477000" cy="4354593"/>
          </a:xfrm>
          <a:prstGeom prst="rect">
            <a:avLst/>
          </a:prstGeom>
        </p:spPr>
      </p:pic>
    </p:spTree>
    <p:extLst>
      <p:ext uri="{BB962C8B-B14F-4D97-AF65-F5344CB8AC3E}">
        <p14:creationId xmlns:p14="http://schemas.microsoft.com/office/powerpoint/2010/main" val="4114115125"/>
      </p:ext>
    </p:extLst>
  </p:cSld>
  <p:clrMapOvr>
    <a:masterClrMapping/>
  </p:clrMapOvr>
  <mc:AlternateContent xmlns:mc="http://schemas.openxmlformats.org/markup-compatibility/2006" xmlns:p14="http://schemas.microsoft.com/office/powerpoint/2010/main">
    <mc:Choice Requires="p14">
      <p:transition p14:dur="10"/>
    </mc:Choice>
    <mc:Fallback xmlns="">
      <p:transition advClick="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7870A8-B6D0-A642-8885-FEB63A206B2C}"/>
              </a:ext>
            </a:extLst>
          </p:cNvPr>
          <p:cNvSpPr>
            <a:spLocks noGrp="1"/>
          </p:cNvSpPr>
          <p:nvPr>
            <p:ph type="sldNum" sz="quarter" idx="4"/>
          </p:nvPr>
        </p:nvSpPr>
        <p:spPr/>
        <p:txBody>
          <a:bodyPr/>
          <a:lstStyle/>
          <a:p>
            <a:fld id="{01C92930-73F8-B348-8FEB-D0D1FCF46FBA}" type="slidenum">
              <a:rPr lang="en-US" smtClean="0"/>
              <a:t>11</a:t>
            </a:fld>
            <a:endParaRPr lang="en-US" dirty="0"/>
          </a:p>
        </p:txBody>
      </p:sp>
      <p:sp>
        <p:nvSpPr>
          <p:cNvPr id="16" name="Rectangle 15">
            <a:extLst>
              <a:ext uri="{FF2B5EF4-FFF2-40B4-BE49-F238E27FC236}">
                <a16:creationId xmlns:a16="http://schemas.microsoft.com/office/drawing/2014/main" id="{EAA78912-9B8D-1B4F-80E9-9F262D631999}"/>
              </a:ext>
            </a:extLst>
          </p:cNvPr>
          <p:cNvSpPr/>
          <p:nvPr/>
        </p:nvSpPr>
        <p:spPr>
          <a:xfrm>
            <a:off x="274983" y="834767"/>
            <a:ext cx="3810000" cy="1077218"/>
          </a:xfrm>
          <a:prstGeom prst="rect">
            <a:avLst/>
          </a:prstGeom>
        </p:spPr>
        <p:txBody>
          <a:bodyPr wrap="square">
            <a:spAutoFit/>
          </a:bodyPr>
          <a:lstStyle/>
          <a:p>
            <a:r>
              <a:rPr lang="en-US" sz="2400" dirty="0">
                <a:latin typeface="Inter" panose="020B0502030000000004" pitchFamily="34" charset="0"/>
                <a:ea typeface="Inter" panose="020B0502030000000004" pitchFamily="34" charset="0"/>
                <a:cs typeface="Inter" panose="020B0502030000000004" pitchFamily="34" charset="0"/>
              </a:rPr>
              <a:t>Partial Plot of d1_glucose_max</a:t>
            </a:r>
          </a:p>
          <a:p>
            <a:endParaRPr lang="en-US" sz="1600" dirty="0"/>
          </a:p>
        </p:txBody>
      </p:sp>
      <p:sp>
        <p:nvSpPr>
          <p:cNvPr id="17" name="Rectangle 16">
            <a:extLst>
              <a:ext uri="{FF2B5EF4-FFF2-40B4-BE49-F238E27FC236}">
                <a16:creationId xmlns:a16="http://schemas.microsoft.com/office/drawing/2014/main" id="{54016FF0-A524-7445-AB07-2C370475E867}"/>
              </a:ext>
            </a:extLst>
          </p:cNvPr>
          <p:cNvSpPr/>
          <p:nvPr/>
        </p:nvSpPr>
        <p:spPr>
          <a:xfrm>
            <a:off x="274983" y="183874"/>
            <a:ext cx="5135217"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Features Selection/Engineering</a:t>
            </a:r>
          </a:p>
          <a:p>
            <a:endParaRPr lang="en-US" sz="1600" b="1" dirty="0">
              <a:latin typeface="Inter" panose="020B0502030000000004" pitchFamily="34" charset="0"/>
              <a:ea typeface="Inter" panose="020B0502030000000004" pitchFamily="34" charset="0"/>
              <a:cs typeface="Inter" panose="020B0502030000000004" pitchFamily="34" charset="0"/>
            </a:endParaRPr>
          </a:p>
        </p:txBody>
      </p:sp>
      <p:cxnSp>
        <p:nvCxnSpPr>
          <p:cNvPr id="18" name="Straight Connector 17">
            <a:extLst>
              <a:ext uri="{FF2B5EF4-FFF2-40B4-BE49-F238E27FC236}">
                <a16:creationId xmlns:a16="http://schemas.microsoft.com/office/drawing/2014/main" id="{8EC9916E-74E5-5E43-8430-C8B39340669A}"/>
              </a:ext>
            </a:extLst>
          </p:cNvPr>
          <p:cNvCxnSpPr>
            <a:cxnSpLocks/>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0" y="980600"/>
            <a:ext cx="5485714" cy="3657143"/>
          </a:xfrm>
          <a:prstGeom prst="rect">
            <a:avLst/>
          </a:prstGeom>
        </p:spPr>
      </p:pic>
    </p:spTree>
    <p:extLst>
      <p:ext uri="{BB962C8B-B14F-4D97-AF65-F5344CB8AC3E}">
        <p14:creationId xmlns:p14="http://schemas.microsoft.com/office/powerpoint/2010/main" val="316577045"/>
      </p:ext>
    </p:extLst>
  </p:cSld>
  <p:clrMapOvr>
    <a:masterClrMapping/>
  </p:clrMapOvr>
  <mc:AlternateContent xmlns:mc="http://schemas.openxmlformats.org/markup-compatibility/2006" xmlns:p14="http://schemas.microsoft.com/office/powerpoint/2010/main">
    <mc:Choice Requires="p14">
      <p:transition p14:dur="10"/>
    </mc:Choice>
    <mc:Fallback xmlns="">
      <p:transition advClick="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A1BB8F-12BD-064C-ACDA-4E7E29FFAD8F}"/>
              </a:ext>
            </a:extLst>
          </p:cNvPr>
          <p:cNvSpPr>
            <a:spLocks noGrp="1"/>
          </p:cNvSpPr>
          <p:nvPr>
            <p:ph type="sldNum" sz="quarter" idx="4"/>
          </p:nvPr>
        </p:nvSpPr>
        <p:spPr/>
        <p:txBody>
          <a:bodyPr/>
          <a:lstStyle/>
          <a:p>
            <a:fld id="{01C92930-73F8-B348-8FEB-D0D1FCF46FBA}" type="slidenum">
              <a:rPr lang="en-US" smtClean="0"/>
              <a:t>12</a:t>
            </a:fld>
            <a:endParaRPr lang="en-US" dirty="0"/>
          </a:p>
        </p:txBody>
      </p:sp>
      <p:sp>
        <p:nvSpPr>
          <p:cNvPr id="18" name="Rectangle 17">
            <a:extLst>
              <a:ext uri="{FF2B5EF4-FFF2-40B4-BE49-F238E27FC236}">
                <a16:creationId xmlns:a16="http://schemas.microsoft.com/office/drawing/2014/main" id="{6B077C5A-D8D0-A542-8FE3-FB65C8F728E7}"/>
              </a:ext>
            </a:extLst>
          </p:cNvPr>
          <p:cNvSpPr/>
          <p:nvPr/>
        </p:nvSpPr>
        <p:spPr>
          <a:xfrm>
            <a:off x="274983" y="834767"/>
            <a:ext cx="3810000" cy="707886"/>
          </a:xfrm>
          <a:prstGeom prst="rect">
            <a:avLst/>
          </a:prstGeom>
        </p:spPr>
        <p:txBody>
          <a:bodyPr wrap="square">
            <a:spAutoFit/>
          </a:bodyPr>
          <a:lstStyle/>
          <a:p>
            <a:r>
              <a:rPr lang="en-US" sz="2400" dirty="0">
                <a:latin typeface="Inter" panose="020B0502030000000004" pitchFamily="34" charset="0"/>
                <a:ea typeface="Inter" panose="020B0502030000000004" pitchFamily="34" charset="0"/>
                <a:cs typeface="Inter" panose="020B0502030000000004" pitchFamily="34" charset="0"/>
              </a:rPr>
              <a:t>Partial Plot of Age</a:t>
            </a:r>
          </a:p>
          <a:p>
            <a:endParaRPr lang="en-US" sz="1600" dirty="0"/>
          </a:p>
        </p:txBody>
      </p:sp>
      <p:sp>
        <p:nvSpPr>
          <p:cNvPr id="20" name="Rectangle 19">
            <a:extLst>
              <a:ext uri="{FF2B5EF4-FFF2-40B4-BE49-F238E27FC236}">
                <a16:creationId xmlns:a16="http://schemas.microsoft.com/office/drawing/2014/main" id="{88A97567-963D-A047-A60A-408E56F7231B}"/>
              </a:ext>
            </a:extLst>
          </p:cNvPr>
          <p:cNvSpPr/>
          <p:nvPr/>
        </p:nvSpPr>
        <p:spPr>
          <a:xfrm>
            <a:off x="274983" y="183874"/>
            <a:ext cx="5135217"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Features Selection/Engineering</a:t>
            </a:r>
          </a:p>
          <a:p>
            <a:endParaRPr lang="en-US" sz="1600" b="1" dirty="0">
              <a:latin typeface="Inter" panose="020B0502030000000004" pitchFamily="34" charset="0"/>
              <a:ea typeface="Inter" panose="020B0502030000000004" pitchFamily="34" charset="0"/>
              <a:cs typeface="Inter" panose="020B0502030000000004" pitchFamily="34" charset="0"/>
            </a:endParaRPr>
          </a:p>
        </p:txBody>
      </p:sp>
      <p:cxnSp>
        <p:nvCxnSpPr>
          <p:cNvPr id="21" name="Straight Connector 20">
            <a:extLst>
              <a:ext uri="{FF2B5EF4-FFF2-40B4-BE49-F238E27FC236}">
                <a16:creationId xmlns:a16="http://schemas.microsoft.com/office/drawing/2014/main" id="{4C5CB8BE-088F-364B-9C93-5F04E4C7E870}"/>
              </a:ext>
            </a:extLst>
          </p:cNvPr>
          <p:cNvCxnSpPr>
            <a:cxnSpLocks/>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800" y="864057"/>
            <a:ext cx="5485714" cy="3657143"/>
          </a:xfrm>
          <a:prstGeom prst="rect">
            <a:avLst/>
          </a:prstGeom>
        </p:spPr>
      </p:pic>
    </p:spTree>
    <p:extLst>
      <p:ext uri="{BB962C8B-B14F-4D97-AF65-F5344CB8AC3E}">
        <p14:creationId xmlns:p14="http://schemas.microsoft.com/office/powerpoint/2010/main" val="2824116896"/>
      </p:ext>
    </p:extLst>
  </p:cSld>
  <p:clrMapOvr>
    <a:masterClrMapping/>
  </p:clrMapOvr>
  <mc:AlternateContent xmlns:mc="http://schemas.openxmlformats.org/markup-compatibility/2006" xmlns:p14="http://schemas.microsoft.com/office/powerpoint/2010/main">
    <mc:Choice Requires="p14">
      <p:transition p14:dur="10"/>
    </mc:Choice>
    <mc:Fallback xmlns="">
      <p:transition advClick="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A1BB8F-12BD-064C-ACDA-4E7E29FFAD8F}"/>
              </a:ext>
            </a:extLst>
          </p:cNvPr>
          <p:cNvSpPr>
            <a:spLocks noGrp="1"/>
          </p:cNvSpPr>
          <p:nvPr>
            <p:ph type="sldNum" sz="quarter" idx="4"/>
          </p:nvPr>
        </p:nvSpPr>
        <p:spPr/>
        <p:txBody>
          <a:bodyPr/>
          <a:lstStyle/>
          <a:p>
            <a:fld id="{01C92930-73F8-B348-8FEB-D0D1FCF46FBA}" type="slidenum">
              <a:rPr lang="en-US" smtClean="0"/>
              <a:t>13</a:t>
            </a:fld>
            <a:endParaRPr lang="en-US" dirty="0"/>
          </a:p>
        </p:txBody>
      </p:sp>
      <p:sp>
        <p:nvSpPr>
          <p:cNvPr id="18" name="Rectangle 17">
            <a:extLst>
              <a:ext uri="{FF2B5EF4-FFF2-40B4-BE49-F238E27FC236}">
                <a16:creationId xmlns:a16="http://schemas.microsoft.com/office/drawing/2014/main" id="{6B077C5A-D8D0-A542-8FE3-FB65C8F728E7}"/>
              </a:ext>
            </a:extLst>
          </p:cNvPr>
          <p:cNvSpPr/>
          <p:nvPr/>
        </p:nvSpPr>
        <p:spPr>
          <a:xfrm>
            <a:off x="274983" y="834767"/>
            <a:ext cx="3810000" cy="1077218"/>
          </a:xfrm>
          <a:prstGeom prst="rect">
            <a:avLst/>
          </a:prstGeom>
        </p:spPr>
        <p:txBody>
          <a:bodyPr wrap="square">
            <a:spAutoFit/>
          </a:bodyPr>
          <a:lstStyle/>
          <a:p>
            <a:r>
              <a:rPr lang="en-US" sz="2400" dirty="0">
                <a:latin typeface="Inter" panose="020B0502030000000004" pitchFamily="34" charset="0"/>
                <a:ea typeface="Inter" panose="020B0502030000000004" pitchFamily="34" charset="0"/>
                <a:cs typeface="Inter" panose="020B0502030000000004" pitchFamily="34" charset="0"/>
              </a:rPr>
              <a:t>Partial Plot of </a:t>
            </a:r>
            <a:r>
              <a:rPr lang="en-US" sz="2400" dirty="0" err="1">
                <a:latin typeface="Inter" panose="020B0502030000000004" pitchFamily="34" charset="0"/>
                <a:ea typeface="Inter" panose="020B0502030000000004" pitchFamily="34" charset="0"/>
                <a:cs typeface="Inter" panose="020B0502030000000004" pitchFamily="34" charset="0"/>
              </a:rPr>
              <a:t>bun_apache</a:t>
            </a:r>
            <a:endParaRPr lang="en-US" sz="2400" dirty="0">
              <a:latin typeface="Inter" panose="020B0502030000000004" pitchFamily="34" charset="0"/>
              <a:ea typeface="Inter" panose="020B0502030000000004" pitchFamily="34" charset="0"/>
              <a:cs typeface="Inter" panose="020B0502030000000004" pitchFamily="34" charset="0"/>
            </a:endParaRPr>
          </a:p>
          <a:p>
            <a:endParaRPr lang="en-US" sz="1600" dirty="0"/>
          </a:p>
        </p:txBody>
      </p:sp>
      <p:sp>
        <p:nvSpPr>
          <p:cNvPr id="20" name="Rectangle 19">
            <a:extLst>
              <a:ext uri="{FF2B5EF4-FFF2-40B4-BE49-F238E27FC236}">
                <a16:creationId xmlns:a16="http://schemas.microsoft.com/office/drawing/2014/main" id="{88A97567-963D-A047-A60A-408E56F7231B}"/>
              </a:ext>
            </a:extLst>
          </p:cNvPr>
          <p:cNvSpPr/>
          <p:nvPr/>
        </p:nvSpPr>
        <p:spPr>
          <a:xfrm>
            <a:off x="274983" y="183874"/>
            <a:ext cx="5135217"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Features Selection/Engineering</a:t>
            </a:r>
          </a:p>
          <a:p>
            <a:endParaRPr lang="en-US" sz="1600" b="1" dirty="0">
              <a:latin typeface="Inter" panose="020B0502030000000004" pitchFamily="34" charset="0"/>
              <a:ea typeface="Inter" panose="020B0502030000000004" pitchFamily="34" charset="0"/>
              <a:cs typeface="Inter" panose="020B0502030000000004" pitchFamily="34" charset="0"/>
            </a:endParaRPr>
          </a:p>
        </p:txBody>
      </p:sp>
      <p:cxnSp>
        <p:nvCxnSpPr>
          <p:cNvPr id="21" name="Straight Connector 20">
            <a:extLst>
              <a:ext uri="{FF2B5EF4-FFF2-40B4-BE49-F238E27FC236}">
                <a16:creationId xmlns:a16="http://schemas.microsoft.com/office/drawing/2014/main" id="{4C5CB8BE-088F-364B-9C93-5F04E4C7E870}"/>
              </a:ext>
            </a:extLst>
          </p:cNvPr>
          <p:cNvCxnSpPr>
            <a:cxnSpLocks/>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800" y="812946"/>
            <a:ext cx="5485714" cy="3657143"/>
          </a:xfrm>
          <a:prstGeom prst="rect">
            <a:avLst/>
          </a:prstGeom>
        </p:spPr>
      </p:pic>
    </p:spTree>
    <p:extLst>
      <p:ext uri="{BB962C8B-B14F-4D97-AF65-F5344CB8AC3E}">
        <p14:creationId xmlns:p14="http://schemas.microsoft.com/office/powerpoint/2010/main" val="2086352970"/>
      </p:ext>
    </p:extLst>
  </p:cSld>
  <p:clrMapOvr>
    <a:masterClrMapping/>
  </p:clrMapOvr>
  <mc:AlternateContent xmlns:mc="http://schemas.openxmlformats.org/markup-compatibility/2006" xmlns:p14="http://schemas.microsoft.com/office/powerpoint/2010/main">
    <mc:Choice Requires="p14">
      <p:transition p14:dur="10"/>
    </mc:Choice>
    <mc:Fallback xmlns="">
      <p:transition advClick="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A1BB8F-12BD-064C-ACDA-4E7E29FFAD8F}"/>
              </a:ext>
            </a:extLst>
          </p:cNvPr>
          <p:cNvSpPr>
            <a:spLocks noGrp="1"/>
          </p:cNvSpPr>
          <p:nvPr>
            <p:ph type="sldNum" sz="quarter" idx="4"/>
          </p:nvPr>
        </p:nvSpPr>
        <p:spPr/>
        <p:txBody>
          <a:bodyPr/>
          <a:lstStyle/>
          <a:p>
            <a:fld id="{01C92930-73F8-B348-8FEB-D0D1FCF46FBA}" type="slidenum">
              <a:rPr lang="en-US" smtClean="0"/>
              <a:t>14</a:t>
            </a:fld>
            <a:endParaRPr lang="en-US" dirty="0"/>
          </a:p>
        </p:txBody>
      </p:sp>
      <p:sp>
        <p:nvSpPr>
          <p:cNvPr id="18" name="Rectangle 17">
            <a:extLst>
              <a:ext uri="{FF2B5EF4-FFF2-40B4-BE49-F238E27FC236}">
                <a16:creationId xmlns:a16="http://schemas.microsoft.com/office/drawing/2014/main" id="{6B077C5A-D8D0-A542-8FE3-FB65C8F728E7}"/>
              </a:ext>
            </a:extLst>
          </p:cNvPr>
          <p:cNvSpPr/>
          <p:nvPr/>
        </p:nvSpPr>
        <p:spPr>
          <a:xfrm>
            <a:off x="274983" y="834767"/>
            <a:ext cx="3810000" cy="1077218"/>
          </a:xfrm>
          <a:prstGeom prst="rect">
            <a:avLst/>
          </a:prstGeom>
        </p:spPr>
        <p:txBody>
          <a:bodyPr wrap="square">
            <a:spAutoFit/>
          </a:bodyPr>
          <a:lstStyle/>
          <a:p>
            <a:r>
              <a:rPr lang="en-US" sz="2400" dirty="0">
                <a:latin typeface="Inter" panose="020B0502030000000004" pitchFamily="34" charset="0"/>
                <a:ea typeface="Inter" panose="020B0502030000000004" pitchFamily="34" charset="0"/>
                <a:cs typeface="Inter" panose="020B0502030000000004" pitchFamily="34" charset="0"/>
              </a:rPr>
              <a:t>Partial Plot of </a:t>
            </a:r>
            <a:r>
              <a:rPr lang="en-US" sz="2400" dirty="0" err="1">
                <a:latin typeface="Inter" panose="020B0502030000000004" pitchFamily="34" charset="0"/>
                <a:ea typeface="Inter" panose="020B0502030000000004" pitchFamily="34" charset="0"/>
                <a:cs typeface="Inter" panose="020B0502030000000004" pitchFamily="34" charset="0"/>
              </a:rPr>
              <a:t>glucose_rng_diff</a:t>
            </a:r>
            <a:endParaRPr lang="en-US" sz="2400" dirty="0">
              <a:latin typeface="Inter" panose="020B0502030000000004" pitchFamily="34" charset="0"/>
              <a:ea typeface="Inter" panose="020B0502030000000004" pitchFamily="34" charset="0"/>
              <a:cs typeface="Inter" panose="020B0502030000000004" pitchFamily="34" charset="0"/>
            </a:endParaRPr>
          </a:p>
          <a:p>
            <a:endParaRPr lang="en-US" sz="1600" dirty="0"/>
          </a:p>
        </p:txBody>
      </p:sp>
      <p:sp>
        <p:nvSpPr>
          <p:cNvPr id="20" name="Rectangle 19">
            <a:extLst>
              <a:ext uri="{FF2B5EF4-FFF2-40B4-BE49-F238E27FC236}">
                <a16:creationId xmlns:a16="http://schemas.microsoft.com/office/drawing/2014/main" id="{88A97567-963D-A047-A60A-408E56F7231B}"/>
              </a:ext>
            </a:extLst>
          </p:cNvPr>
          <p:cNvSpPr/>
          <p:nvPr/>
        </p:nvSpPr>
        <p:spPr>
          <a:xfrm>
            <a:off x="274983" y="183874"/>
            <a:ext cx="5135217"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Features Selection/Engineering</a:t>
            </a:r>
          </a:p>
          <a:p>
            <a:endParaRPr lang="en-US" sz="1600" b="1" dirty="0">
              <a:latin typeface="Inter" panose="020B0502030000000004" pitchFamily="34" charset="0"/>
              <a:ea typeface="Inter" panose="020B0502030000000004" pitchFamily="34" charset="0"/>
              <a:cs typeface="Inter" panose="020B0502030000000004" pitchFamily="34" charset="0"/>
            </a:endParaRPr>
          </a:p>
        </p:txBody>
      </p:sp>
      <p:cxnSp>
        <p:nvCxnSpPr>
          <p:cNvPr id="21" name="Straight Connector 20">
            <a:extLst>
              <a:ext uri="{FF2B5EF4-FFF2-40B4-BE49-F238E27FC236}">
                <a16:creationId xmlns:a16="http://schemas.microsoft.com/office/drawing/2014/main" id="{4C5CB8BE-088F-364B-9C93-5F04E4C7E870}"/>
              </a:ext>
            </a:extLst>
          </p:cNvPr>
          <p:cNvCxnSpPr>
            <a:cxnSpLocks/>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0522" y="836694"/>
            <a:ext cx="5485714" cy="3657143"/>
          </a:xfrm>
          <a:prstGeom prst="rect">
            <a:avLst/>
          </a:prstGeom>
        </p:spPr>
      </p:pic>
    </p:spTree>
    <p:extLst>
      <p:ext uri="{BB962C8B-B14F-4D97-AF65-F5344CB8AC3E}">
        <p14:creationId xmlns:p14="http://schemas.microsoft.com/office/powerpoint/2010/main" val="1251669745"/>
      </p:ext>
    </p:extLst>
  </p:cSld>
  <p:clrMapOvr>
    <a:masterClrMapping/>
  </p:clrMapOvr>
  <mc:AlternateContent xmlns:mc="http://schemas.openxmlformats.org/markup-compatibility/2006" xmlns:p14="http://schemas.microsoft.com/office/powerpoint/2010/main">
    <mc:Choice Requires="p14">
      <p:transition p14:dur="10"/>
    </mc:Choice>
    <mc:Fallback xmlns="">
      <p:transition advClick="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5B25DF-C317-1F44-A999-FA5E75AD2041}"/>
              </a:ext>
            </a:extLst>
          </p:cNvPr>
          <p:cNvSpPr>
            <a:spLocks noGrp="1"/>
          </p:cNvSpPr>
          <p:nvPr>
            <p:ph type="sldNum" sz="quarter" idx="4"/>
          </p:nvPr>
        </p:nvSpPr>
        <p:spPr/>
        <p:txBody>
          <a:bodyPr/>
          <a:lstStyle/>
          <a:p>
            <a:fld id="{01C92930-73F8-B348-8FEB-D0D1FCF46FBA}" type="slidenum">
              <a:rPr lang="en-US" smtClean="0"/>
              <a:t>15</a:t>
            </a:fld>
            <a:endParaRPr lang="en-US" dirty="0"/>
          </a:p>
        </p:txBody>
      </p:sp>
      <p:sp>
        <p:nvSpPr>
          <p:cNvPr id="10" name="Rectangle 9">
            <a:extLst>
              <a:ext uri="{FF2B5EF4-FFF2-40B4-BE49-F238E27FC236}">
                <a16:creationId xmlns:a16="http://schemas.microsoft.com/office/drawing/2014/main" id="{B20D84A3-7923-284D-9E0F-C04E548C86A9}"/>
              </a:ext>
            </a:extLst>
          </p:cNvPr>
          <p:cNvSpPr/>
          <p:nvPr/>
        </p:nvSpPr>
        <p:spPr>
          <a:xfrm rot="5400000" flipH="1">
            <a:off x="2173747" y="-2493504"/>
            <a:ext cx="4657358" cy="9587949"/>
          </a:xfrm>
          <a:prstGeom prst="rect">
            <a:avLst/>
          </a:prstGeom>
          <a:solidFill>
            <a:srgbClr val="3CBEEC">
              <a:alpha val="7843"/>
            </a:srgbClr>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FAE041"/>
              </a:solidFill>
              <a:latin typeface="Open Sans"/>
              <a:cs typeface="Open Sans"/>
            </a:endParaRPr>
          </a:p>
        </p:txBody>
      </p:sp>
      <p:sp>
        <p:nvSpPr>
          <p:cNvPr id="6" name="TextBox 3">
            <a:extLst>
              <a:ext uri="{FF2B5EF4-FFF2-40B4-BE49-F238E27FC236}">
                <a16:creationId xmlns:a16="http://schemas.microsoft.com/office/drawing/2014/main" id="{8D0D435A-456E-E14E-97C4-1887DF5B8561}"/>
              </a:ext>
            </a:extLst>
          </p:cNvPr>
          <p:cNvSpPr txBox="1">
            <a:spLocks noChangeArrowheads="1"/>
          </p:cNvSpPr>
          <p:nvPr/>
        </p:nvSpPr>
        <p:spPr bwMode="auto">
          <a:xfrm>
            <a:off x="2541799" y="1484862"/>
            <a:ext cx="3921254" cy="1631216"/>
          </a:xfrm>
          <a:prstGeom prst="rect">
            <a:avLst/>
          </a:prstGeom>
          <a:noFill/>
          <a:ln>
            <a:noFill/>
          </a:ln>
        </p:spPr>
        <p:txBody>
          <a:bodyPr wrap="square">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algn="ctr" eaLnBrk="1" hangingPunct="1"/>
            <a:r>
              <a:rPr lang="en-US" sz="5000" b="1" dirty="0">
                <a:latin typeface="Inter Semi" panose="020B0502030000000004" pitchFamily="34" charset="0"/>
                <a:ea typeface="Inter Semi" panose="020B0502030000000004" pitchFamily="34" charset="0"/>
                <a:cs typeface="Inter Semi" panose="020B0502030000000004" pitchFamily="34" charset="0"/>
              </a:rPr>
              <a:t>Training Methods</a:t>
            </a:r>
          </a:p>
        </p:txBody>
      </p:sp>
    </p:spTree>
    <p:extLst>
      <p:ext uri="{BB962C8B-B14F-4D97-AF65-F5344CB8AC3E}">
        <p14:creationId xmlns:p14="http://schemas.microsoft.com/office/powerpoint/2010/main" val="1679118956"/>
      </p:ext>
    </p:extLst>
  </p:cSld>
  <p:clrMapOvr>
    <a:masterClrMapping/>
  </p:clrMapOvr>
  <mc:AlternateContent xmlns:mc="http://schemas.openxmlformats.org/markup-compatibility/2006" xmlns:p14="http://schemas.microsoft.com/office/powerpoint/2010/main">
    <mc:Choice Requires="p14">
      <p:transition p14:dur="10"/>
    </mc:Choice>
    <mc:Fallback xmlns="">
      <p:transition advClick="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a:extLst>
              <a:ext uri="{FF2B5EF4-FFF2-40B4-BE49-F238E27FC236}">
                <a16:creationId xmlns:a16="http://schemas.microsoft.com/office/drawing/2014/main" id="{670DDB1C-5244-2943-9FB6-BB0BC43E8560}"/>
              </a:ext>
            </a:extLst>
          </p:cNvPr>
          <p:cNvSpPr txBox="1">
            <a:spLocks noChangeArrowheads="1"/>
          </p:cNvSpPr>
          <p:nvPr/>
        </p:nvSpPr>
        <p:spPr bwMode="auto">
          <a:xfrm>
            <a:off x="714788" y="898683"/>
            <a:ext cx="7972012" cy="2653034"/>
          </a:xfrm>
          <a:prstGeom prst="rect">
            <a:avLst/>
          </a:prstGeom>
          <a:noFill/>
          <a:ln>
            <a:noFill/>
          </a:ln>
        </p:spPr>
        <p:txBody>
          <a:bodyPr wrap="square">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marL="285750" indent="-285750" eaLnBrk="1" hangingPunct="1">
              <a:lnSpc>
                <a:spcPct val="120000"/>
              </a:lnSpc>
              <a:buFont typeface="Arial" panose="020B0604020202020204" pitchFamily="34" charset="0"/>
              <a:buChar char="•"/>
            </a:pPr>
            <a:r>
              <a:rPr lang="en-US" sz="2000" dirty="0">
                <a:latin typeface="Inter" panose="020B0502030000000004" pitchFamily="34" charset="0"/>
                <a:ea typeface="Inter" panose="020B0502030000000004" pitchFamily="34" charset="0"/>
                <a:cs typeface="Inter" panose="020B0502030000000004" pitchFamily="34" charset="0"/>
              </a:rPr>
              <a:t>We believe in NFL theorem: we create a big amount of solid and as much as possible diverse models to be able fetching all the insights out of the datasets and then ensemble them into a single model.</a:t>
            </a:r>
          </a:p>
          <a:p>
            <a:pPr marL="285750" indent="-285750" eaLnBrk="1" hangingPunct="1">
              <a:lnSpc>
                <a:spcPct val="120000"/>
              </a:lnSpc>
              <a:buFont typeface="Arial" panose="020B0604020202020204" pitchFamily="34" charset="0"/>
              <a:buChar char="•"/>
            </a:pPr>
            <a:r>
              <a:rPr lang="en-US" sz="2000" dirty="0">
                <a:latin typeface="Inter" panose="020B0502030000000004" pitchFamily="34" charset="0"/>
                <a:ea typeface="Inter" panose="020B0502030000000004" pitchFamily="34" charset="0"/>
                <a:cs typeface="Inter" panose="020B0502030000000004" pitchFamily="34" charset="0"/>
              </a:rPr>
              <a:t>We first create a big number of models (~180) and then run logistic regression with L1 penalty. We drop all zero-importance models and rerun the ensemble couple of time, until there is no zero-importance models. In the end of the process 120 models remains.</a:t>
            </a:r>
          </a:p>
        </p:txBody>
      </p:sp>
      <p:sp>
        <p:nvSpPr>
          <p:cNvPr id="5" name="TextBox 3">
            <a:extLst>
              <a:ext uri="{FF2B5EF4-FFF2-40B4-BE49-F238E27FC236}">
                <a16:creationId xmlns:a16="http://schemas.microsoft.com/office/drawing/2014/main" id="{39D7CE32-E4F8-0C49-8403-2ED8C5D77B1F}"/>
              </a:ext>
            </a:extLst>
          </p:cNvPr>
          <p:cNvSpPr txBox="1">
            <a:spLocks noChangeArrowheads="1"/>
          </p:cNvSpPr>
          <p:nvPr/>
        </p:nvSpPr>
        <p:spPr bwMode="auto">
          <a:xfrm>
            <a:off x="3733800" y="4794706"/>
            <a:ext cx="2082019" cy="215444"/>
          </a:xfrm>
          <a:prstGeom prst="rect">
            <a:avLst/>
          </a:prstGeom>
          <a:noFill/>
          <a:ln>
            <a:noFill/>
          </a:ln>
        </p:spPr>
        <p:txBody>
          <a:bodyPr wrap="square">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eaLnBrk="1" hangingPunct="1"/>
            <a:r>
              <a:rPr lang="en-AU"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rPr>
              <a:t>Kaggle Winner Presentation Template</a:t>
            </a:r>
            <a:endParaRPr lang="en-US"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endParaRPr>
          </a:p>
        </p:txBody>
      </p:sp>
      <p:sp>
        <p:nvSpPr>
          <p:cNvPr id="2" name="Slide Number Placeholder 1">
            <a:extLst>
              <a:ext uri="{FF2B5EF4-FFF2-40B4-BE49-F238E27FC236}">
                <a16:creationId xmlns:a16="http://schemas.microsoft.com/office/drawing/2014/main" id="{79866CCD-EFAD-844F-9862-186A8F9620F3}"/>
              </a:ext>
            </a:extLst>
          </p:cNvPr>
          <p:cNvSpPr>
            <a:spLocks noGrp="1"/>
          </p:cNvSpPr>
          <p:nvPr>
            <p:ph type="sldNum" sz="quarter" idx="4"/>
          </p:nvPr>
        </p:nvSpPr>
        <p:spPr/>
        <p:txBody>
          <a:bodyPr/>
          <a:lstStyle/>
          <a:p>
            <a:fld id="{01C92930-73F8-B348-8FEB-D0D1FCF46FBA}" type="slidenum">
              <a:rPr lang="en-US" smtClean="0"/>
              <a:t>16</a:t>
            </a:fld>
            <a:endParaRPr lang="en-US" dirty="0"/>
          </a:p>
        </p:txBody>
      </p:sp>
      <p:sp>
        <p:nvSpPr>
          <p:cNvPr id="12" name="Rectangle 11">
            <a:extLst>
              <a:ext uri="{FF2B5EF4-FFF2-40B4-BE49-F238E27FC236}">
                <a16:creationId xmlns:a16="http://schemas.microsoft.com/office/drawing/2014/main" id="{8EF0D69B-24AD-9E45-91A6-A2B9CB13B5BB}"/>
              </a:ext>
            </a:extLst>
          </p:cNvPr>
          <p:cNvSpPr/>
          <p:nvPr/>
        </p:nvSpPr>
        <p:spPr>
          <a:xfrm>
            <a:off x="274983" y="183874"/>
            <a:ext cx="1812235"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Training Methods</a:t>
            </a:r>
          </a:p>
          <a:p>
            <a:endParaRPr lang="en-US" sz="1600" dirty="0"/>
          </a:p>
        </p:txBody>
      </p:sp>
      <p:cxnSp>
        <p:nvCxnSpPr>
          <p:cNvPr id="13" name="Straight Connector 12">
            <a:extLst>
              <a:ext uri="{FF2B5EF4-FFF2-40B4-BE49-F238E27FC236}">
                <a16:creationId xmlns:a16="http://schemas.microsoft.com/office/drawing/2014/main" id="{1B2C87C1-2347-324E-9744-2637EC880E57}"/>
              </a:ext>
            </a:extLst>
          </p:cNvPr>
          <p:cNvCxnSpPr>
            <a:cxnSpLocks/>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6289620"/>
      </p:ext>
    </p:extLst>
  </p:cSld>
  <p:clrMapOvr>
    <a:masterClrMapping/>
  </p:clrMapOvr>
  <mc:AlternateContent xmlns:mc="http://schemas.openxmlformats.org/markup-compatibility/2006" xmlns:p14="http://schemas.microsoft.com/office/powerpoint/2010/main">
    <mc:Choice Requires="p14">
      <p:transition p14:dur="10"/>
    </mc:Choice>
    <mc:Fallback xmlns="">
      <p:transition advClick="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5B25DF-C317-1F44-A999-FA5E75AD2041}"/>
              </a:ext>
            </a:extLst>
          </p:cNvPr>
          <p:cNvSpPr>
            <a:spLocks noGrp="1"/>
          </p:cNvSpPr>
          <p:nvPr>
            <p:ph type="sldNum" sz="quarter" idx="4"/>
          </p:nvPr>
        </p:nvSpPr>
        <p:spPr/>
        <p:txBody>
          <a:bodyPr/>
          <a:lstStyle/>
          <a:p>
            <a:fld id="{01C92930-73F8-B348-8FEB-D0D1FCF46FBA}" type="slidenum">
              <a:rPr lang="en-US" smtClean="0"/>
              <a:t>17</a:t>
            </a:fld>
            <a:endParaRPr lang="en-US" dirty="0"/>
          </a:p>
        </p:txBody>
      </p:sp>
      <p:sp>
        <p:nvSpPr>
          <p:cNvPr id="10" name="Rectangle 9">
            <a:extLst>
              <a:ext uri="{FF2B5EF4-FFF2-40B4-BE49-F238E27FC236}">
                <a16:creationId xmlns:a16="http://schemas.microsoft.com/office/drawing/2014/main" id="{B20D84A3-7923-284D-9E0F-C04E548C86A9}"/>
              </a:ext>
            </a:extLst>
          </p:cNvPr>
          <p:cNvSpPr/>
          <p:nvPr/>
        </p:nvSpPr>
        <p:spPr>
          <a:xfrm rot="5400000" flipH="1">
            <a:off x="2160497" y="-2465296"/>
            <a:ext cx="4657358" cy="9587949"/>
          </a:xfrm>
          <a:prstGeom prst="rect">
            <a:avLst/>
          </a:prstGeom>
          <a:solidFill>
            <a:srgbClr val="3CBEEC">
              <a:alpha val="7843"/>
            </a:srgbClr>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FAE041"/>
              </a:solidFill>
              <a:latin typeface="Open Sans"/>
              <a:cs typeface="Open Sans"/>
            </a:endParaRPr>
          </a:p>
        </p:txBody>
      </p:sp>
      <p:sp>
        <p:nvSpPr>
          <p:cNvPr id="6" name="TextBox 3">
            <a:extLst>
              <a:ext uri="{FF2B5EF4-FFF2-40B4-BE49-F238E27FC236}">
                <a16:creationId xmlns:a16="http://schemas.microsoft.com/office/drawing/2014/main" id="{1909A6C7-3C21-2D41-B6E2-A124411A5A66}"/>
              </a:ext>
            </a:extLst>
          </p:cNvPr>
          <p:cNvSpPr txBox="1">
            <a:spLocks noChangeArrowheads="1"/>
          </p:cNvSpPr>
          <p:nvPr/>
        </p:nvSpPr>
        <p:spPr bwMode="auto">
          <a:xfrm>
            <a:off x="1835775" y="1128349"/>
            <a:ext cx="5306801" cy="2400657"/>
          </a:xfrm>
          <a:prstGeom prst="rect">
            <a:avLst/>
          </a:prstGeom>
          <a:noFill/>
          <a:ln>
            <a:noFill/>
          </a:ln>
        </p:spPr>
        <p:txBody>
          <a:bodyPr wrap="square">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algn="ctr" eaLnBrk="1" hangingPunct="1"/>
            <a:r>
              <a:rPr lang="en-US" sz="5000" b="1" dirty="0">
                <a:latin typeface="Inter Semi" panose="020B0502030000000004" pitchFamily="34" charset="0"/>
                <a:ea typeface="Inter Semi" panose="020B0502030000000004" pitchFamily="34" charset="0"/>
                <a:cs typeface="Inter Semi" panose="020B0502030000000004" pitchFamily="34" charset="0"/>
              </a:rPr>
              <a:t>Important and Interesting Findings</a:t>
            </a:r>
          </a:p>
        </p:txBody>
      </p:sp>
    </p:spTree>
    <p:extLst>
      <p:ext uri="{BB962C8B-B14F-4D97-AF65-F5344CB8AC3E}">
        <p14:creationId xmlns:p14="http://schemas.microsoft.com/office/powerpoint/2010/main" val="1820535623"/>
      </p:ext>
    </p:extLst>
  </p:cSld>
  <p:clrMapOvr>
    <a:masterClrMapping/>
  </p:clrMapOvr>
  <mc:AlternateContent xmlns:mc="http://schemas.openxmlformats.org/markup-compatibility/2006" xmlns:p14="http://schemas.microsoft.com/office/powerpoint/2010/main">
    <mc:Choice Requires="p14">
      <p:transition p14:dur="10"/>
    </mc:Choice>
    <mc:Fallback xmlns="">
      <p:transition advClick="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a:extLst>
              <a:ext uri="{FF2B5EF4-FFF2-40B4-BE49-F238E27FC236}">
                <a16:creationId xmlns:a16="http://schemas.microsoft.com/office/drawing/2014/main" id="{3162E447-114A-A34D-8558-E222192DC1EA}"/>
              </a:ext>
            </a:extLst>
          </p:cNvPr>
          <p:cNvSpPr txBox="1">
            <a:spLocks noChangeArrowheads="1"/>
          </p:cNvSpPr>
          <p:nvPr/>
        </p:nvSpPr>
        <p:spPr bwMode="auto">
          <a:xfrm>
            <a:off x="685800" y="1070123"/>
            <a:ext cx="7391400" cy="2653034"/>
          </a:xfrm>
          <a:prstGeom prst="rect">
            <a:avLst/>
          </a:prstGeom>
          <a:noFill/>
          <a:ln>
            <a:noFill/>
          </a:ln>
        </p:spPr>
        <p:txBody>
          <a:bodyPr wrap="square">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marL="285750" indent="-285750" eaLnBrk="1" hangingPunct="1">
              <a:lnSpc>
                <a:spcPct val="120000"/>
              </a:lnSpc>
              <a:buFont typeface="Arial" panose="020B0604020202020204" pitchFamily="34" charset="0"/>
              <a:buChar char="•"/>
            </a:pPr>
            <a:r>
              <a:rPr lang="en-US" sz="2000" dirty="0">
                <a:latin typeface="Inter" panose="020B0502030000000004" pitchFamily="34" charset="0"/>
                <a:ea typeface="Inter" panose="020B0502030000000004" pitchFamily="34" charset="0"/>
                <a:cs typeface="Inter" panose="020B0502030000000004" pitchFamily="34" charset="0"/>
              </a:rPr>
              <a:t>What we probably did more then other participants:</a:t>
            </a:r>
          </a:p>
          <a:p>
            <a:pPr marL="1028700" lvl="1" eaLnBrk="1" hangingPunct="1">
              <a:lnSpc>
                <a:spcPct val="120000"/>
              </a:lnSpc>
              <a:buFont typeface="Arial" panose="020B0604020202020204" pitchFamily="34" charset="0"/>
              <a:buChar char="•"/>
            </a:pPr>
            <a:r>
              <a:rPr lang="en-US" sz="2000" dirty="0">
                <a:latin typeface="Inter" panose="020B0502030000000004" pitchFamily="34" charset="0"/>
                <a:ea typeface="Inter" panose="020B0502030000000004" pitchFamily="34" charset="0"/>
                <a:cs typeface="Inter" panose="020B0502030000000004" pitchFamily="34" charset="0"/>
              </a:rPr>
              <a:t>Recycled features from the last year competition</a:t>
            </a:r>
          </a:p>
          <a:p>
            <a:pPr marL="1028700" lvl="1" eaLnBrk="1" hangingPunct="1">
              <a:lnSpc>
                <a:spcPct val="120000"/>
              </a:lnSpc>
              <a:buFont typeface="Arial" panose="020B0604020202020204" pitchFamily="34" charset="0"/>
              <a:buChar char="•"/>
            </a:pPr>
            <a:r>
              <a:rPr lang="en-US" sz="2000" dirty="0">
                <a:latin typeface="Inter" panose="020B0502030000000004" pitchFamily="34" charset="0"/>
                <a:ea typeface="Inter" panose="020B0502030000000004" pitchFamily="34" charset="0"/>
                <a:cs typeface="Inter" panose="020B0502030000000004" pitchFamily="34" charset="0"/>
              </a:rPr>
              <a:t>Monitored all public notebooks for a new ideas.</a:t>
            </a:r>
          </a:p>
          <a:p>
            <a:pPr marL="1028700" lvl="1" eaLnBrk="1" hangingPunct="1">
              <a:lnSpc>
                <a:spcPct val="120000"/>
              </a:lnSpc>
              <a:buFont typeface="Arial" panose="020B0604020202020204" pitchFamily="34" charset="0"/>
              <a:buChar char="•"/>
            </a:pPr>
            <a:r>
              <a:rPr lang="en-US" sz="2000" dirty="0">
                <a:latin typeface="Inter" panose="020B0502030000000004" pitchFamily="34" charset="0"/>
                <a:ea typeface="Inter" panose="020B0502030000000004" pitchFamily="34" charset="0"/>
                <a:cs typeface="Inter" panose="020B0502030000000004" pitchFamily="34" charset="0"/>
              </a:rPr>
              <a:t>Bias mitigation (nothing works without it)</a:t>
            </a:r>
          </a:p>
          <a:p>
            <a:pPr marL="1028700" lvl="1" eaLnBrk="1" hangingPunct="1">
              <a:lnSpc>
                <a:spcPct val="120000"/>
              </a:lnSpc>
              <a:buFont typeface="Arial" panose="020B0604020202020204" pitchFamily="34" charset="0"/>
              <a:buChar char="•"/>
            </a:pPr>
            <a:r>
              <a:rPr lang="en-US" sz="2000" dirty="0">
                <a:latin typeface="Inter" panose="020B0502030000000004" pitchFamily="34" charset="0"/>
                <a:ea typeface="Inter" panose="020B0502030000000004" pitchFamily="34" charset="0"/>
                <a:cs typeface="Inter" panose="020B0502030000000004" pitchFamily="34" charset="0"/>
              </a:rPr>
              <a:t>Believe in our CV and not trying to overfit on public test set.</a:t>
            </a:r>
          </a:p>
          <a:p>
            <a:pPr marL="1028700" lvl="1" eaLnBrk="1" hangingPunct="1">
              <a:lnSpc>
                <a:spcPct val="120000"/>
              </a:lnSpc>
              <a:buFont typeface="Arial" panose="020B0604020202020204" pitchFamily="34" charset="0"/>
              <a:buChar char="•"/>
            </a:pPr>
            <a:r>
              <a:rPr lang="en-US" sz="2000" dirty="0">
                <a:latin typeface="Inter" panose="020B0502030000000004" pitchFamily="34" charset="0"/>
                <a:ea typeface="Inter" panose="020B0502030000000004" pitchFamily="34" charset="0"/>
                <a:cs typeface="Inter" panose="020B0502030000000004" pitchFamily="34" charset="0"/>
              </a:rPr>
              <a:t>We took the competition very seriously and spent a lot of working hours.</a:t>
            </a:r>
          </a:p>
        </p:txBody>
      </p:sp>
      <p:sp>
        <p:nvSpPr>
          <p:cNvPr id="5" name="TextBox 3">
            <a:extLst>
              <a:ext uri="{FF2B5EF4-FFF2-40B4-BE49-F238E27FC236}">
                <a16:creationId xmlns:a16="http://schemas.microsoft.com/office/drawing/2014/main" id="{65C5FC85-46E4-944D-9EDB-0A4EAA4ED3F4}"/>
              </a:ext>
            </a:extLst>
          </p:cNvPr>
          <p:cNvSpPr txBox="1">
            <a:spLocks noChangeArrowheads="1"/>
          </p:cNvSpPr>
          <p:nvPr/>
        </p:nvSpPr>
        <p:spPr bwMode="auto">
          <a:xfrm>
            <a:off x="3733800" y="4794706"/>
            <a:ext cx="2082019" cy="215444"/>
          </a:xfrm>
          <a:prstGeom prst="rect">
            <a:avLst/>
          </a:prstGeom>
          <a:noFill/>
          <a:ln>
            <a:noFill/>
          </a:ln>
        </p:spPr>
        <p:txBody>
          <a:bodyPr wrap="square">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eaLnBrk="1" hangingPunct="1"/>
            <a:r>
              <a:rPr lang="en-AU"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rPr>
              <a:t>Kaggle Winner Presentation Template</a:t>
            </a:r>
            <a:endParaRPr lang="en-US"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endParaRPr>
          </a:p>
        </p:txBody>
      </p:sp>
      <p:sp>
        <p:nvSpPr>
          <p:cNvPr id="2" name="Slide Number Placeholder 1">
            <a:extLst>
              <a:ext uri="{FF2B5EF4-FFF2-40B4-BE49-F238E27FC236}">
                <a16:creationId xmlns:a16="http://schemas.microsoft.com/office/drawing/2014/main" id="{8D898926-F613-4B46-AA4C-D992226E3967}"/>
              </a:ext>
            </a:extLst>
          </p:cNvPr>
          <p:cNvSpPr>
            <a:spLocks noGrp="1"/>
          </p:cNvSpPr>
          <p:nvPr>
            <p:ph type="sldNum" sz="quarter" idx="4"/>
          </p:nvPr>
        </p:nvSpPr>
        <p:spPr/>
        <p:txBody>
          <a:bodyPr/>
          <a:lstStyle/>
          <a:p>
            <a:fld id="{01C92930-73F8-B348-8FEB-D0D1FCF46FBA}" type="slidenum">
              <a:rPr lang="en-US" smtClean="0"/>
              <a:t>18</a:t>
            </a:fld>
            <a:endParaRPr lang="en-US" dirty="0"/>
          </a:p>
        </p:txBody>
      </p:sp>
      <p:sp>
        <p:nvSpPr>
          <p:cNvPr id="11" name="Rectangle 10">
            <a:extLst>
              <a:ext uri="{FF2B5EF4-FFF2-40B4-BE49-F238E27FC236}">
                <a16:creationId xmlns:a16="http://schemas.microsoft.com/office/drawing/2014/main" id="{7739AA8E-8775-6E4A-8885-DB8CAAB0E2BC}"/>
              </a:ext>
            </a:extLst>
          </p:cNvPr>
          <p:cNvSpPr/>
          <p:nvPr/>
        </p:nvSpPr>
        <p:spPr>
          <a:xfrm>
            <a:off x="274983" y="183874"/>
            <a:ext cx="5135217"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Important and Interesting Findings</a:t>
            </a:r>
          </a:p>
          <a:p>
            <a:endParaRPr lang="en-US" sz="1600" b="1" dirty="0">
              <a:latin typeface="Inter" panose="020B0502030000000004" pitchFamily="34" charset="0"/>
              <a:ea typeface="Inter" panose="020B0502030000000004" pitchFamily="34" charset="0"/>
              <a:cs typeface="Inter" panose="020B0502030000000004" pitchFamily="34" charset="0"/>
            </a:endParaRPr>
          </a:p>
        </p:txBody>
      </p:sp>
      <p:cxnSp>
        <p:nvCxnSpPr>
          <p:cNvPr id="12" name="Straight Connector 11">
            <a:extLst>
              <a:ext uri="{FF2B5EF4-FFF2-40B4-BE49-F238E27FC236}">
                <a16:creationId xmlns:a16="http://schemas.microsoft.com/office/drawing/2014/main" id="{CFDCA466-E3E7-B243-8540-B9EBCA0BA5CA}"/>
              </a:ext>
            </a:extLst>
          </p:cNvPr>
          <p:cNvCxnSpPr>
            <a:cxnSpLocks/>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7192935"/>
      </p:ext>
    </p:extLst>
  </p:cSld>
  <p:clrMapOvr>
    <a:masterClrMapping/>
  </p:clrMapOvr>
  <mc:AlternateContent xmlns:mc="http://schemas.openxmlformats.org/markup-compatibility/2006" xmlns:p14="http://schemas.microsoft.com/office/powerpoint/2010/main">
    <mc:Choice Requires="p14">
      <p:transition p14:dur="10"/>
    </mc:Choice>
    <mc:Fallback xmlns="">
      <p:transition advClick="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a:extLst>
              <a:ext uri="{FF2B5EF4-FFF2-40B4-BE49-F238E27FC236}">
                <a16:creationId xmlns:a16="http://schemas.microsoft.com/office/drawing/2014/main" id="{3162E447-114A-A34D-8558-E222192DC1EA}"/>
              </a:ext>
            </a:extLst>
          </p:cNvPr>
          <p:cNvSpPr txBox="1">
            <a:spLocks noChangeArrowheads="1"/>
          </p:cNvSpPr>
          <p:nvPr/>
        </p:nvSpPr>
        <p:spPr bwMode="auto">
          <a:xfrm>
            <a:off x="685800" y="1070123"/>
            <a:ext cx="7391400" cy="3022366"/>
          </a:xfrm>
          <a:prstGeom prst="rect">
            <a:avLst/>
          </a:prstGeom>
          <a:noFill/>
          <a:ln>
            <a:noFill/>
          </a:ln>
        </p:spPr>
        <p:txBody>
          <a:bodyPr wrap="square">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marL="285750" indent="-285750" eaLnBrk="1" hangingPunct="1">
              <a:lnSpc>
                <a:spcPct val="120000"/>
              </a:lnSpc>
              <a:buFont typeface="Arial" panose="020B0604020202020204" pitchFamily="34" charset="0"/>
              <a:buChar char="•"/>
            </a:pPr>
            <a:r>
              <a:rPr lang="en-US" sz="2000" dirty="0">
                <a:latin typeface="Inter" panose="020B0502030000000004" pitchFamily="34" charset="0"/>
                <a:ea typeface="Inter" panose="020B0502030000000004" pitchFamily="34" charset="0"/>
                <a:cs typeface="Inter" panose="020B0502030000000004" pitchFamily="34" charset="0"/>
              </a:rPr>
              <a:t>Adversarial Validation – some features behave different in train and test sets, and it makes a model less robust, meaning predicting on unseen data may cause very wrong results.</a:t>
            </a:r>
          </a:p>
          <a:p>
            <a:pPr marL="285750" indent="-285750" eaLnBrk="1" hangingPunct="1">
              <a:lnSpc>
                <a:spcPct val="120000"/>
              </a:lnSpc>
              <a:buFont typeface="Arial" panose="020B0604020202020204" pitchFamily="34" charset="0"/>
              <a:buChar char="•"/>
            </a:pPr>
            <a:r>
              <a:rPr lang="en-US" sz="2000" dirty="0">
                <a:latin typeface="Inter" panose="020B0502030000000004" pitchFamily="34" charset="0"/>
                <a:ea typeface="Inter" panose="020B0502030000000004" pitchFamily="34" charset="0"/>
                <a:cs typeface="Inter" panose="020B0502030000000004" pitchFamily="34" charset="0"/>
              </a:rPr>
              <a:t>Adversarial model takes both labeled and unlabeled data and tries to predict from each set data sample was taken.</a:t>
            </a:r>
          </a:p>
          <a:p>
            <a:pPr marL="285750" indent="-285750" eaLnBrk="1" hangingPunct="1">
              <a:lnSpc>
                <a:spcPct val="120000"/>
              </a:lnSpc>
              <a:buFont typeface="Arial" panose="020B0604020202020204" pitchFamily="34" charset="0"/>
              <a:buChar char="•"/>
            </a:pPr>
            <a:r>
              <a:rPr lang="en-US" sz="2000" dirty="0">
                <a:latin typeface="Inter" panose="020B0502030000000004" pitchFamily="34" charset="0"/>
                <a:ea typeface="Inter" panose="020B0502030000000004" pitchFamily="34" charset="0"/>
                <a:cs typeface="Inter" panose="020B0502030000000004" pitchFamily="34" charset="0"/>
              </a:rPr>
              <a:t>Adversarial model is nothing but ML model (lightgbm in our case), we may calculate impact of each feature on train-test separability.</a:t>
            </a:r>
          </a:p>
          <a:p>
            <a:pPr marL="285750" indent="-285750" eaLnBrk="1" hangingPunct="1">
              <a:lnSpc>
                <a:spcPct val="120000"/>
              </a:lnSpc>
              <a:buFont typeface="Arial" panose="020B0604020202020204" pitchFamily="34" charset="0"/>
              <a:buChar char="•"/>
            </a:pPr>
            <a:endParaRPr lang="en-US" sz="2000" dirty="0">
              <a:latin typeface="Inter" panose="020B0502030000000004" pitchFamily="34" charset="0"/>
              <a:ea typeface="Inter" panose="020B0502030000000004" pitchFamily="34" charset="0"/>
              <a:cs typeface="Inter" panose="020B0502030000000004" pitchFamily="34" charset="0"/>
            </a:endParaRPr>
          </a:p>
        </p:txBody>
      </p:sp>
      <p:sp>
        <p:nvSpPr>
          <p:cNvPr id="5" name="TextBox 3">
            <a:extLst>
              <a:ext uri="{FF2B5EF4-FFF2-40B4-BE49-F238E27FC236}">
                <a16:creationId xmlns:a16="http://schemas.microsoft.com/office/drawing/2014/main" id="{65C5FC85-46E4-944D-9EDB-0A4EAA4ED3F4}"/>
              </a:ext>
            </a:extLst>
          </p:cNvPr>
          <p:cNvSpPr txBox="1">
            <a:spLocks noChangeArrowheads="1"/>
          </p:cNvSpPr>
          <p:nvPr/>
        </p:nvSpPr>
        <p:spPr bwMode="auto">
          <a:xfrm>
            <a:off x="3733800" y="4794706"/>
            <a:ext cx="2082019" cy="215444"/>
          </a:xfrm>
          <a:prstGeom prst="rect">
            <a:avLst/>
          </a:prstGeom>
          <a:noFill/>
          <a:ln>
            <a:noFill/>
          </a:ln>
        </p:spPr>
        <p:txBody>
          <a:bodyPr wrap="square">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eaLnBrk="1" hangingPunct="1"/>
            <a:r>
              <a:rPr lang="en-AU"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rPr>
              <a:t>Kaggle Winner Presentation Template</a:t>
            </a:r>
            <a:endParaRPr lang="en-US"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endParaRPr>
          </a:p>
        </p:txBody>
      </p:sp>
      <p:sp>
        <p:nvSpPr>
          <p:cNvPr id="2" name="Slide Number Placeholder 1">
            <a:extLst>
              <a:ext uri="{FF2B5EF4-FFF2-40B4-BE49-F238E27FC236}">
                <a16:creationId xmlns:a16="http://schemas.microsoft.com/office/drawing/2014/main" id="{8D898926-F613-4B46-AA4C-D992226E3967}"/>
              </a:ext>
            </a:extLst>
          </p:cNvPr>
          <p:cNvSpPr>
            <a:spLocks noGrp="1"/>
          </p:cNvSpPr>
          <p:nvPr>
            <p:ph type="sldNum" sz="quarter" idx="4"/>
          </p:nvPr>
        </p:nvSpPr>
        <p:spPr/>
        <p:txBody>
          <a:bodyPr/>
          <a:lstStyle/>
          <a:p>
            <a:fld id="{01C92930-73F8-B348-8FEB-D0D1FCF46FBA}" type="slidenum">
              <a:rPr lang="en-US" smtClean="0"/>
              <a:t>19</a:t>
            </a:fld>
            <a:endParaRPr lang="en-US" dirty="0"/>
          </a:p>
        </p:txBody>
      </p:sp>
      <p:sp>
        <p:nvSpPr>
          <p:cNvPr id="11" name="Rectangle 10">
            <a:extLst>
              <a:ext uri="{FF2B5EF4-FFF2-40B4-BE49-F238E27FC236}">
                <a16:creationId xmlns:a16="http://schemas.microsoft.com/office/drawing/2014/main" id="{7739AA8E-8775-6E4A-8885-DB8CAAB0E2BC}"/>
              </a:ext>
            </a:extLst>
          </p:cNvPr>
          <p:cNvSpPr/>
          <p:nvPr/>
        </p:nvSpPr>
        <p:spPr>
          <a:xfrm>
            <a:off x="274983" y="183874"/>
            <a:ext cx="5135217"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Important and Interesting Findings</a:t>
            </a:r>
          </a:p>
          <a:p>
            <a:endParaRPr lang="en-US" sz="1600" b="1" dirty="0">
              <a:latin typeface="Inter" panose="020B0502030000000004" pitchFamily="34" charset="0"/>
              <a:ea typeface="Inter" panose="020B0502030000000004" pitchFamily="34" charset="0"/>
              <a:cs typeface="Inter" panose="020B0502030000000004" pitchFamily="34" charset="0"/>
            </a:endParaRPr>
          </a:p>
        </p:txBody>
      </p:sp>
      <p:cxnSp>
        <p:nvCxnSpPr>
          <p:cNvPr id="12" name="Straight Connector 11">
            <a:extLst>
              <a:ext uri="{FF2B5EF4-FFF2-40B4-BE49-F238E27FC236}">
                <a16:creationId xmlns:a16="http://schemas.microsoft.com/office/drawing/2014/main" id="{CFDCA466-E3E7-B243-8540-B9EBCA0BA5CA}"/>
              </a:ext>
            </a:extLst>
          </p:cNvPr>
          <p:cNvCxnSpPr>
            <a:cxnSpLocks/>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7286150"/>
      </p:ext>
    </p:extLst>
  </p:cSld>
  <p:clrMapOvr>
    <a:masterClrMapping/>
  </p:clrMapOvr>
  <mc:AlternateContent xmlns:mc="http://schemas.openxmlformats.org/markup-compatibility/2006" xmlns:p14="http://schemas.microsoft.com/office/powerpoint/2010/main">
    <mc:Choice Requires="p14">
      <p:transition p14:dur="10"/>
    </mc:Choice>
    <mc:Fallback xmlns="">
      <p:transition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rot="5400000" flipH="1">
            <a:off x="2160497" y="-2621502"/>
            <a:ext cx="4657358" cy="9587949"/>
          </a:xfrm>
          <a:prstGeom prst="rect">
            <a:avLst/>
          </a:prstGeom>
          <a:solidFill>
            <a:srgbClr val="3CBEEC">
              <a:alpha val="7843"/>
            </a:srgbClr>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FAE041"/>
              </a:solidFill>
              <a:latin typeface="Open Sans"/>
              <a:cs typeface="Open Sans"/>
            </a:endParaRPr>
          </a:p>
        </p:txBody>
      </p:sp>
      <p:sp>
        <p:nvSpPr>
          <p:cNvPr id="2" name="Slide Number Placeholder 1">
            <a:extLst>
              <a:ext uri="{FF2B5EF4-FFF2-40B4-BE49-F238E27FC236}">
                <a16:creationId xmlns:a16="http://schemas.microsoft.com/office/drawing/2014/main" id="{7ECC03AC-A423-6E47-AA4F-08F777E61DBA}"/>
              </a:ext>
            </a:extLst>
          </p:cNvPr>
          <p:cNvSpPr>
            <a:spLocks noGrp="1"/>
          </p:cNvSpPr>
          <p:nvPr>
            <p:ph type="sldNum" sz="quarter" idx="4"/>
          </p:nvPr>
        </p:nvSpPr>
        <p:spPr/>
        <p:txBody>
          <a:bodyPr/>
          <a:lstStyle/>
          <a:p>
            <a:fld id="{01C92930-73F8-B348-8FEB-D0D1FCF46FBA}" type="slidenum">
              <a:rPr lang="en-US" smtClean="0"/>
              <a:t>2</a:t>
            </a:fld>
            <a:endParaRPr lang="en-US" dirty="0"/>
          </a:p>
        </p:txBody>
      </p:sp>
      <p:sp>
        <p:nvSpPr>
          <p:cNvPr id="4" name="TextBox 3">
            <a:extLst>
              <a:ext uri="{FF2B5EF4-FFF2-40B4-BE49-F238E27FC236}">
                <a16:creationId xmlns:a16="http://schemas.microsoft.com/office/drawing/2014/main" id="{C9BA2F77-6EA1-7542-8B56-BB6B8190C3F0}"/>
              </a:ext>
            </a:extLst>
          </p:cNvPr>
          <p:cNvSpPr txBox="1"/>
          <p:nvPr/>
        </p:nvSpPr>
        <p:spPr>
          <a:xfrm>
            <a:off x="606287" y="4909930"/>
            <a:ext cx="184731" cy="369332"/>
          </a:xfrm>
          <a:prstGeom prst="rect">
            <a:avLst/>
          </a:prstGeom>
          <a:noFill/>
        </p:spPr>
        <p:txBody>
          <a:bodyPr wrap="none" rtlCol="0">
            <a:spAutoFit/>
          </a:bodyPr>
          <a:lstStyle/>
          <a:p>
            <a:endParaRPr lang="en-US" dirty="0"/>
          </a:p>
        </p:txBody>
      </p:sp>
      <p:sp>
        <p:nvSpPr>
          <p:cNvPr id="7" name="TextBox 3">
            <a:extLst>
              <a:ext uri="{FF2B5EF4-FFF2-40B4-BE49-F238E27FC236}">
                <a16:creationId xmlns:a16="http://schemas.microsoft.com/office/drawing/2014/main" id="{5183D636-0E02-5B42-96D4-C3DE9EC022A6}"/>
              </a:ext>
            </a:extLst>
          </p:cNvPr>
          <p:cNvSpPr txBox="1">
            <a:spLocks noChangeArrowheads="1"/>
          </p:cNvSpPr>
          <p:nvPr/>
        </p:nvSpPr>
        <p:spPr bwMode="auto">
          <a:xfrm>
            <a:off x="2541799" y="1869583"/>
            <a:ext cx="3921254" cy="861774"/>
          </a:xfrm>
          <a:prstGeom prst="rect">
            <a:avLst/>
          </a:prstGeom>
          <a:noFill/>
          <a:ln>
            <a:noFill/>
          </a:ln>
        </p:spPr>
        <p:txBody>
          <a:bodyPr wrap="square">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algn="ctr" eaLnBrk="1" hangingPunct="1"/>
            <a:r>
              <a:rPr lang="en-US" sz="5000" b="1" dirty="0">
                <a:latin typeface="Inter Semi" panose="020B0502030000000004" pitchFamily="34" charset="0"/>
                <a:ea typeface="Inter Semi" panose="020B0502030000000004" pitchFamily="34" charset="0"/>
                <a:cs typeface="Inter Semi" panose="020B0502030000000004" pitchFamily="34" charset="0"/>
              </a:rPr>
              <a:t>Agenda</a:t>
            </a:r>
          </a:p>
        </p:txBody>
      </p:sp>
    </p:spTree>
    <p:extLst>
      <p:ext uri="{BB962C8B-B14F-4D97-AF65-F5344CB8AC3E}">
        <p14:creationId xmlns:p14="http://schemas.microsoft.com/office/powerpoint/2010/main" val="2439087776"/>
      </p:ext>
    </p:extLst>
  </p:cSld>
  <p:clrMapOvr>
    <a:masterClrMapping/>
  </p:clrMapOvr>
  <mc:AlternateContent xmlns:mc="http://schemas.openxmlformats.org/markup-compatibility/2006" xmlns:p14="http://schemas.microsoft.com/office/powerpoint/2010/main">
    <mc:Choice Requires="p14">
      <p:transition p14:dur="10"/>
    </mc:Choice>
    <mc:Fallback xmlns="">
      <p:transition advClick="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a:extLst>
              <a:ext uri="{FF2B5EF4-FFF2-40B4-BE49-F238E27FC236}">
                <a16:creationId xmlns:a16="http://schemas.microsoft.com/office/drawing/2014/main" id="{3162E447-114A-A34D-8558-E222192DC1EA}"/>
              </a:ext>
            </a:extLst>
          </p:cNvPr>
          <p:cNvSpPr txBox="1">
            <a:spLocks noChangeArrowheads="1"/>
          </p:cNvSpPr>
          <p:nvPr/>
        </p:nvSpPr>
        <p:spPr bwMode="auto">
          <a:xfrm>
            <a:off x="457200" y="1070123"/>
            <a:ext cx="3886200" cy="3761030"/>
          </a:xfrm>
          <a:prstGeom prst="rect">
            <a:avLst/>
          </a:prstGeom>
          <a:noFill/>
          <a:ln>
            <a:noFill/>
          </a:ln>
        </p:spPr>
        <p:txBody>
          <a:bodyPr wrap="square">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marL="285750" indent="-285750" eaLnBrk="1" hangingPunct="1">
              <a:lnSpc>
                <a:spcPct val="120000"/>
              </a:lnSpc>
              <a:buFont typeface="Arial" panose="020B0604020202020204" pitchFamily="34" charset="0"/>
              <a:buChar char="•"/>
            </a:pPr>
            <a:r>
              <a:rPr lang="en-US" sz="2000" dirty="0">
                <a:latin typeface="Inter" panose="020B0502030000000004" pitchFamily="34" charset="0"/>
                <a:ea typeface="Inter" panose="020B0502030000000004" pitchFamily="34" charset="0"/>
                <a:cs typeface="Inter" panose="020B0502030000000004" pitchFamily="34" charset="0"/>
              </a:rPr>
              <a:t>Features on right have grater predictive power than features on left.</a:t>
            </a:r>
          </a:p>
          <a:p>
            <a:pPr marL="285750" indent="-285750" eaLnBrk="1" hangingPunct="1">
              <a:lnSpc>
                <a:spcPct val="120000"/>
              </a:lnSpc>
              <a:buFont typeface="Arial" panose="020B0604020202020204" pitchFamily="34" charset="0"/>
              <a:buChar char="•"/>
            </a:pPr>
            <a:r>
              <a:rPr lang="en-US" sz="2000" dirty="0">
                <a:latin typeface="Inter" panose="020B0502030000000004" pitchFamily="34" charset="0"/>
                <a:ea typeface="Inter" panose="020B0502030000000004" pitchFamily="34" charset="0"/>
                <a:cs typeface="Inter" panose="020B0502030000000004" pitchFamily="34" charset="0"/>
              </a:rPr>
              <a:t>Upper features makes dataset biased (i.e., predictions less robust) than features in the bottom</a:t>
            </a:r>
          </a:p>
          <a:p>
            <a:pPr marL="285750" indent="-285750" eaLnBrk="1" hangingPunct="1">
              <a:lnSpc>
                <a:spcPct val="120000"/>
              </a:lnSpc>
              <a:buFont typeface="Arial" panose="020B0604020202020204" pitchFamily="34" charset="0"/>
              <a:buChar char="•"/>
            </a:pPr>
            <a:r>
              <a:rPr lang="en-US" sz="2000" dirty="0">
                <a:latin typeface="Inter" panose="020B0502030000000004" pitchFamily="34" charset="0"/>
                <a:ea typeface="Inter" panose="020B0502030000000004" pitchFamily="34" charset="0"/>
                <a:cs typeface="Inter" panose="020B0502030000000004" pitchFamily="34" charset="0"/>
              </a:rPr>
              <a:t>ICU_ID and apache_3j_diagnosis are completely outstanding in both directions</a:t>
            </a:r>
          </a:p>
        </p:txBody>
      </p:sp>
      <p:sp>
        <p:nvSpPr>
          <p:cNvPr id="5" name="TextBox 3">
            <a:extLst>
              <a:ext uri="{FF2B5EF4-FFF2-40B4-BE49-F238E27FC236}">
                <a16:creationId xmlns:a16="http://schemas.microsoft.com/office/drawing/2014/main" id="{65C5FC85-46E4-944D-9EDB-0A4EAA4ED3F4}"/>
              </a:ext>
            </a:extLst>
          </p:cNvPr>
          <p:cNvSpPr txBox="1">
            <a:spLocks noChangeArrowheads="1"/>
          </p:cNvSpPr>
          <p:nvPr/>
        </p:nvSpPr>
        <p:spPr bwMode="auto">
          <a:xfrm>
            <a:off x="3733800" y="4794706"/>
            <a:ext cx="2082019" cy="215444"/>
          </a:xfrm>
          <a:prstGeom prst="rect">
            <a:avLst/>
          </a:prstGeom>
          <a:noFill/>
          <a:ln>
            <a:noFill/>
          </a:ln>
        </p:spPr>
        <p:txBody>
          <a:bodyPr wrap="square">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eaLnBrk="1" hangingPunct="1"/>
            <a:r>
              <a:rPr lang="en-AU"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rPr>
              <a:t>Kaggle Winner Presentation Template</a:t>
            </a:r>
            <a:endParaRPr lang="en-US"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endParaRPr>
          </a:p>
        </p:txBody>
      </p:sp>
      <p:sp>
        <p:nvSpPr>
          <p:cNvPr id="2" name="Slide Number Placeholder 1">
            <a:extLst>
              <a:ext uri="{FF2B5EF4-FFF2-40B4-BE49-F238E27FC236}">
                <a16:creationId xmlns:a16="http://schemas.microsoft.com/office/drawing/2014/main" id="{8D898926-F613-4B46-AA4C-D992226E3967}"/>
              </a:ext>
            </a:extLst>
          </p:cNvPr>
          <p:cNvSpPr>
            <a:spLocks noGrp="1"/>
          </p:cNvSpPr>
          <p:nvPr>
            <p:ph type="sldNum" sz="quarter" idx="4"/>
          </p:nvPr>
        </p:nvSpPr>
        <p:spPr/>
        <p:txBody>
          <a:bodyPr/>
          <a:lstStyle/>
          <a:p>
            <a:fld id="{01C92930-73F8-B348-8FEB-D0D1FCF46FBA}" type="slidenum">
              <a:rPr lang="en-US" smtClean="0"/>
              <a:t>20</a:t>
            </a:fld>
            <a:endParaRPr lang="en-US" dirty="0"/>
          </a:p>
        </p:txBody>
      </p:sp>
      <p:sp>
        <p:nvSpPr>
          <p:cNvPr id="11" name="Rectangle 10">
            <a:extLst>
              <a:ext uri="{FF2B5EF4-FFF2-40B4-BE49-F238E27FC236}">
                <a16:creationId xmlns:a16="http://schemas.microsoft.com/office/drawing/2014/main" id="{7739AA8E-8775-6E4A-8885-DB8CAAB0E2BC}"/>
              </a:ext>
            </a:extLst>
          </p:cNvPr>
          <p:cNvSpPr/>
          <p:nvPr/>
        </p:nvSpPr>
        <p:spPr>
          <a:xfrm>
            <a:off x="274983" y="183874"/>
            <a:ext cx="5135217"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Important and Interesting Findings</a:t>
            </a:r>
          </a:p>
          <a:p>
            <a:endParaRPr lang="en-US" sz="1600" b="1" dirty="0">
              <a:latin typeface="Inter" panose="020B0502030000000004" pitchFamily="34" charset="0"/>
              <a:ea typeface="Inter" panose="020B0502030000000004" pitchFamily="34" charset="0"/>
              <a:cs typeface="Inter" panose="020B0502030000000004" pitchFamily="34" charset="0"/>
            </a:endParaRPr>
          </a:p>
        </p:txBody>
      </p:sp>
      <p:cxnSp>
        <p:nvCxnSpPr>
          <p:cNvPr id="12" name="Straight Connector 11">
            <a:extLst>
              <a:ext uri="{FF2B5EF4-FFF2-40B4-BE49-F238E27FC236}">
                <a16:creationId xmlns:a16="http://schemas.microsoft.com/office/drawing/2014/main" id="{CFDCA466-E3E7-B243-8540-B9EBCA0BA5CA}"/>
              </a:ext>
            </a:extLst>
          </p:cNvPr>
          <p:cNvCxnSpPr>
            <a:cxnSpLocks/>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pic>
        <p:nvPicPr>
          <p:cNvPr id="7" name="Content Placeholder 5" descr="Chart&#10;&#10;Description automatically generated">
            <a:extLst>
              <a:ext uri="{FF2B5EF4-FFF2-40B4-BE49-F238E27FC236}">
                <a16:creationId xmlns:a16="http://schemas.microsoft.com/office/drawing/2014/main" id="{A448980C-FC9E-4697-828A-EF60587E5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1765" y="1473310"/>
            <a:ext cx="4479925" cy="3199946"/>
          </a:xfrm>
          <a:prstGeom prst="rect">
            <a:avLst/>
          </a:prstGeom>
        </p:spPr>
      </p:pic>
    </p:spTree>
    <p:extLst>
      <p:ext uri="{BB962C8B-B14F-4D97-AF65-F5344CB8AC3E}">
        <p14:creationId xmlns:p14="http://schemas.microsoft.com/office/powerpoint/2010/main" val="4040519216"/>
      </p:ext>
    </p:extLst>
  </p:cSld>
  <p:clrMapOvr>
    <a:masterClrMapping/>
  </p:clrMapOvr>
  <mc:AlternateContent xmlns:mc="http://schemas.openxmlformats.org/markup-compatibility/2006" xmlns:p14="http://schemas.microsoft.com/office/powerpoint/2010/main">
    <mc:Choice Requires="p14">
      <p:transition p14:dur="10"/>
    </mc:Choice>
    <mc:Fallback xmlns="">
      <p:transition advClick="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a:extLst>
              <a:ext uri="{FF2B5EF4-FFF2-40B4-BE49-F238E27FC236}">
                <a16:creationId xmlns:a16="http://schemas.microsoft.com/office/drawing/2014/main" id="{3162E447-114A-A34D-8558-E222192DC1EA}"/>
              </a:ext>
            </a:extLst>
          </p:cNvPr>
          <p:cNvSpPr txBox="1">
            <a:spLocks noChangeArrowheads="1"/>
          </p:cNvSpPr>
          <p:nvPr/>
        </p:nvSpPr>
        <p:spPr bwMode="auto">
          <a:xfrm>
            <a:off x="685800" y="1070123"/>
            <a:ext cx="3581400" cy="2283702"/>
          </a:xfrm>
          <a:prstGeom prst="rect">
            <a:avLst/>
          </a:prstGeom>
          <a:noFill/>
          <a:ln>
            <a:noFill/>
          </a:ln>
        </p:spPr>
        <p:txBody>
          <a:bodyPr wrap="square">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marL="285750" indent="-285750" eaLnBrk="1" hangingPunct="1">
              <a:lnSpc>
                <a:spcPct val="120000"/>
              </a:lnSpc>
              <a:buFont typeface="Arial" panose="020B0604020202020204" pitchFamily="34" charset="0"/>
              <a:buChar char="•"/>
            </a:pPr>
            <a:r>
              <a:rPr lang="en-US" sz="2000" dirty="0">
                <a:latin typeface="Inter" panose="020B0502030000000004" pitchFamily="34" charset="0"/>
                <a:ea typeface="Inter" panose="020B0502030000000004" pitchFamily="34" charset="0"/>
                <a:cs typeface="Inter" panose="020B0502030000000004" pitchFamily="34" charset="0"/>
              </a:rPr>
              <a:t>Zoom in into majority of features</a:t>
            </a:r>
          </a:p>
          <a:p>
            <a:pPr marL="285750" indent="-285750" eaLnBrk="1" hangingPunct="1">
              <a:lnSpc>
                <a:spcPct val="120000"/>
              </a:lnSpc>
              <a:buFont typeface="Arial" panose="020B0604020202020204" pitchFamily="34" charset="0"/>
              <a:buChar char="•"/>
            </a:pPr>
            <a:r>
              <a:rPr lang="en-US" sz="2000" dirty="0">
                <a:latin typeface="Inter" panose="020B0502030000000004" pitchFamily="34" charset="0"/>
                <a:ea typeface="Inter" panose="020B0502030000000004" pitchFamily="34" charset="0"/>
                <a:cs typeface="Inter" panose="020B0502030000000004" pitchFamily="34" charset="0"/>
              </a:rPr>
              <a:t>In theory, features with </a:t>
            </a:r>
            <a:r>
              <a:rPr lang="en-US" sz="2000" dirty="0" err="1">
                <a:latin typeface="Inter" panose="020B0502030000000004" pitchFamily="34" charset="0"/>
                <a:ea typeface="Inter" panose="020B0502030000000004" pitchFamily="34" charset="0"/>
                <a:cs typeface="Inter" panose="020B0502030000000004" pitchFamily="34" charset="0"/>
              </a:rPr>
              <a:t>model_importance</a:t>
            </a:r>
            <a:r>
              <a:rPr lang="en-US" sz="2000" dirty="0">
                <a:latin typeface="Inter" panose="020B0502030000000004" pitchFamily="34" charset="0"/>
                <a:ea typeface="Inter" panose="020B0502030000000004" pitchFamily="34" charset="0"/>
                <a:cs typeface="Inter" panose="020B0502030000000004" pitchFamily="34" charset="0"/>
              </a:rPr>
              <a:t> ~ 0 may be arguably removed (we did not do that)</a:t>
            </a:r>
          </a:p>
        </p:txBody>
      </p:sp>
      <p:sp>
        <p:nvSpPr>
          <p:cNvPr id="5" name="TextBox 3">
            <a:extLst>
              <a:ext uri="{FF2B5EF4-FFF2-40B4-BE49-F238E27FC236}">
                <a16:creationId xmlns:a16="http://schemas.microsoft.com/office/drawing/2014/main" id="{65C5FC85-46E4-944D-9EDB-0A4EAA4ED3F4}"/>
              </a:ext>
            </a:extLst>
          </p:cNvPr>
          <p:cNvSpPr txBox="1">
            <a:spLocks noChangeArrowheads="1"/>
          </p:cNvSpPr>
          <p:nvPr/>
        </p:nvSpPr>
        <p:spPr bwMode="auto">
          <a:xfrm>
            <a:off x="3733800" y="4794706"/>
            <a:ext cx="2082019" cy="215444"/>
          </a:xfrm>
          <a:prstGeom prst="rect">
            <a:avLst/>
          </a:prstGeom>
          <a:noFill/>
          <a:ln>
            <a:noFill/>
          </a:ln>
        </p:spPr>
        <p:txBody>
          <a:bodyPr wrap="square">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eaLnBrk="1" hangingPunct="1"/>
            <a:r>
              <a:rPr lang="en-AU"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rPr>
              <a:t>Kaggle Winner Presentation Template</a:t>
            </a:r>
            <a:endParaRPr lang="en-US"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endParaRPr>
          </a:p>
        </p:txBody>
      </p:sp>
      <p:sp>
        <p:nvSpPr>
          <p:cNvPr id="2" name="Slide Number Placeholder 1">
            <a:extLst>
              <a:ext uri="{FF2B5EF4-FFF2-40B4-BE49-F238E27FC236}">
                <a16:creationId xmlns:a16="http://schemas.microsoft.com/office/drawing/2014/main" id="{8D898926-F613-4B46-AA4C-D992226E3967}"/>
              </a:ext>
            </a:extLst>
          </p:cNvPr>
          <p:cNvSpPr>
            <a:spLocks noGrp="1"/>
          </p:cNvSpPr>
          <p:nvPr>
            <p:ph type="sldNum" sz="quarter" idx="4"/>
          </p:nvPr>
        </p:nvSpPr>
        <p:spPr/>
        <p:txBody>
          <a:bodyPr/>
          <a:lstStyle/>
          <a:p>
            <a:fld id="{01C92930-73F8-B348-8FEB-D0D1FCF46FBA}" type="slidenum">
              <a:rPr lang="en-US" smtClean="0"/>
              <a:t>21</a:t>
            </a:fld>
            <a:endParaRPr lang="en-US" dirty="0"/>
          </a:p>
        </p:txBody>
      </p:sp>
      <p:sp>
        <p:nvSpPr>
          <p:cNvPr id="11" name="Rectangle 10">
            <a:extLst>
              <a:ext uri="{FF2B5EF4-FFF2-40B4-BE49-F238E27FC236}">
                <a16:creationId xmlns:a16="http://schemas.microsoft.com/office/drawing/2014/main" id="{7739AA8E-8775-6E4A-8885-DB8CAAB0E2BC}"/>
              </a:ext>
            </a:extLst>
          </p:cNvPr>
          <p:cNvSpPr/>
          <p:nvPr/>
        </p:nvSpPr>
        <p:spPr>
          <a:xfrm>
            <a:off x="274983" y="183874"/>
            <a:ext cx="5135217"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Important and Interesting Findings</a:t>
            </a:r>
          </a:p>
          <a:p>
            <a:endParaRPr lang="en-US" sz="1600" b="1" dirty="0">
              <a:latin typeface="Inter" panose="020B0502030000000004" pitchFamily="34" charset="0"/>
              <a:ea typeface="Inter" panose="020B0502030000000004" pitchFamily="34" charset="0"/>
              <a:cs typeface="Inter" panose="020B0502030000000004" pitchFamily="34" charset="0"/>
            </a:endParaRPr>
          </a:p>
        </p:txBody>
      </p:sp>
      <p:cxnSp>
        <p:nvCxnSpPr>
          <p:cNvPr id="12" name="Straight Connector 11">
            <a:extLst>
              <a:ext uri="{FF2B5EF4-FFF2-40B4-BE49-F238E27FC236}">
                <a16:creationId xmlns:a16="http://schemas.microsoft.com/office/drawing/2014/main" id="{CFDCA466-E3E7-B243-8540-B9EBCA0BA5CA}"/>
              </a:ext>
            </a:extLst>
          </p:cNvPr>
          <p:cNvCxnSpPr>
            <a:cxnSpLocks/>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pic>
        <p:nvPicPr>
          <p:cNvPr id="9" name="Content Placeholder 7" descr="A screen shot of a computer&#10;&#10;Description automatically generated with low confidence">
            <a:extLst>
              <a:ext uri="{FF2B5EF4-FFF2-40B4-BE49-F238E27FC236}">
                <a16:creationId xmlns:a16="http://schemas.microsoft.com/office/drawing/2014/main" id="{861A5284-DFC3-4AB1-B4ED-E0826D36E2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7365" y="1449987"/>
            <a:ext cx="4481512" cy="3201080"/>
          </a:xfrm>
          <a:prstGeom prst="rect">
            <a:avLst/>
          </a:prstGeom>
        </p:spPr>
      </p:pic>
    </p:spTree>
    <p:extLst>
      <p:ext uri="{BB962C8B-B14F-4D97-AF65-F5344CB8AC3E}">
        <p14:creationId xmlns:p14="http://schemas.microsoft.com/office/powerpoint/2010/main" val="777454911"/>
      </p:ext>
    </p:extLst>
  </p:cSld>
  <p:clrMapOvr>
    <a:masterClrMapping/>
  </p:clrMapOvr>
  <mc:AlternateContent xmlns:mc="http://schemas.openxmlformats.org/markup-compatibility/2006" xmlns:p14="http://schemas.microsoft.com/office/powerpoint/2010/main">
    <mc:Choice Requires="p14">
      <p:transition p14:dur="10"/>
    </mc:Choice>
    <mc:Fallback xmlns="">
      <p:transition advClick="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a:extLst>
              <a:ext uri="{FF2B5EF4-FFF2-40B4-BE49-F238E27FC236}">
                <a16:creationId xmlns:a16="http://schemas.microsoft.com/office/drawing/2014/main" id="{3162E447-114A-A34D-8558-E222192DC1EA}"/>
              </a:ext>
            </a:extLst>
          </p:cNvPr>
          <p:cNvSpPr txBox="1">
            <a:spLocks noChangeArrowheads="1"/>
          </p:cNvSpPr>
          <p:nvPr/>
        </p:nvSpPr>
        <p:spPr bwMode="auto">
          <a:xfrm>
            <a:off x="685800" y="1070122"/>
            <a:ext cx="8153400" cy="3022366"/>
          </a:xfrm>
          <a:prstGeom prst="rect">
            <a:avLst/>
          </a:prstGeom>
          <a:noFill/>
          <a:ln>
            <a:noFill/>
          </a:ln>
        </p:spPr>
        <p:txBody>
          <a:bodyPr wrap="square">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marL="285750" indent="-285750" eaLnBrk="1" hangingPunct="1">
              <a:lnSpc>
                <a:spcPct val="120000"/>
              </a:lnSpc>
              <a:buFont typeface="Arial" panose="020B0604020202020204" pitchFamily="34" charset="0"/>
              <a:buChar char="•"/>
            </a:pPr>
            <a:r>
              <a:rPr lang="en-US" sz="2000" dirty="0">
                <a:latin typeface="Inter" panose="020B0502030000000004" pitchFamily="34" charset="0"/>
                <a:ea typeface="Inter" panose="020B0502030000000004" pitchFamily="34" charset="0"/>
                <a:cs typeface="Inter" panose="020B0502030000000004" pitchFamily="34" charset="0"/>
              </a:rPr>
              <a:t>To fix that, we encoded all biased features</a:t>
            </a:r>
          </a:p>
          <a:p>
            <a:pPr marL="1028700" lvl="1" eaLnBrk="1" hangingPunct="1">
              <a:lnSpc>
                <a:spcPct val="120000"/>
              </a:lnSpc>
              <a:buFont typeface="Arial" panose="020B0604020202020204" pitchFamily="34" charset="0"/>
              <a:buChar char="•"/>
            </a:pPr>
            <a:r>
              <a:rPr lang="en-US" sz="2000" dirty="0">
                <a:latin typeface="Inter" panose="020B0502030000000004" pitchFamily="34" charset="0"/>
                <a:ea typeface="Inter" panose="020B0502030000000004" pitchFamily="34" charset="0"/>
                <a:cs typeface="Inter" panose="020B0502030000000004" pitchFamily="34" charset="0"/>
              </a:rPr>
              <a:t>For each feature we took all min-max-</a:t>
            </a:r>
            <a:r>
              <a:rPr lang="en-US" sz="2000" dirty="0" err="1">
                <a:latin typeface="Inter" panose="020B0502030000000004" pitchFamily="34" charset="0"/>
                <a:ea typeface="Inter" panose="020B0502030000000004" pitchFamily="34" charset="0"/>
                <a:cs typeface="Inter" panose="020B0502030000000004" pitchFamily="34" charset="0"/>
              </a:rPr>
              <a:t>rng</a:t>
            </a:r>
            <a:r>
              <a:rPr lang="en-US" sz="2000" dirty="0">
                <a:latin typeface="Inter" panose="020B0502030000000004" pitchFamily="34" charset="0"/>
                <a:ea typeface="Inter" panose="020B0502030000000004" pitchFamily="34" charset="0"/>
                <a:cs typeface="Inter" panose="020B0502030000000004" pitchFamily="34" charset="0"/>
              </a:rPr>
              <a:t>-avg-apache features, calculated mean and added as additional features</a:t>
            </a:r>
          </a:p>
          <a:p>
            <a:pPr marL="1028700" lvl="1" eaLnBrk="1" hangingPunct="1">
              <a:lnSpc>
                <a:spcPct val="120000"/>
              </a:lnSpc>
              <a:buFont typeface="Arial" panose="020B0604020202020204" pitchFamily="34" charset="0"/>
              <a:buChar char="•"/>
            </a:pPr>
            <a:r>
              <a:rPr lang="en-US" sz="2000" dirty="0">
                <a:latin typeface="Inter" panose="020B0502030000000004" pitchFamily="34" charset="0"/>
                <a:ea typeface="Inter" panose="020B0502030000000004" pitchFamily="34" charset="0"/>
                <a:cs typeface="Inter" panose="020B0502030000000004" pitchFamily="34" charset="0"/>
              </a:rPr>
              <a:t>Totally ~200 new features for each biased feature</a:t>
            </a:r>
          </a:p>
          <a:p>
            <a:pPr marL="285750" indent="-285750" eaLnBrk="1" hangingPunct="1">
              <a:lnSpc>
                <a:spcPct val="120000"/>
              </a:lnSpc>
              <a:buFont typeface="Arial" panose="020B0604020202020204" pitchFamily="34" charset="0"/>
              <a:buChar char="•"/>
            </a:pPr>
            <a:r>
              <a:rPr lang="en-US" sz="2000" dirty="0">
                <a:latin typeface="Inter" panose="020B0502030000000004" pitchFamily="34" charset="0"/>
                <a:ea typeface="Inter" panose="020B0502030000000004" pitchFamily="34" charset="0"/>
                <a:cs typeface="Inter" panose="020B0502030000000004" pitchFamily="34" charset="0"/>
              </a:rPr>
              <a:t>Other winning teams reported other elegant (more or less) solutions they used and managed to mitigate the bias</a:t>
            </a:r>
          </a:p>
          <a:p>
            <a:pPr marL="285750" indent="-285750" eaLnBrk="1" hangingPunct="1">
              <a:lnSpc>
                <a:spcPct val="120000"/>
              </a:lnSpc>
              <a:buFont typeface="Arial" panose="020B0604020202020204" pitchFamily="34" charset="0"/>
              <a:buChar char="•"/>
            </a:pPr>
            <a:r>
              <a:rPr lang="en-US" sz="2000" dirty="0">
                <a:latin typeface="Inter" panose="020B0502030000000004" pitchFamily="34" charset="0"/>
                <a:ea typeface="Inter" panose="020B0502030000000004" pitchFamily="34" charset="0"/>
                <a:cs typeface="Inter" panose="020B0502030000000004" pitchFamily="34" charset="0"/>
              </a:rPr>
              <a:t>In practice, all teams who didn’t handled bias was decreased in their private leaderboard position. </a:t>
            </a:r>
          </a:p>
        </p:txBody>
      </p:sp>
      <p:sp>
        <p:nvSpPr>
          <p:cNvPr id="5" name="TextBox 3">
            <a:extLst>
              <a:ext uri="{FF2B5EF4-FFF2-40B4-BE49-F238E27FC236}">
                <a16:creationId xmlns:a16="http://schemas.microsoft.com/office/drawing/2014/main" id="{65C5FC85-46E4-944D-9EDB-0A4EAA4ED3F4}"/>
              </a:ext>
            </a:extLst>
          </p:cNvPr>
          <p:cNvSpPr txBox="1">
            <a:spLocks noChangeArrowheads="1"/>
          </p:cNvSpPr>
          <p:nvPr/>
        </p:nvSpPr>
        <p:spPr bwMode="auto">
          <a:xfrm>
            <a:off x="3733800" y="4794706"/>
            <a:ext cx="2082019" cy="215444"/>
          </a:xfrm>
          <a:prstGeom prst="rect">
            <a:avLst/>
          </a:prstGeom>
          <a:noFill/>
          <a:ln>
            <a:noFill/>
          </a:ln>
        </p:spPr>
        <p:txBody>
          <a:bodyPr wrap="square">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eaLnBrk="1" hangingPunct="1"/>
            <a:r>
              <a:rPr lang="en-AU"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rPr>
              <a:t>Kaggle Winner Presentation Template</a:t>
            </a:r>
            <a:endParaRPr lang="en-US"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endParaRPr>
          </a:p>
        </p:txBody>
      </p:sp>
      <p:sp>
        <p:nvSpPr>
          <p:cNvPr id="2" name="Slide Number Placeholder 1">
            <a:extLst>
              <a:ext uri="{FF2B5EF4-FFF2-40B4-BE49-F238E27FC236}">
                <a16:creationId xmlns:a16="http://schemas.microsoft.com/office/drawing/2014/main" id="{8D898926-F613-4B46-AA4C-D992226E3967}"/>
              </a:ext>
            </a:extLst>
          </p:cNvPr>
          <p:cNvSpPr>
            <a:spLocks noGrp="1"/>
          </p:cNvSpPr>
          <p:nvPr>
            <p:ph type="sldNum" sz="quarter" idx="4"/>
          </p:nvPr>
        </p:nvSpPr>
        <p:spPr/>
        <p:txBody>
          <a:bodyPr/>
          <a:lstStyle/>
          <a:p>
            <a:fld id="{01C92930-73F8-B348-8FEB-D0D1FCF46FBA}" type="slidenum">
              <a:rPr lang="en-US" smtClean="0"/>
              <a:t>22</a:t>
            </a:fld>
            <a:endParaRPr lang="en-US" dirty="0"/>
          </a:p>
        </p:txBody>
      </p:sp>
      <p:sp>
        <p:nvSpPr>
          <p:cNvPr id="11" name="Rectangle 10">
            <a:extLst>
              <a:ext uri="{FF2B5EF4-FFF2-40B4-BE49-F238E27FC236}">
                <a16:creationId xmlns:a16="http://schemas.microsoft.com/office/drawing/2014/main" id="{7739AA8E-8775-6E4A-8885-DB8CAAB0E2BC}"/>
              </a:ext>
            </a:extLst>
          </p:cNvPr>
          <p:cNvSpPr/>
          <p:nvPr/>
        </p:nvSpPr>
        <p:spPr>
          <a:xfrm>
            <a:off x="274983" y="183874"/>
            <a:ext cx="5135217"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Important and Interesting Findings</a:t>
            </a:r>
          </a:p>
          <a:p>
            <a:endParaRPr lang="en-US" sz="1600" b="1" dirty="0">
              <a:latin typeface="Inter" panose="020B0502030000000004" pitchFamily="34" charset="0"/>
              <a:ea typeface="Inter" panose="020B0502030000000004" pitchFamily="34" charset="0"/>
              <a:cs typeface="Inter" panose="020B0502030000000004" pitchFamily="34" charset="0"/>
            </a:endParaRPr>
          </a:p>
        </p:txBody>
      </p:sp>
      <p:cxnSp>
        <p:nvCxnSpPr>
          <p:cNvPr id="12" name="Straight Connector 11">
            <a:extLst>
              <a:ext uri="{FF2B5EF4-FFF2-40B4-BE49-F238E27FC236}">
                <a16:creationId xmlns:a16="http://schemas.microsoft.com/office/drawing/2014/main" id="{CFDCA466-E3E7-B243-8540-B9EBCA0BA5CA}"/>
              </a:ext>
            </a:extLst>
          </p:cNvPr>
          <p:cNvCxnSpPr>
            <a:cxnSpLocks/>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4371748"/>
      </p:ext>
    </p:extLst>
  </p:cSld>
  <p:clrMapOvr>
    <a:masterClrMapping/>
  </p:clrMapOvr>
  <mc:AlternateContent xmlns:mc="http://schemas.openxmlformats.org/markup-compatibility/2006" xmlns:p14="http://schemas.microsoft.com/office/powerpoint/2010/main">
    <mc:Choice Requires="p14">
      <p:transition p14:dur="10"/>
    </mc:Choice>
    <mc:Fallback xmlns="">
      <p:transition advClick="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a:extLst>
              <a:ext uri="{FF2B5EF4-FFF2-40B4-BE49-F238E27FC236}">
                <a16:creationId xmlns:a16="http://schemas.microsoft.com/office/drawing/2014/main" id="{3162E447-114A-A34D-8558-E222192DC1EA}"/>
              </a:ext>
            </a:extLst>
          </p:cNvPr>
          <p:cNvSpPr txBox="1">
            <a:spLocks noChangeArrowheads="1"/>
          </p:cNvSpPr>
          <p:nvPr/>
        </p:nvSpPr>
        <p:spPr bwMode="auto">
          <a:xfrm>
            <a:off x="685800" y="1123950"/>
            <a:ext cx="7391400" cy="2677656"/>
          </a:xfrm>
          <a:prstGeom prst="rect">
            <a:avLst/>
          </a:prstGeom>
          <a:noFill/>
          <a:ln>
            <a:noFill/>
          </a:ln>
        </p:spPr>
        <p:txBody>
          <a:bodyPr wrap="square">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marL="285750" indent="-285750" eaLnBrk="1" hangingPunct="1">
              <a:lnSpc>
                <a:spcPct val="120000"/>
              </a:lnSpc>
              <a:buFont typeface="Arial" panose="020B0604020202020204" pitchFamily="34" charset="0"/>
              <a:buChar char="•"/>
            </a:pPr>
            <a:r>
              <a:rPr lang="en-US" sz="2000" dirty="0">
                <a:latin typeface="Inter" panose="020B0502030000000004" pitchFamily="34" charset="0"/>
                <a:ea typeface="Inter" panose="020B0502030000000004" pitchFamily="34" charset="0"/>
                <a:cs typeface="Inter" panose="020B0502030000000004" pitchFamily="34" charset="0"/>
              </a:rPr>
              <a:t>We was first to create many features (without publishing), which was later created by other participants. Like H1/D1 average and amplitude.</a:t>
            </a:r>
          </a:p>
          <a:p>
            <a:pPr marL="285750" indent="-285750" eaLnBrk="1" hangingPunct="1">
              <a:lnSpc>
                <a:spcPct val="120000"/>
              </a:lnSpc>
              <a:buFont typeface="Arial" panose="020B0604020202020204" pitchFamily="34" charset="0"/>
              <a:buChar char="•"/>
            </a:pPr>
            <a:r>
              <a:rPr lang="en-US" sz="2000" dirty="0">
                <a:latin typeface="Inter" panose="020B0502030000000004" pitchFamily="34" charset="0"/>
                <a:ea typeface="Inter" panose="020B0502030000000004" pitchFamily="34" charset="0"/>
                <a:cs typeface="Inter" panose="020B0502030000000004" pitchFamily="34" charset="0"/>
              </a:rPr>
              <a:t>Difference of H1 and D1 measurements – it may point on treatment received (i.e., medicine pill to stabilize the blood pressure). We think if those features (H1 and D1 treatment) will be gathered and added to the data, they will impact a lot!</a:t>
            </a:r>
          </a:p>
        </p:txBody>
      </p:sp>
      <p:sp>
        <p:nvSpPr>
          <p:cNvPr id="5" name="TextBox 3">
            <a:extLst>
              <a:ext uri="{FF2B5EF4-FFF2-40B4-BE49-F238E27FC236}">
                <a16:creationId xmlns:a16="http://schemas.microsoft.com/office/drawing/2014/main" id="{65C5FC85-46E4-944D-9EDB-0A4EAA4ED3F4}"/>
              </a:ext>
            </a:extLst>
          </p:cNvPr>
          <p:cNvSpPr txBox="1">
            <a:spLocks noChangeArrowheads="1"/>
          </p:cNvSpPr>
          <p:nvPr/>
        </p:nvSpPr>
        <p:spPr bwMode="auto">
          <a:xfrm>
            <a:off x="3733800" y="4794706"/>
            <a:ext cx="2082019" cy="215444"/>
          </a:xfrm>
          <a:prstGeom prst="rect">
            <a:avLst/>
          </a:prstGeom>
          <a:noFill/>
          <a:ln>
            <a:noFill/>
          </a:ln>
        </p:spPr>
        <p:txBody>
          <a:bodyPr wrap="square">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eaLnBrk="1" hangingPunct="1"/>
            <a:r>
              <a:rPr lang="en-AU"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rPr>
              <a:t>Kaggle Winner Presentation Template</a:t>
            </a:r>
            <a:endParaRPr lang="en-US"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endParaRPr>
          </a:p>
        </p:txBody>
      </p:sp>
      <p:sp>
        <p:nvSpPr>
          <p:cNvPr id="2" name="Slide Number Placeholder 1">
            <a:extLst>
              <a:ext uri="{FF2B5EF4-FFF2-40B4-BE49-F238E27FC236}">
                <a16:creationId xmlns:a16="http://schemas.microsoft.com/office/drawing/2014/main" id="{8D898926-F613-4B46-AA4C-D992226E3967}"/>
              </a:ext>
            </a:extLst>
          </p:cNvPr>
          <p:cNvSpPr>
            <a:spLocks noGrp="1"/>
          </p:cNvSpPr>
          <p:nvPr>
            <p:ph type="sldNum" sz="quarter" idx="4"/>
          </p:nvPr>
        </p:nvSpPr>
        <p:spPr/>
        <p:txBody>
          <a:bodyPr/>
          <a:lstStyle/>
          <a:p>
            <a:fld id="{01C92930-73F8-B348-8FEB-D0D1FCF46FBA}" type="slidenum">
              <a:rPr lang="en-US" smtClean="0"/>
              <a:t>23</a:t>
            </a:fld>
            <a:endParaRPr lang="en-US" dirty="0"/>
          </a:p>
        </p:txBody>
      </p:sp>
      <p:sp>
        <p:nvSpPr>
          <p:cNvPr id="11" name="Rectangle 10">
            <a:extLst>
              <a:ext uri="{FF2B5EF4-FFF2-40B4-BE49-F238E27FC236}">
                <a16:creationId xmlns:a16="http://schemas.microsoft.com/office/drawing/2014/main" id="{7739AA8E-8775-6E4A-8885-DB8CAAB0E2BC}"/>
              </a:ext>
            </a:extLst>
          </p:cNvPr>
          <p:cNvSpPr/>
          <p:nvPr/>
        </p:nvSpPr>
        <p:spPr>
          <a:xfrm>
            <a:off x="274983" y="183874"/>
            <a:ext cx="5135217"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Important and Interesting Findings</a:t>
            </a:r>
          </a:p>
          <a:p>
            <a:endParaRPr lang="en-US" sz="1600" b="1" dirty="0">
              <a:latin typeface="Inter" panose="020B0502030000000004" pitchFamily="34" charset="0"/>
              <a:ea typeface="Inter" panose="020B0502030000000004" pitchFamily="34" charset="0"/>
              <a:cs typeface="Inter" panose="020B0502030000000004" pitchFamily="34" charset="0"/>
            </a:endParaRPr>
          </a:p>
        </p:txBody>
      </p:sp>
      <p:cxnSp>
        <p:nvCxnSpPr>
          <p:cNvPr id="12" name="Straight Connector 11">
            <a:extLst>
              <a:ext uri="{FF2B5EF4-FFF2-40B4-BE49-F238E27FC236}">
                <a16:creationId xmlns:a16="http://schemas.microsoft.com/office/drawing/2014/main" id="{CFDCA466-E3E7-B243-8540-B9EBCA0BA5CA}"/>
              </a:ext>
            </a:extLst>
          </p:cNvPr>
          <p:cNvCxnSpPr>
            <a:cxnSpLocks/>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2251722"/>
      </p:ext>
    </p:extLst>
  </p:cSld>
  <p:clrMapOvr>
    <a:masterClrMapping/>
  </p:clrMapOvr>
  <mc:AlternateContent xmlns:mc="http://schemas.openxmlformats.org/markup-compatibility/2006" xmlns:p14="http://schemas.microsoft.com/office/powerpoint/2010/main">
    <mc:Choice Requires="p14">
      <p:transition p14:dur="10"/>
    </mc:Choice>
    <mc:Fallback xmlns="">
      <p:transition advClick="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a:extLst>
              <a:ext uri="{FF2B5EF4-FFF2-40B4-BE49-F238E27FC236}">
                <a16:creationId xmlns:a16="http://schemas.microsoft.com/office/drawing/2014/main" id="{3162E447-114A-A34D-8558-E222192DC1EA}"/>
              </a:ext>
            </a:extLst>
          </p:cNvPr>
          <p:cNvSpPr txBox="1">
            <a:spLocks noChangeArrowheads="1"/>
          </p:cNvSpPr>
          <p:nvPr/>
        </p:nvSpPr>
        <p:spPr bwMode="auto">
          <a:xfrm>
            <a:off x="274983" y="707094"/>
            <a:ext cx="4525617" cy="3394134"/>
          </a:xfrm>
          <a:prstGeom prst="rect">
            <a:avLst/>
          </a:prstGeom>
          <a:noFill/>
          <a:ln>
            <a:noFill/>
          </a:ln>
        </p:spPr>
        <p:txBody>
          <a:bodyPr wrap="square">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marL="285750" indent="-285750" eaLnBrk="1" hangingPunct="1">
              <a:lnSpc>
                <a:spcPct val="120000"/>
              </a:lnSpc>
              <a:buFont typeface="Arial" panose="020B0604020202020204" pitchFamily="34" charset="0"/>
              <a:buChar char="•"/>
            </a:pPr>
            <a:r>
              <a:rPr lang="en-US" b="1" dirty="0">
                <a:latin typeface="Inter" panose="020B0502030000000004" pitchFamily="34" charset="0"/>
                <a:ea typeface="Inter" panose="020B0502030000000004" pitchFamily="34" charset="0"/>
                <a:cs typeface="Inter" panose="020B0502030000000004" pitchFamily="34" charset="0"/>
              </a:rPr>
              <a:t>Cluster-based missing values imputation </a:t>
            </a:r>
            <a:r>
              <a:rPr lang="en-US" dirty="0">
                <a:latin typeface="Inter" panose="020B0502030000000004" pitchFamily="34" charset="0"/>
                <a:ea typeface="Inter" panose="020B0502030000000004" pitchFamily="34" charset="0"/>
                <a:cs typeface="Inter" panose="020B0502030000000004" pitchFamily="34" charset="0"/>
              </a:rPr>
              <a:t>– some vitals have a normal range changed based on age or other parameters.</a:t>
            </a:r>
          </a:p>
          <a:p>
            <a:pPr marL="285750" indent="-285750" eaLnBrk="1" hangingPunct="1">
              <a:lnSpc>
                <a:spcPct val="120000"/>
              </a:lnSpc>
              <a:buFont typeface="Arial" panose="020B0604020202020204" pitchFamily="34" charset="0"/>
              <a:buChar char="•"/>
            </a:pPr>
            <a:r>
              <a:rPr lang="en-US" dirty="0">
                <a:latin typeface="Inter" panose="020B0502030000000004" pitchFamily="34" charset="0"/>
                <a:ea typeface="Inter" panose="020B0502030000000004" pitchFamily="34" charset="0"/>
                <a:cs typeface="Inter" panose="020B0502030000000004" pitchFamily="34" charset="0"/>
              </a:rPr>
              <a:t>Example plot: BMI and age divided into deciles</a:t>
            </a:r>
          </a:p>
          <a:p>
            <a:pPr marL="285750" indent="-285750" eaLnBrk="1" hangingPunct="1">
              <a:lnSpc>
                <a:spcPct val="120000"/>
              </a:lnSpc>
              <a:buFont typeface="Arial" panose="020B0604020202020204" pitchFamily="34" charset="0"/>
              <a:buChar char="•"/>
            </a:pPr>
            <a:r>
              <a:rPr lang="en-US" dirty="0">
                <a:latin typeface="Inter" panose="020B0502030000000004" pitchFamily="34" charset="0"/>
                <a:ea typeface="Inter" panose="020B0502030000000004" pitchFamily="34" charset="0"/>
                <a:cs typeface="Inter" panose="020B0502030000000004" pitchFamily="34" charset="0"/>
              </a:rPr>
              <a:t>Values vary from 99.31 to 126.96</a:t>
            </a:r>
          </a:p>
          <a:p>
            <a:pPr marL="285750" indent="-285750" eaLnBrk="1" hangingPunct="1">
              <a:lnSpc>
                <a:spcPct val="120000"/>
              </a:lnSpc>
              <a:buFont typeface="Arial" panose="020B0604020202020204" pitchFamily="34" charset="0"/>
              <a:buChar char="•"/>
            </a:pPr>
            <a:r>
              <a:rPr lang="en-US" dirty="0">
                <a:latin typeface="Inter" panose="020B0502030000000004" pitchFamily="34" charset="0"/>
                <a:ea typeface="Inter" panose="020B0502030000000004" pitchFamily="34" charset="0"/>
                <a:cs typeface="Inter" panose="020B0502030000000004" pitchFamily="34" charset="0"/>
              </a:rPr>
              <a:t>Total mean is 114.44</a:t>
            </a:r>
          </a:p>
          <a:p>
            <a:pPr marL="285750" indent="-285750" eaLnBrk="1" hangingPunct="1">
              <a:lnSpc>
                <a:spcPct val="120000"/>
              </a:lnSpc>
              <a:buFont typeface="Arial" panose="020B0604020202020204" pitchFamily="34" charset="0"/>
              <a:buChar char="•"/>
            </a:pPr>
            <a:r>
              <a:rPr lang="en-US" dirty="0">
                <a:latin typeface="Inter" panose="020B0502030000000004" pitchFamily="34" charset="0"/>
                <a:ea typeface="Inter" panose="020B0502030000000004" pitchFamily="34" charset="0"/>
                <a:cs typeface="Inter" panose="020B0502030000000004" pitchFamily="34" charset="0"/>
              </a:rPr>
              <a:t>Using total mean will completely disturb the data</a:t>
            </a:r>
          </a:p>
          <a:p>
            <a:pPr marL="285750" indent="-285750" eaLnBrk="1" hangingPunct="1">
              <a:lnSpc>
                <a:spcPct val="120000"/>
              </a:lnSpc>
              <a:buFont typeface="Arial" panose="020B0604020202020204" pitchFamily="34" charset="0"/>
              <a:buChar char="•"/>
            </a:pPr>
            <a:endParaRPr lang="en-US" dirty="0">
              <a:latin typeface="Inter" panose="020B0502030000000004" pitchFamily="34" charset="0"/>
              <a:ea typeface="Inter" panose="020B0502030000000004" pitchFamily="34" charset="0"/>
              <a:cs typeface="Inter" panose="020B0502030000000004" pitchFamily="34" charset="0"/>
            </a:endParaRPr>
          </a:p>
        </p:txBody>
      </p:sp>
      <p:sp>
        <p:nvSpPr>
          <p:cNvPr id="5" name="TextBox 3">
            <a:extLst>
              <a:ext uri="{FF2B5EF4-FFF2-40B4-BE49-F238E27FC236}">
                <a16:creationId xmlns:a16="http://schemas.microsoft.com/office/drawing/2014/main" id="{65C5FC85-46E4-944D-9EDB-0A4EAA4ED3F4}"/>
              </a:ext>
            </a:extLst>
          </p:cNvPr>
          <p:cNvSpPr txBox="1">
            <a:spLocks noChangeArrowheads="1"/>
          </p:cNvSpPr>
          <p:nvPr/>
        </p:nvSpPr>
        <p:spPr bwMode="auto">
          <a:xfrm>
            <a:off x="3733800" y="4794706"/>
            <a:ext cx="2082019" cy="215444"/>
          </a:xfrm>
          <a:prstGeom prst="rect">
            <a:avLst/>
          </a:prstGeom>
          <a:noFill/>
          <a:ln>
            <a:noFill/>
          </a:ln>
        </p:spPr>
        <p:txBody>
          <a:bodyPr wrap="square">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eaLnBrk="1" hangingPunct="1"/>
            <a:r>
              <a:rPr lang="en-AU"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rPr>
              <a:t>Kaggle Winner Presentation Template</a:t>
            </a:r>
            <a:endParaRPr lang="en-US"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endParaRPr>
          </a:p>
        </p:txBody>
      </p:sp>
      <p:sp>
        <p:nvSpPr>
          <p:cNvPr id="2" name="Slide Number Placeholder 1">
            <a:extLst>
              <a:ext uri="{FF2B5EF4-FFF2-40B4-BE49-F238E27FC236}">
                <a16:creationId xmlns:a16="http://schemas.microsoft.com/office/drawing/2014/main" id="{8D898926-F613-4B46-AA4C-D992226E3967}"/>
              </a:ext>
            </a:extLst>
          </p:cNvPr>
          <p:cNvSpPr>
            <a:spLocks noGrp="1"/>
          </p:cNvSpPr>
          <p:nvPr>
            <p:ph type="sldNum" sz="quarter" idx="4"/>
          </p:nvPr>
        </p:nvSpPr>
        <p:spPr/>
        <p:txBody>
          <a:bodyPr/>
          <a:lstStyle/>
          <a:p>
            <a:fld id="{01C92930-73F8-B348-8FEB-D0D1FCF46FBA}" type="slidenum">
              <a:rPr lang="en-US" smtClean="0"/>
              <a:t>24</a:t>
            </a:fld>
            <a:endParaRPr lang="en-US" dirty="0"/>
          </a:p>
        </p:txBody>
      </p:sp>
      <p:sp>
        <p:nvSpPr>
          <p:cNvPr id="11" name="Rectangle 10">
            <a:extLst>
              <a:ext uri="{FF2B5EF4-FFF2-40B4-BE49-F238E27FC236}">
                <a16:creationId xmlns:a16="http://schemas.microsoft.com/office/drawing/2014/main" id="{7739AA8E-8775-6E4A-8885-DB8CAAB0E2BC}"/>
              </a:ext>
            </a:extLst>
          </p:cNvPr>
          <p:cNvSpPr/>
          <p:nvPr/>
        </p:nvSpPr>
        <p:spPr>
          <a:xfrm>
            <a:off x="274983" y="183874"/>
            <a:ext cx="5135217"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Important and Interesting Findings</a:t>
            </a:r>
          </a:p>
          <a:p>
            <a:endParaRPr lang="en-US" sz="1600" b="1" dirty="0">
              <a:latin typeface="Inter" panose="020B0502030000000004" pitchFamily="34" charset="0"/>
              <a:ea typeface="Inter" panose="020B0502030000000004" pitchFamily="34" charset="0"/>
              <a:cs typeface="Inter" panose="020B0502030000000004" pitchFamily="34" charset="0"/>
            </a:endParaRPr>
          </a:p>
        </p:txBody>
      </p:sp>
      <p:cxnSp>
        <p:nvCxnSpPr>
          <p:cNvPr id="12" name="Straight Connector 11">
            <a:extLst>
              <a:ext uri="{FF2B5EF4-FFF2-40B4-BE49-F238E27FC236}">
                <a16:creationId xmlns:a16="http://schemas.microsoft.com/office/drawing/2014/main" id="{CFDCA466-E3E7-B243-8540-B9EBCA0BA5CA}"/>
              </a:ext>
            </a:extLst>
          </p:cNvPr>
          <p:cNvCxnSpPr>
            <a:cxnSpLocks/>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pic>
        <p:nvPicPr>
          <p:cNvPr id="4" name="Picture 3" descr="Chart, treemap chart&#10;&#10;Description automatically generated">
            <a:extLst>
              <a:ext uri="{FF2B5EF4-FFF2-40B4-BE49-F238E27FC236}">
                <a16:creationId xmlns:a16="http://schemas.microsoft.com/office/drawing/2014/main" id="{07222F34-231B-4B4B-B01F-829C108C5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66471" y="635277"/>
            <a:ext cx="4025129" cy="4324349"/>
          </a:xfrm>
          <a:prstGeom prst="rect">
            <a:avLst/>
          </a:prstGeom>
        </p:spPr>
      </p:pic>
    </p:spTree>
    <p:extLst>
      <p:ext uri="{BB962C8B-B14F-4D97-AF65-F5344CB8AC3E}">
        <p14:creationId xmlns:p14="http://schemas.microsoft.com/office/powerpoint/2010/main" val="1471191033"/>
      </p:ext>
    </p:extLst>
  </p:cSld>
  <p:clrMapOvr>
    <a:masterClrMapping/>
  </p:clrMapOvr>
  <mc:AlternateContent xmlns:mc="http://schemas.openxmlformats.org/markup-compatibility/2006" xmlns:p14="http://schemas.microsoft.com/office/powerpoint/2010/main">
    <mc:Choice Requires="p14">
      <p:transition p14:dur="10"/>
    </mc:Choice>
    <mc:Fallback xmlns="">
      <p:transition advClick="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5B25DF-C317-1F44-A999-FA5E75AD2041}"/>
              </a:ext>
            </a:extLst>
          </p:cNvPr>
          <p:cNvSpPr>
            <a:spLocks noGrp="1"/>
          </p:cNvSpPr>
          <p:nvPr>
            <p:ph type="sldNum" sz="quarter" idx="4"/>
          </p:nvPr>
        </p:nvSpPr>
        <p:spPr/>
        <p:txBody>
          <a:bodyPr/>
          <a:lstStyle/>
          <a:p>
            <a:fld id="{01C92930-73F8-B348-8FEB-D0D1FCF46FBA}" type="slidenum">
              <a:rPr lang="en-US" smtClean="0"/>
              <a:t>25</a:t>
            </a:fld>
            <a:endParaRPr lang="en-US" dirty="0"/>
          </a:p>
        </p:txBody>
      </p:sp>
      <p:sp>
        <p:nvSpPr>
          <p:cNvPr id="10" name="Rectangle 9">
            <a:extLst>
              <a:ext uri="{FF2B5EF4-FFF2-40B4-BE49-F238E27FC236}">
                <a16:creationId xmlns:a16="http://schemas.microsoft.com/office/drawing/2014/main" id="{B20D84A3-7923-284D-9E0F-C04E548C86A9}"/>
              </a:ext>
            </a:extLst>
          </p:cNvPr>
          <p:cNvSpPr/>
          <p:nvPr/>
        </p:nvSpPr>
        <p:spPr>
          <a:xfrm rot="5400000" flipH="1">
            <a:off x="2173747" y="-2493504"/>
            <a:ext cx="4657358" cy="9587949"/>
          </a:xfrm>
          <a:prstGeom prst="rect">
            <a:avLst/>
          </a:prstGeom>
          <a:solidFill>
            <a:srgbClr val="3CBEEC">
              <a:alpha val="7843"/>
            </a:srgbClr>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FAE041"/>
              </a:solidFill>
              <a:latin typeface="Open Sans"/>
              <a:cs typeface="Open Sans"/>
            </a:endParaRPr>
          </a:p>
        </p:txBody>
      </p:sp>
      <p:sp>
        <p:nvSpPr>
          <p:cNvPr id="6" name="TextBox 3">
            <a:extLst>
              <a:ext uri="{FF2B5EF4-FFF2-40B4-BE49-F238E27FC236}">
                <a16:creationId xmlns:a16="http://schemas.microsoft.com/office/drawing/2014/main" id="{410754B2-BA04-5D4A-8C26-DFD60D7DD70A}"/>
              </a:ext>
            </a:extLst>
          </p:cNvPr>
          <p:cNvSpPr txBox="1">
            <a:spLocks noChangeArrowheads="1"/>
          </p:cNvSpPr>
          <p:nvPr/>
        </p:nvSpPr>
        <p:spPr bwMode="auto">
          <a:xfrm>
            <a:off x="1810925" y="1869583"/>
            <a:ext cx="5383001" cy="861774"/>
          </a:xfrm>
          <a:prstGeom prst="rect">
            <a:avLst/>
          </a:prstGeom>
          <a:noFill/>
          <a:ln>
            <a:noFill/>
          </a:ln>
        </p:spPr>
        <p:txBody>
          <a:bodyPr wrap="square">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algn="ctr" eaLnBrk="1" hangingPunct="1"/>
            <a:r>
              <a:rPr lang="en-US" sz="5000" b="1" dirty="0">
                <a:latin typeface="Inter Semi" panose="020B0502030000000004" pitchFamily="34" charset="0"/>
                <a:ea typeface="Inter Semi" panose="020B0502030000000004" pitchFamily="34" charset="0"/>
                <a:cs typeface="Inter Semi" panose="020B0502030000000004" pitchFamily="34" charset="0"/>
              </a:rPr>
              <a:t>Simple Model</a:t>
            </a:r>
          </a:p>
        </p:txBody>
      </p:sp>
    </p:spTree>
    <p:extLst>
      <p:ext uri="{BB962C8B-B14F-4D97-AF65-F5344CB8AC3E}">
        <p14:creationId xmlns:p14="http://schemas.microsoft.com/office/powerpoint/2010/main" val="478013161"/>
      </p:ext>
    </p:extLst>
  </p:cSld>
  <p:clrMapOvr>
    <a:masterClrMapping/>
  </p:clrMapOvr>
  <mc:AlternateContent xmlns:mc="http://schemas.openxmlformats.org/markup-compatibility/2006" xmlns:p14="http://schemas.microsoft.com/office/powerpoint/2010/main">
    <mc:Choice Requires="p14">
      <p:transition p14:dur="10"/>
    </mc:Choice>
    <mc:Fallback xmlns="">
      <p:transition advClick="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a:extLst>
              <a:ext uri="{FF2B5EF4-FFF2-40B4-BE49-F238E27FC236}">
                <a16:creationId xmlns:a16="http://schemas.microsoft.com/office/drawing/2014/main" id="{09EE8040-90BE-6742-B17D-8091F0257054}"/>
              </a:ext>
            </a:extLst>
          </p:cNvPr>
          <p:cNvSpPr txBox="1">
            <a:spLocks noChangeArrowheads="1"/>
          </p:cNvSpPr>
          <p:nvPr/>
        </p:nvSpPr>
        <p:spPr bwMode="auto">
          <a:xfrm>
            <a:off x="555509" y="2007398"/>
            <a:ext cx="8346306" cy="3022366"/>
          </a:xfrm>
          <a:prstGeom prst="rect">
            <a:avLst/>
          </a:prstGeom>
          <a:noFill/>
          <a:ln>
            <a:noFill/>
          </a:ln>
        </p:spPr>
        <p:txBody>
          <a:bodyPr wrap="square">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marL="285750" indent="-285750" eaLnBrk="1" hangingPunct="1">
              <a:lnSpc>
                <a:spcPct val="120000"/>
              </a:lnSpc>
              <a:buFont typeface="Arial" panose="020B0604020202020204" pitchFamily="34" charset="0"/>
              <a:buChar char="•"/>
            </a:pPr>
            <a:r>
              <a:rPr lang="en-US" sz="2000" dirty="0">
                <a:latin typeface="Inter" panose="020B0502030000000004" pitchFamily="34" charset="0"/>
                <a:ea typeface="Inter" panose="020B0502030000000004" pitchFamily="34" charset="0"/>
                <a:cs typeface="Inter" panose="020B0502030000000004" pitchFamily="34" charset="0"/>
              </a:rPr>
              <a:t>We reran the full solution with seed and private score was dropped from </a:t>
            </a:r>
            <a:r>
              <a:rPr lang="en-US" sz="2000" b="1" dirty="0" smtClean="0">
                <a:latin typeface="Inter" panose="020B0502030000000004" pitchFamily="34" charset="0"/>
                <a:ea typeface="Inter" panose="020B0502030000000004" pitchFamily="34" charset="0"/>
                <a:cs typeface="Inter" panose="020B0502030000000004" pitchFamily="34" charset="0"/>
              </a:rPr>
              <a:t>0.87997</a:t>
            </a:r>
            <a:r>
              <a:rPr lang="en-US" sz="2000" dirty="0" smtClean="0">
                <a:latin typeface="Inter" panose="020B0502030000000004" pitchFamily="34" charset="0"/>
                <a:ea typeface="Inter" panose="020B0502030000000004" pitchFamily="34" charset="0"/>
                <a:cs typeface="Inter" panose="020B0502030000000004" pitchFamily="34" charset="0"/>
              </a:rPr>
              <a:t> to </a:t>
            </a:r>
            <a:r>
              <a:rPr lang="en-US" sz="2000" b="1" dirty="0" smtClean="0">
                <a:latin typeface="Inter" panose="020B0502030000000004" pitchFamily="34" charset="0"/>
                <a:ea typeface="Inter" panose="020B0502030000000004" pitchFamily="34" charset="0"/>
                <a:cs typeface="Inter" panose="020B0502030000000004" pitchFamily="34" charset="0"/>
              </a:rPr>
              <a:t>0.87669</a:t>
            </a:r>
            <a:r>
              <a:rPr lang="en-US" sz="2000" dirty="0" smtClean="0">
                <a:latin typeface="Inter" panose="020B0502030000000004" pitchFamily="34" charset="0"/>
                <a:ea typeface="Inter" panose="020B0502030000000004" pitchFamily="34" charset="0"/>
                <a:cs typeface="Inter" panose="020B0502030000000004" pitchFamily="34" charset="0"/>
              </a:rPr>
              <a:t>, </a:t>
            </a:r>
            <a:r>
              <a:rPr lang="en-US" sz="2000" dirty="0">
                <a:latin typeface="Inter" panose="020B0502030000000004" pitchFamily="34" charset="0"/>
                <a:ea typeface="Inter" panose="020B0502030000000004" pitchFamily="34" charset="0"/>
                <a:cs typeface="Inter" panose="020B0502030000000004" pitchFamily="34" charset="0"/>
              </a:rPr>
              <a:t>which is still 3</a:t>
            </a:r>
            <a:r>
              <a:rPr lang="en-US" sz="2000" baseline="30000" dirty="0">
                <a:latin typeface="Inter" panose="020B0502030000000004" pitchFamily="34" charset="0"/>
                <a:ea typeface="Inter" panose="020B0502030000000004" pitchFamily="34" charset="0"/>
                <a:cs typeface="Inter" panose="020B0502030000000004" pitchFamily="34" charset="0"/>
              </a:rPr>
              <a:t>rd</a:t>
            </a:r>
            <a:r>
              <a:rPr lang="en-US" sz="2000" dirty="0">
                <a:latin typeface="Inter" panose="020B0502030000000004" pitchFamily="34" charset="0"/>
                <a:ea typeface="Inter" panose="020B0502030000000004" pitchFamily="34" charset="0"/>
                <a:cs typeface="Inter" panose="020B0502030000000004" pitchFamily="34" charset="0"/>
              </a:rPr>
              <a:t> place score.</a:t>
            </a:r>
          </a:p>
          <a:p>
            <a:pPr marL="285750" indent="-285750" eaLnBrk="1" hangingPunct="1">
              <a:lnSpc>
                <a:spcPct val="120000"/>
              </a:lnSpc>
              <a:buFont typeface="Arial" panose="020B0604020202020204" pitchFamily="34" charset="0"/>
              <a:buChar char="•"/>
            </a:pPr>
            <a:r>
              <a:rPr lang="en-US" sz="2000" dirty="0">
                <a:latin typeface="Inter" panose="020B0502030000000004" pitchFamily="34" charset="0"/>
                <a:ea typeface="Inter" panose="020B0502030000000004" pitchFamily="34" charset="0"/>
                <a:cs typeface="Inter" panose="020B0502030000000004" pitchFamily="34" charset="0"/>
              </a:rPr>
              <a:t>The difference between ensemble and best single model is small, that is what differentiate between good solution for production and prize-winning solution which is very hard to put into production.</a:t>
            </a:r>
          </a:p>
          <a:p>
            <a:pPr marL="285750" indent="-285750" eaLnBrk="1" hangingPunct="1">
              <a:lnSpc>
                <a:spcPct val="120000"/>
              </a:lnSpc>
              <a:buFont typeface="Arial" panose="020B0604020202020204" pitchFamily="34" charset="0"/>
              <a:buChar char="•"/>
            </a:pPr>
            <a:r>
              <a:rPr lang="en-US" sz="2000" dirty="0">
                <a:latin typeface="Inter" panose="020B0502030000000004" pitchFamily="34" charset="0"/>
                <a:ea typeface="Inter" panose="020B0502030000000004" pitchFamily="34" charset="0"/>
                <a:cs typeface="Inter" panose="020B0502030000000004" pitchFamily="34" charset="0"/>
              </a:rPr>
              <a:t>Best single model is a </a:t>
            </a:r>
            <a:r>
              <a:rPr lang="en-US" sz="2000" dirty="0" err="1">
                <a:latin typeface="Inter" panose="020B0502030000000004" pitchFamily="34" charset="0"/>
                <a:ea typeface="Inter" panose="020B0502030000000004" pitchFamily="34" charset="0"/>
                <a:cs typeface="Inter" panose="020B0502030000000004" pitchFamily="34" charset="0"/>
              </a:rPr>
              <a:t>CatBoost</a:t>
            </a:r>
            <a:r>
              <a:rPr lang="en-US" sz="2000" dirty="0">
                <a:latin typeface="Inter" panose="020B0502030000000004" pitchFamily="34" charset="0"/>
                <a:ea typeface="Inter" panose="020B0502030000000004" pitchFamily="34" charset="0"/>
                <a:cs typeface="Inter" panose="020B0502030000000004" pitchFamily="34" charset="0"/>
              </a:rPr>
              <a:t> classifier trained on full dataset before feature imputation</a:t>
            </a:r>
          </a:p>
          <a:p>
            <a:pPr marL="285750" indent="-285750" eaLnBrk="1" hangingPunct="1">
              <a:lnSpc>
                <a:spcPct val="120000"/>
              </a:lnSpc>
              <a:buFont typeface="Arial" panose="020B0604020202020204" pitchFamily="34" charset="0"/>
              <a:buChar char="•"/>
            </a:pPr>
            <a:endParaRPr lang="en-US" sz="2000" dirty="0">
              <a:latin typeface="Inter" panose="020B0502030000000004" pitchFamily="34" charset="0"/>
              <a:ea typeface="Inter" panose="020B0502030000000004" pitchFamily="34" charset="0"/>
              <a:cs typeface="Inter" panose="020B0502030000000004" pitchFamily="34" charset="0"/>
            </a:endParaRPr>
          </a:p>
        </p:txBody>
      </p:sp>
      <p:sp>
        <p:nvSpPr>
          <p:cNvPr id="2" name="Slide Number Placeholder 1">
            <a:extLst>
              <a:ext uri="{FF2B5EF4-FFF2-40B4-BE49-F238E27FC236}">
                <a16:creationId xmlns:a16="http://schemas.microsoft.com/office/drawing/2014/main" id="{FF0315CF-2B72-5F41-A069-6FCF3BE60342}"/>
              </a:ext>
            </a:extLst>
          </p:cNvPr>
          <p:cNvSpPr>
            <a:spLocks noGrp="1"/>
          </p:cNvSpPr>
          <p:nvPr>
            <p:ph type="sldNum" sz="quarter" idx="4"/>
          </p:nvPr>
        </p:nvSpPr>
        <p:spPr/>
        <p:txBody>
          <a:bodyPr/>
          <a:lstStyle/>
          <a:p>
            <a:fld id="{01C92930-73F8-B348-8FEB-D0D1FCF46FBA}" type="slidenum">
              <a:rPr lang="en-US" smtClean="0"/>
              <a:t>26</a:t>
            </a:fld>
            <a:endParaRPr lang="en-US" dirty="0"/>
          </a:p>
        </p:txBody>
      </p:sp>
      <p:sp>
        <p:nvSpPr>
          <p:cNvPr id="10" name="Rectangle 9">
            <a:extLst>
              <a:ext uri="{FF2B5EF4-FFF2-40B4-BE49-F238E27FC236}">
                <a16:creationId xmlns:a16="http://schemas.microsoft.com/office/drawing/2014/main" id="{79E1EA22-336F-E74A-BE71-A313D97A808E}"/>
              </a:ext>
            </a:extLst>
          </p:cNvPr>
          <p:cNvSpPr/>
          <p:nvPr/>
        </p:nvSpPr>
        <p:spPr>
          <a:xfrm>
            <a:off x="274983" y="183874"/>
            <a:ext cx="1812235"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Simple Model</a:t>
            </a:r>
          </a:p>
          <a:p>
            <a:endParaRPr lang="en-US" sz="1600" dirty="0"/>
          </a:p>
        </p:txBody>
      </p:sp>
      <p:cxnSp>
        <p:nvCxnSpPr>
          <p:cNvPr id="4" name="Straight Connector 3">
            <a:extLst>
              <a:ext uri="{FF2B5EF4-FFF2-40B4-BE49-F238E27FC236}">
                <a16:creationId xmlns:a16="http://schemas.microsoft.com/office/drawing/2014/main" id="{0B4265DC-BF72-B14E-A376-655EF703002F}"/>
              </a:ext>
            </a:extLst>
          </p:cNvPr>
          <p:cNvCxnSpPr>
            <a:cxnSpLocks/>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1634016409"/>
              </p:ext>
            </p:extLst>
          </p:nvPr>
        </p:nvGraphicFramePr>
        <p:xfrm>
          <a:off x="737812" y="803526"/>
          <a:ext cx="6786880" cy="1107440"/>
        </p:xfrm>
        <a:graphic>
          <a:graphicData uri="http://schemas.openxmlformats.org/drawingml/2006/table">
            <a:tbl>
              <a:tblPr firstRow="1" firstCol="1" bandRow="1">
                <a:tableStyleId>{5C22544A-7EE6-4342-B048-85BDC9FD1C3A}</a:tableStyleId>
              </a:tblPr>
              <a:tblGrid>
                <a:gridCol w="221488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65612">
                <a:tc>
                  <a:txBody>
                    <a:bodyPr/>
                    <a:lstStyle/>
                    <a:p>
                      <a:endParaRPr lang="en-US" dirty="0"/>
                    </a:p>
                  </a:txBody>
                  <a:tcPr/>
                </a:tc>
                <a:tc>
                  <a:txBody>
                    <a:bodyPr/>
                    <a:lstStyle/>
                    <a:p>
                      <a:r>
                        <a:rPr lang="en-US" dirty="0"/>
                        <a:t>CV</a:t>
                      </a:r>
                    </a:p>
                  </a:txBody>
                  <a:tcPr/>
                </a:tc>
                <a:tc>
                  <a:txBody>
                    <a:bodyPr/>
                    <a:lstStyle/>
                    <a:p>
                      <a:r>
                        <a:rPr lang="en-US" dirty="0"/>
                        <a:t>Public LB</a:t>
                      </a:r>
                    </a:p>
                  </a:txBody>
                  <a:tcPr/>
                </a:tc>
                <a:tc>
                  <a:txBody>
                    <a:bodyPr/>
                    <a:lstStyle/>
                    <a:p>
                      <a:r>
                        <a:rPr lang="en-US" dirty="0"/>
                        <a:t>Private LB</a:t>
                      </a:r>
                    </a:p>
                  </a:txBody>
                  <a:tcPr/>
                </a:tc>
                <a:extLst>
                  <a:ext uri="{0D108BD9-81ED-4DB2-BD59-A6C34878D82A}">
                    <a16:rowId xmlns:a16="http://schemas.microsoft.com/office/drawing/2014/main" val="10000"/>
                  </a:ext>
                </a:extLst>
              </a:tr>
              <a:tr h="370840">
                <a:tc>
                  <a:txBody>
                    <a:bodyPr/>
                    <a:lstStyle/>
                    <a:p>
                      <a:r>
                        <a:rPr lang="en-US" dirty="0"/>
                        <a:t>Ensemble Model</a:t>
                      </a:r>
                    </a:p>
                  </a:txBody>
                  <a:tcPr/>
                </a:tc>
                <a:tc>
                  <a:txBody>
                    <a:bodyPr/>
                    <a:lstStyle/>
                    <a:p>
                      <a:r>
                        <a:rPr lang="en-US" dirty="0"/>
                        <a:t>0.88131</a:t>
                      </a:r>
                    </a:p>
                  </a:txBody>
                  <a:tcPr/>
                </a:tc>
                <a:tc>
                  <a:txBody>
                    <a:bodyPr/>
                    <a:lstStyle/>
                    <a:p>
                      <a:r>
                        <a:rPr lang="en-US" dirty="0"/>
                        <a:t>0.87365</a:t>
                      </a:r>
                    </a:p>
                  </a:txBody>
                  <a:tcPr/>
                </a:tc>
                <a:tc>
                  <a:txBody>
                    <a:bodyPr/>
                    <a:lstStyle/>
                    <a:p>
                      <a:r>
                        <a:rPr lang="en-US" dirty="0"/>
                        <a:t>0.87669</a:t>
                      </a:r>
                    </a:p>
                  </a:txBody>
                  <a:tcPr/>
                </a:tc>
                <a:extLst>
                  <a:ext uri="{0D108BD9-81ED-4DB2-BD59-A6C34878D82A}">
                    <a16:rowId xmlns:a16="http://schemas.microsoft.com/office/drawing/2014/main" val="10001"/>
                  </a:ext>
                </a:extLst>
              </a:tr>
              <a:tr h="370840">
                <a:tc>
                  <a:txBody>
                    <a:bodyPr/>
                    <a:lstStyle/>
                    <a:p>
                      <a:r>
                        <a:rPr lang="en-US" dirty="0"/>
                        <a:t>Best Single Model</a:t>
                      </a:r>
                    </a:p>
                  </a:txBody>
                  <a:tcPr/>
                </a:tc>
                <a:tc>
                  <a:txBody>
                    <a:bodyPr/>
                    <a:lstStyle/>
                    <a:p>
                      <a:r>
                        <a:rPr lang="en-US" dirty="0"/>
                        <a:t>0.87822</a:t>
                      </a:r>
                    </a:p>
                  </a:txBody>
                  <a:tcPr/>
                </a:tc>
                <a:tc>
                  <a:txBody>
                    <a:bodyPr/>
                    <a:lstStyle/>
                    <a:p>
                      <a:r>
                        <a:rPr lang="en-US" dirty="0"/>
                        <a:t>0.87140</a:t>
                      </a:r>
                    </a:p>
                  </a:txBody>
                  <a:tcPr/>
                </a:tc>
                <a:tc>
                  <a:txBody>
                    <a:bodyPr/>
                    <a:lstStyle/>
                    <a:p>
                      <a:r>
                        <a:rPr lang="en-US" dirty="0"/>
                        <a:t>0.87226</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885576138"/>
      </p:ext>
    </p:extLst>
  </p:cSld>
  <p:clrMapOvr>
    <a:masterClrMapping/>
  </p:clrMapOvr>
  <mc:AlternateContent xmlns:mc="http://schemas.openxmlformats.org/markup-compatibility/2006" xmlns:p14="http://schemas.microsoft.com/office/powerpoint/2010/main">
    <mc:Choice Requires="p14">
      <p:transition p14:dur="10"/>
    </mc:Choice>
    <mc:Fallback xmlns="">
      <p:transition advClick="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5B25DF-C317-1F44-A999-FA5E75AD2041}"/>
              </a:ext>
            </a:extLst>
          </p:cNvPr>
          <p:cNvSpPr>
            <a:spLocks noGrp="1"/>
          </p:cNvSpPr>
          <p:nvPr>
            <p:ph type="sldNum" sz="quarter" idx="4"/>
          </p:nvPr>
        </p:nvSpPr>
        <p:spPr/>
        <p:txBody>
          <a:bodyPr/>
          <a:lstStyle/>
          <a:p>
            <a:fld id="{01C92930-73F8-B348-8FEB-D0D1FCF46FBA}" type="slidenum">
              <a:rPr lang="en-US" smtClean="0"/>
              <a:t>27</a:t>
            </a:fld>
            <a:endParaRPr lang="en-US" dirty="0"/>
          </a:p>
        </p:txBody>
      </p:sp>
      <p:sp>
        <p:nvSpPr>
          <p:cNvPr id="10" name="Rectangle 9">
            <a:extLst>
              <a:ext uri="{FF2B5EF4-FFF2-40B4-BE49-F238E27FC236}">
                <a16:creationId xmlns:a16="http://schemas.microsoft.com/office/drawing/2014/main" id="{B20D84A3-7923-284D-9E0F-C04E548C86A9}"/>
              </a:ext>
            </a:extLst>
          </p:cNvPr>
          <p:cNvSpPr/>
          <p:nvPr/>
        </p:nvSpPr>
        <p:spPr>
          <a:xfrm rot="5400000" flipH="1">
            <a:off x="2173747" y="-2493504"/>
            <a:ext cx="4657358" cy="9587949"/>
          </a:xfrm>
          <a:prstGeom prst="rect">
            <a:avLst/>
          </a:prstGeom>
          <a:solidFill>
            <a:srgbClr val="3CBEEC">
              <a:alpha val="7843"/>
            </a:srgbClr>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FAE041"/>
              </a:solidFill>
              <a:latin typeface="Open Sans"/>
              <a:cs typeface="Open Sans"/>
            </a:endParaRPr>
          </a:p>
        </p:txBody>
      </p:sp>
      <p:sp>
        <p:nvSpPr>
          <p:cNvPr id="6" name="TextBox 3">
            <a:extLst>
              <a:ext uri="{FF2B5EF4-FFF2-40B4-BE49-F238E27FC236}">
                <a16:creationId xmlns:a16="http://schemas.microsoft.com/office/drawing/2014/main" id="{D449CC28-7906-4441-9118-8C3C5F1407E9}"/>
              </a:ext>
            </a:extLst>
          </p:cNvPr>
          <p:cNvSpPr txBox="1">
            <a:spLocks noChangeArrowheads="1"/>
          </p:cNvSpPr>
          <p:nvPr/>
        </p:nvSpPr>
        <p:spPr bwMode="auto">
          <a:xfrm>
            <a:off x="2541799" y="1484862"/>
            <a:ext cx="3921254" cy="1631216"/>
          </a:xfrm>
          <a:prstGeom prst="rect">
            <a:avLst/>
          </a:prstGeom>
          <a:noFill/>
          <a:ln>
            <a:noFill/>
          </a:ln>
        </p:spPr>
        <p:txBody>
          <a:bodyPr wrap="square">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algn="ctr" eaLnBrk="1" hangingPunct="1"/>
            <a:r>
              <a:rPr lang="en-US" sz="5000" b="1" dirty="0">
                <a:latin typeface="Inter Semi" panose="020B0502030000000004" pitchFamily="34" charset="0"/>
                <a:ea typeface="Inter Semi" panose="020B0502030000000004" pitchFamily="34" charset="0"/>
                <a:cs typeface="Inter Semi" panose="020B0502030000000004" pitchFamily="34" charset="0"/>
              </a:rPr>
              <a:t>Question and Answer</a:t>
            </a:r>
          </a:p>
        </p:txBody>
      </p:sp>
    </p:spTree>
    <p:extLst>
      <p:ext uri="{BB962C8B-B14F-4D97-AF65-F5344CB8AC3E}">
        <p14:creationId xmlns:p14="http://schemas.microsoft.com/office/powerpoint/2010/main" val="2351673149"/>
      </p:ext>
    </p:extLst>
  </p:cSld>
  <p:clrMapOvr>
    <a:masterClrMapping/>
  </p:clrMapOvr>
  <mc:AlternateContent xmlns:mc="http://schemas.openxmlformats.org/markup-compatibility/2006" xmlns:p14="http://schemas.microsoft.com/office/powerpoint/2010/main">
    <mc:Choice Requires="p14">
      <p:transition p14:dur="10"/>
    </mc:Choice>
    <mc:Fallback xmlns="">
      <p:transition advClick="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42ADE36-1B8B-CA4E-B435-EB366DE14504}"/>
              </a:ext>
            </a:extLst>
          </p:cNvPr>
          <p:cNvSpPr/>
          <p:nvPr/>
        </p:nvSpPr>
        <p:spPr>
          <a:xfrm>
            <a:off x="-190500" y="0"/>
            <a:ext cx="9410700" cy="5143500"/>
          </a:xfrm>
          <a:prstGeom prst="rect">
            <a:avLst/>
          </a:prstGeom>
          <a:solidFill>
            <a:schemeClr val="bg1"/>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Verdana"/>
            </a:endParaRPr>
          </a:p>
        </p:txBody>
      </p:sp>
      <p:pic>
        <p:nvPicPr>
          <p:cNvPr id="4" name="Picture 3">
            <a:extLst>
              <a:ext uri="{FF2B5EF4-FFF2-40B4-BE49-F238E27FC236}">
                <a16:creationId xmlns:a16="http://schemas.microsoft.com/office/drawing/2014/main" id="{C33CDE30-8CF9-784C-8D89-54674CFB59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28387" y="2190750"/>
            <a:ext cx="1972925" cy="762000"/>
          </a:xfrm>
          <a:prstGeom prst="rect">
            <a:avLst/>
          </a:prstGeom>
        </p:spPr>
      </p:pic>
      <p:sp>
        <p:nvSpPr>
          <p:cNvPr id="2" name="Slide Number Placeholder 1">
            <a:extLst>
              <a:ext uri="{FF2B5EF4-FFF2-40B4-BE49-F238E27FC236}">
                <a16:creationId xmlns:a16="http://schemas.microsoft.com/office/drawing/2014/main" id="{C0489E5D-2869-564D-9CA3-BAB0C370DE13}"/>
              </a:ext>
            </a:extLst>
          </p:cNvPr>
          <p:cNvSpPr>
            <a:spLocks noGrp="1"/>
          </p:cNvSpPr>
          <p:nvPr>
            <p:ph type="sldNum" sz="quarter" idx="4"/>
          </p:nvPr>
        </p:nvSpPr>
        <p:spPr/>
        <p:txBody>
          <a:bodyPr/>
          <a:lstStyle/>
          <a:p>
            <a:fld id="{01C92930-73F8-B348-8FEB-D0D1FCF46FBA}" type="slidenum">
              <a:rPr lang="en-US" smtClean="0"/>
              <a:t>28</a:t>
            </a:fld>
            <a:endParaRPr lang="en-US" dirty="0"/>
          </a:p>
        </p:txBody>
      </p:sp>
      <p:sp>
        <p:nvSpPr>
          <p:cNvPr id="5" name="Rectangle 4">
            <a:extLst>
              <a:ext uri="{FF2B5EF4-FFF2-40B4-BE49-F238E27FC236}">
                <a16:creationId xmlns:a16="http://schemas.microsoft.com/office/drawing/2014/main" id="{C0AE9D46-8069-A243-BB5B-D35DF930349C}"/>
              </a:ext>
            </a:extLst>
          </p:cNvPr>
          <p:cNvSpPr/>
          <p:nvPr/>
        </p:nvSpPr>
        <p:spPr>
          <a:xfrm>
            <a:off x="8610600" y="4705350"/>
            <a:ext cx="381000" cy="363993"/>
          </a:xfrm>
          <a:prstGeom prst="rect">
            <a:avLst/>
          </a:prstGeom>
          <a:solidFill>
            <a:schemeClr val="bg1"/>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10" name="Picture 9">
            <a:extLst>
              <a:ext uri="{FF2B5EF4-FFF2-40B4-BE49-F238E27FC236}">
                <a16:creationId xmlns:a16="http://schemas.microsoft.com/office/drawing/2014/main" id="{9595612D-15C1-5B41-B212-F88D5A581CF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8093834">
            <a:off x="-1351692" y="-341884"/>
            <a:ext cx="4189629" cy="2440459"/>
          </a:xfrm>
          <a:prstGeom prst="rect">
            <a:avLst/>
          </a:prstGeom>
        </p:spPr>
      </p:pic>
      <p:pic>
        <p:nvPicPr>
          <p:cNvPr id="11" name="Picture 10">
            <a:extLst>
              <a:ext uri="{FF2B5EF4-FFF2-40B4-BE49-F238E27FC236}">
                <a16:creationId xmlns:a16="http://schemas.microsoft.com/office/drawing/2014/main" id="{3B58A77C-D0B2-FD40-B8A3-215F748DB4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8899246">
            <a:off x="5926798" y="2601165"/>
            <a:ext cx="5190308" cy="2964963"/>
          </a:xfrm>
          <a:prstGeom prst="rect">
            <a:avLst/>
          </a:prstGeom>
        </p:spPr>
      </p:pic>
    </p:spTree>
    <p:extLst>
      <p:ext uri="{BB962C8B-B14F-4D97-AF65-F5344CB8AC3E}">
        <p14:creationId xmlns:p14="http://schemas.microsoft.com/office/powerpoint/2010/main" val="425900728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a:spLocks noChangeArrowheads="1"/>
          </p:cNvSpPr>
          <p:nvPr/>
        </p:nvSpPr>
        <p:spPr bwMode="auto">
          <a:xfrm>
            <a:off x="1447800" y="1113770"/>
            <a:ext cx="4745935" cy="2862322"/>
          </a:xfrm>
          <a:prstGeom prst="rect">
            <a:avLst/>
          </a:prstGeom>
          <a:noFill/>
          <a:ln>
            <a:noFill/>
          </a:ln>
        </p:spPr>
        <p:txBody>
          <a:bodyPr wrap="square">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marL="457200" indent="-457200" eaLnBrk="1" hangingPunct="1">
              <a:lnSpc>
                <a:spcPct val="150000"/>
              </a:lnSpc>
              <a:buFont typeface="+mj-lt"/>
              <a:buAutoNum type="arabicPeriod"/>
            </a:pPr>
            <a:r>
              <a:rPr lang="en-US" sz="2000" dirty="0">
                <a:latin typeface="Inter" panose="020B0502030000000004" pitchFamily="34" charset="0"/>
                <a:ea typeface="Inter" panose="020B0502030000000004" pitchFamily="34" charset="0"/>
                <a:cs typeface="Inter" panose="020B0502030000000004" pitchFamily="34" charset="0"/>
              </a:rPr>
              <a:t>Background</a:t>
            </a:r>
          </a:p>
          <a:p>
            <a:pPr marL="457200" indent="-457200" eaLnBrk="1" hangingPunct="1">
              <a:lnSpc>
                <a:spcPct val="150000"/>
              </a:lnSpc>
              <a:buFont typeface="+mj-lt"/>
              <a:buAutoNum type="arabicPeriod"/>
            </a:pPr>
            <a:r>
              <a:rPr lang="en-US" sz="2000" dirty="0">
                <a:latin typeface="Inter" panose="020B0502030000000004" pitchFamily="34" charset="0"/>
                <a:ea typeface="Inter" panose="020B0502030000000004" pitchFamily="34" charset="0"/>
                <a:cs typeface="Inter" panose="020B0502030000000004" pitchFamily="34" charset="0"/>
              </a:rPr>
              <a:t>Summary</a:t>
            </a:r>
          </a:p>
          <a:p>
            <a:pPr marL="457200" indent="-457200" eaLnBrk="1" hangingPunct="1">
              <a:lnSpc>
                <a:spcPct val="150000"/>
              </a:lnSpc>
              <a:buFont typeface="+mj-lt"/>
              <a:buAutoNum type="arabicPeriod"/>
            </a:pPr>
            <a:r>
              <a:rPr lang="en-US" sz="2000" dirty="0">
                <a:latin typeface="Inter" panose="020B0502030000000004" pitchFamily="34" charset="0"/>
                <a:ea typeface="Inter" panose="020B0502030000000004" pitchFamily="34" charset="0"/>
                <a:cs typeface="Inter" panose="020B0502030000000004" pitchFamily="34" charset="0"/>
              </a:rPr>
              <a:t>Feature selection &amp; engineering</a:t>
            </a:r>
          </a:p>
          <a:p>
            <a:pPr marL="457200" indent="-457200" eaLnBrk="1" hangingPunct="1">
              <a:lnSpc>
                <a:spcPct val="150000"/>
              </a:lnSpc>
              <a:buFont typeface="+mj-lt"/>
              <a:buAutoNum type="arabicPeriod"/>
            </a:pPr>
            <a:r>
              <a:rPr lang="en-US" sz="2000" dirty="0">
                <a:latin typeface="Inter" panose="020B0502030000000004" pitchFamily="34" charset="0"/>
                <a:ea typeface="Inter" panose="020B0502030000000004" pitchFamily="34" charset="0"/>
                <a:cs typeface="Inter" panose="020B0502030000000004" pitchFamily="34" charset="0"/>
              </a:rPr>
              <a:t>Training methods</a:t>
            </a:r>
          </a:p>
          <a:p>
            <a:pPr marL="457200" indent="-457200" eaLnBrk="1" hangingPunct="1">
              <a:lnSpc>
                <a:spcPct val="150000"/>
              </a:lnSpc>
              <a:buFont typeface="+mj-lt"/>
              <a:buAutoNum type="arabicPeriod"/>
            </a:pPr>
            <a:r>
              <a:rPr lang="en-US" sz="2000" dirty="0">
                <a:latin typeface="Inter" panose="020B0502030000000004" pitchFamily="34" charset="0"/>
                <a:ea typeface="Inter" panose="020B0502030000000004" pitchFamily="34" charset="0"/>
                <a:cs typeface="Inter" panose="020B0502030000000004" pitchFamily="34" charset="0"/>
              </a:rPr>
              <a:t>Important findings</a:t>
            </a:r>
          </a:p>
          <a:p>
            <a:pPr marL="457200" indent="-457200" eaLnBrk="1" hangingPunct="1">
              <a:lnSpc>
                <a:spcPct val="150000"/>
              </a:lnSpc>
              <a:buFont typeface="+mj-lt"/>
              <a:buAutoNum type="arabicPeriod"/>
            </a:pPr>
            <a:r>
              <a:rPr lang="en-US" sz="2000" dirty="0">
                <a:latin typeface="Inter" panose="020B0502030000000004" pitchFamily="34" charset="0"/>
                <a:ea typeface="Inter" panose="020B0502030000000004" pitchFamily="34" charset="0"/>
                <a:cs typeface="Inter" panose="020B0502030000000004" pitchFamily="34" charset="0"/>
              </a:rPr>
              <a:t>Simple model</a:t>
            </a:r>
          </a:p>
        </p:txBody>
      </p:sp>
      <p:sp>
        <p:nvSpPr>
          <p:cNvPr id="4" name="Slide Number Placeholder 3">
            <a:extLst>
              <a:ext uri="{FF2B5EF4-FFF2-40B4-BE49-F238E27FC236}">
                <a16:creationId xmlns:a16="http://schemas.microsoft.com/office/drawing/2014/main" id="{E2B64E5B-EDBF-F244-929E-7E4292FC0A0F}"/>
              </a:ext>
            </a:extLst>
          </p:cNvPr>
          <p:cNvSpPr>
            <a:spLocks noGrp="1"/>
          </p:cNvSpPr>
          <p:nvPr>
            <p:ph type="sldNum" sz="quarter" idx="4"/>
          </p:nvPr>
        </p:nvSpPr>
        <p:spPr/>
        <p:txBody>
          <a:bodyPr/>
          <a:lstStyle/>
          <a:p>
            <a:fld id="{01C92930-73F8-B348-8FEB-D0D1FCF46FBA}" type="slidenum">
              <a:rPr lang="en-US" smtClean="0"/>
              <a:t>3</a:t>
            </a:fld>
            <a:endParaRPr lang="en-US" dirty="0"/>
          </a:p>
        </p:txBody>
      </p:sp>
      <p:sp>
        <p:nvSpPr>
          <p:cNvPr id="15" name="Rectangle 14">
            <a:extLst>
              <a:ext uri="{FF2B5EF4-FFF2-40B4-BE49-F238E27FC236}">
                <a16:creationId xmlns:a16="http://schemas.microsoft.com/office/drawing/2014/main" id="{A55CFF2A-1012-1A46-A6EF-E3CBFF5806FC}"/>
              </a:ext>
            </a:extLst>
          </p:cNvPr>
          <p:cNvSpPr/>
          <p:nvPr/>
        </p:nvSpPr>
        <p:spPr>
          <a:xfrm>
            <a:off x="274983" y="183874"/>
            <a:ext cx="5135217"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Agenda</a:t>
            </a:r>
          </a:p>
          <a:p>
            <a:endParaRPr lang="en-US" sz="1600" b="1" dirty="0">
              <a:latin typeface="Inter" panose="020B0502030000000004" pitchFamily="34" charset="0"/>
              <a:ea typeface="Inter" panose="020B0502030000000004" pitchFamily="34" charset="0"/>
              <a:cs typeface="Inter" panose="020B0502030000000004" pitchFamily="34" charset="0"/>
            </a:endParaRPr>
          </a:p>
        </p:txBody>
      </p:sp>
      <p:cxnSp>
        <p:nvCxnSpPr>
          <p:cNvPr id="16" name="Straight Connector 15">
            <a:extLst>
              <a:ext uri="{FF2B5EF4-FFF2-40B4-BE49-F238E27FC236}">
                <a16:creationId xmlns:a16="http://schemas.microsoft.com/office/drawing/2014/main" id="{56C71A87-2CA0-E14D-A15E-A59F33F49876}"/>
              </a:ext>
            </a:extLst>
          </p:cNvPr>
          <p:cNvCxnSpPr>
            <a:cxnSpLocks/>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876747"/>
      </p:ext>
    </p:extLst>
  </p:cSld>
  <p:clrMapOvr>
    <a:masterClrMapping/>
  </p:clrMapOvr>
  <mc:AlternateContent xmlns:mc="http://schemas.openxmlformats.org/markup-compatibility/2006" xmlns:p14="http://schemas.microsoft.com/office/powerpoint/2010/main">
    <mc:Choice Requires="p14">
      <p:transition p14:dur="10"/>
    </mc:Choice>
    <mc:Fallback xmlns="">
      <p:transition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5B25DF-C317-1F44-A999-FA5E75AD2041}"/>
              </a:ext>
            </a:extLst>
          </p:cNvPr>
          <p:cNvSpPr>
            <a:spLocks noGrp="1"/>
          </p:cNvSpPr>
          <p:nvPr>
            <p:ph type="sldNum" sz="quarter" idx="4"/>
          </p:nvPr>
        </p:nvSpPr>
        <p:spPr/>
        <p:txBody>
          <a:bodyPr/>
          <a:lstStyle/>
          <a:p>
            <a:fld id="{01C92930-73F8-B348-8FEB-D0D1FCF46FBA}" type="slidenum">
              <a:rPr lang="en-US" smtClean="0"/>
              <a:t>4</a:t>
            </a:fld>
            <a:endParaRPr lang="en-US" dirty="0"/>
          </a:p>
        </p:txBody>
      </p:sp>
      <p:sp>
        <p:nvSpPr>
          <p:cNvPr id="10" name="Rectangle 9">
            <a:extLst>
              <a:ext uri="{FF2B5EF4-FFF2-40B4-BE49-F238E27FC236}">
                <a16:creationId xmlns:a16="http://schemas.microsoft.com/office/drawing/2014/main" id="{B20D84A3-7923-284D-9E0F-C04E548C86A9}"/>
              </a:ext>
            </a:extLst>
          </p:cNvPr>
          <p:cNvSpPr/>
          <p:nvPr/>
        </p:nvSpPr>
        <p:spPr>
          <a:xfrm rot="5400000" flipH="1">
            <a:off x="2173747" y="-2493504"/>
            <a:ext cx="4657358" cy="9587949"/>
          </a:xfrm>
          <a:prstGeom prst="rect">
            <a:avLst/>
          </a:prstGeom>
          <a:solidFill>
            <a:srgbClr val="3CBEEC">
              <a:alpha val="7843"/>
            </a:srgbClr>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FAE041"/>
              </a:solidFill>
              <a:latin typeface="Open Sans"/>
              <a:cs typeface="Open Sans"/>
            </a:endParaRPr>
          </a:p>
        </p:txBody>
      </p:sp>
      <p:sp>
        <p:nvSpPr>
          <p:cNvPr id="12" name="TextBox 3">
            <a:extLst>
              <a:ext uri="{FF2B5EF4-FFF2-40B4-BE49-F238E27FC236}">
                <a16:creationId xmlns:a16="http://schemas.microsoft.com/office/drawing/2014/main" id="{BB024345-224D-4C4F-A5E6-D2160D65BF03}"/>
              </a:ext>
            </a:extLst>
          </p:cNvPr>
          <p:cNvSpPr txBox="1">
            <a:spLocks noChangeArrowheads="1"/>
          </p:cNvSpPr>
          <p:nvPr/>
        </p:nvSpPr>
        <p:spPr bwMode="auto">
          <a:xfrm>
            <a:off x="2541799" y="1869583"/>
            <a:ext cx="3921254" cy="861774"/>
          </a:xfrm>
          <a:prstGeom prst="rect">
            <a:avLst/>
          </a:prstGeom>
          <a:noFill/>
          <a:ln>
            <a:noFill/>
          </a:ln>
        </p:spPr>
        <p:txBody>
          <a:bodyPr wrap="square">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algn="ctr" eaLnBrk="1" hangingPunct="1"/>
            <a:r>
              <a:rPr lang="en-US" sz="5000" b="1" dirty="0">
                <a:latin typeface="Inter Semi" panose="020B0502030000000004" pitchFamily="34" charset="0"/>
                <a:ea typeface="Inter Semi" panose="020B0502030000000004" pitchFamily="34" charset="0"/>
                <a:cs typeface="Inter Semi" panose="020B0502030000000004" pitchFamily="34" charset="0"/>
              </a:rPr>
              <a:t>Background</a:t>
            </a:r>
          </a:p>
        </p:txBody>
      </p:sp>
    </p:spTree>
    <p:extLst>
      <p:ext uri="{BB962C8B-B14F-4D97-AF65-F5344CB8AC3E}">
        <p14:creationId xmlns:p14="http://schemas.microsoft.com/office/powerpoint/2010/main" val="1717099893"/>
      </p:ext>
    </p:extLst>
  </p:cSld>
  <p:clrMapOvr>
    <a:masterClrMapping/>
  </p:clrMapOvr>
  <mc:AlternateContent xmlns:mc="http://schemas.openxmlformats.org/markup-compatibility/2006" xmlns:p14="http://schemas.microsoft.com/office/powerpoint/2010/main">
    <mc:Choice Requires="p14">
      <p:transition p14:dur="10"/>
    </mc:Choice>
    <mc:Fallback xmlns="">
      <p:transition advClick="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4C96F5-A250-FF41-B172-6C07F6E5A7C3}"/>
              </a:ext>
            </a:extLst>
          </p:cNvPr>
          <p:cNvSpPr>
            <a:spLocks noGrp="1"/>
          </p:cNvSpPr>
          <p:nvPr>
            <p:ph type="sldNum" sz="quarter" idx="4"/>
          </p:nvPr>
        </p:nvSpPr>
        <p:spPr/>
        <p:txBody>
          <a:bodyPr/>
          <a:lstStyle/>
          <a:p>
            <a:fld id="{01C92930-73F8-B348-8FEB-D0D1FCF46FBA}" type="slidenum">
              <a:rPr lang="en-US" smtClean="0"/>
              <a:t>5</a:t>
            </a:fld>
            <a:endParaRPr lang="en-US" dirty="0"/>
          </a:p>
        </p:txBody>
      </p:sp>
      <p:sp>
        <p:nvSpPr>
          <p:cNvPr id="17" name="Rectangle 16">
            <a:extLst>
              <a:ext uri="{FF2B5EF4-FFF2-40B4-BE49-F238E27FC236}">
                <a16:creationId xmlns:a16="http://schemas.microsoft.com/office/drawing/2014/main" id="{8487F1D2-C9F3-BF46-8F00-333D68377412}"/>
              </a:ext>
            </a:extLst>
          </p:cNvPr>
          <p:cNvSpPr/>
          <p:nvPr/>
        </p:nvSpPr>
        <p:spPr>
          <a:xfrm>
            <a:off x="274983" y="183874"/>
            <a:ext cx="5135217"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Background</a:t>
            </a:r>
          </a:p>
          <a:p>
            <a:endParaRPr lang="en-US" sz="1600" b="1" dirty="0">
              <a:latin typeface="Inter" panose="020B0502030000000004" pitchFamily="34" charset="0"/>
              <a:ea typeface="Inter" panose="020B0502030000000004" pitchFamily="34" charset="0"/>
              <a:cs typeface="Inter" panose="020B0502030000000004" pitchFamily="34" charset="0"/>
            </a:endParaRPr>
          </a:p>
        </p:txBody>
      </p:sp>
      <p:cxnSp>
        <p:nvCxnSpPr>
          <p:cNvPr id="18" name="Straight Connector 17">
            <a:extLst>
              <a:ext uri="{FF2B5EF4-FFF2-40B4-BE49-F238E27FC236}">
                <a16:creationId xmlns:a16="http://schemas.microsoft.com/office/drawing/2014/main" id="{3973B428-893F-8B4C-8F37-79001E6A9D2A}"/>
              </a:ext>
            </a:extLst>
          </p:cNvPr>
          <p:cNvCxnSpPr>
            <a:cxnSpLocks/>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304800" y="1113770"/>
            <a:ext cx="4572000" cy="3077766"/>
          </a:xfrm>
          <a:prstGeom prst="rect">
            <a:avLst/>
          </a:prstGeom>
        </p:spPr>
        <p:txBody>
          <a:bodyPr>
            <a:spAutoFit/>
          </a:bodyPr>
          <a:lstStyle/>
          <a:p>
            <a:pPr marL="342900" indent="-342900">
              <a:lnSpc>
                <a:spcPct val="150000"/>
              </a:lnSpc>
              <a:buFont typeface="Arial" panose="020B0604020202020204" pitchFamily="34" charset="0"/>
              <a:buChar char="•"/>
            </a:pPr>
            <a:r>
              <a:rPr lang="en-US" sz="2000" b="1" dirty="0">
                <a:latin typeface="Inter" panose="020B0502030000000004" pitchFamily="34" charset="0"/>
                <a:ea typeface="Inter" panose="020B0502030000000004" pitchFamily="34" charset="0"/>
                <a:cs typeface="Inter" panose="020B0502030000000004" pitchFamily="34" charset="0"/>
              </a:rPr>
              <a:t>Pavel </a:t>
            </a:r>
            <a:r>
              <a:rPr lang="en-US" sz="2000" b="1" dirty="0" err="1">
                <a:latin typeface="Inter" panose="020B0502030000000004" pitchFamily="34" charset="0"/>
                <a:ea typeface="Inter" panose="020B0502030000000004" pitchFamily="34" charset="0"/>
                <a:cs typeface="Inter" panose="020B0502030000000004" pitchFamily="34" charset="0"/>
              </a:rPr>
              <a:t>Vodolazov</a:t>
            </a:r>
            <a:endParaRPr lang="en-US" sz="2000" b="1" dirty="0">
              <a:latin typeface="Inter" panose="020B0502030000000004" pitchFamily="34" charset="0"/>
              <a:ea typeface="Inter" panose="020B0502030000000004" pitchFamily="34" charset="0"/>
              <a:cs typeface="Inter" panose="020B0502030000000004" pitchFamily="34" charset="0"/>
            </a:endParaRPr>
          </a:p>
          <a:p>
            <a:pPr marL="800078" lvl="1" indent="-342900">
              <a:lnSpc>
                <a:spcPct val="150000"/>
              </a:lnSpc>
              <a:buFont typeface="Arial" panose="020B0604020202020204" pitchFamily="34" charset="0"/>
              <a:buChar char="•"/>
            </a:pPr>
            <a:r>
              <a:rPr lang="en-US" sz="1600" dirty="0">
                <a:latin typeface="Inter" panose="020B0502030000000004" pitchFamily="34" charset="0"/>
                <a:ea typeface="Inter" panose="020B0502030000000004" pitchFamily="34" charset="0"/>
                <a:cs typeface="Inter" panose="020B0502030000000004" pitchFamily="34" charset="0"/>
              </a:rPr>
              <a:t>B.A. Economics, M.Sc. Financial Mathematics</a:t>
            </a:r>
          </a:p>
          <a:p>
            <a:pPr marL="742950" lvl="1" indent="-285750">
              <a:lnSpc>
                <a:spcPct val="120000"/>
              </a:lnSpc>
              <a:buFont typeface="Arial" panose="020B0604020202020204" pitchFamily="34" charset="0"/>
              <a:buChar char="•"/>
            </a:pPr>
            <a:r>
              <a:rPr lang="en-US" sz="1600" dirty="0">
                <a:latin typeface="Inter" panose="020B0502030000000004" pitchFamily="34" charset="0"/>
                <a:ea typeface="Inter" panose="020B0502030000000004" pitchFamily="34" charset="0"/>
                <a:cs typeface="Inter" panose="020B0502030000000004" pitchFamily="34" charset="0"/>
              </a:rPr>
              <a:t>5 years as Quantitative Analyst</a:t>
            </a:r>
          </a:p>
          <a:p>
            <a:pPr marL="742950" lvl="1" indent="-285750">
              <a:lnSpc>
                <a:spcPct val="120000"/>
              </a:lnSpc>
              <a:buFont typeface="Arial" panose="020B0604020202020204" pitchFamily="34" charset="0"/>
              <a:buChar char="•"/>
            </a:pPr>
            <a:r>
              <a:rPr lang="en-US" sz="1600" dirty="0">
                <a:latin typeface="Inter" panose="020B0502030000000004" pitchFamily="34" charset="0"/>
                <a:ea typeface="Inter" panose="020B0502030000000004" pitchFamily="34" charset="0"/>
                <a:cs typeface="Inter" panose="020B0502030000000004" pitchFamily="34" charset="0"/>
              </a:rPr>
              <a:t>5 years as Data Scientist (finance, telecom, anti-terrorism) </a:t>
            </a:r>
          </a:p>
          <a:p>
            <a:pPr marL="742950" lvl="1" indent="-285750">
              <a:lnSpc>
                <a:spcPct val="120000"/>
              </a:lnSpc>
              <a:buFont typeface="Arial" panose="020B0604020202020204" pitchFamily="34" charset="0"/>
              <a:buChar char="•"/>
            </a:pPr>
            <a:r>
              <a:rPr lang="en-US" sz="1600" dirty="0">
                <a:latin typeface="Inter" panose="020B0502030000000004" pitchFamily="34" charset="0"/>
                <a:ea typeface="Inter" panose="020B0502030000000004" pitchFamily="34" charset="0"/>
                <a:cs typeface="Inter" panose="020B0502030000000004" pitchFamily="34" charset="0"/>
              </a:rPr>
              <a:t>Currently Data Scientist / Innovation Coach @ NEC Corporation</a:t>
            </a:r>
          </a:p>
          <a:p>
            <a:endParaRPr lang="en-US" sz="2000" dirty="0"/>
          </a:p>
        </p:txBody>
      </p:sp>
      <p:sp>
        <p:nvSpPr>
          <p:cNvPr id="7" name="Content Placeholder 3"/>
          <p:cNvSpPr txBox="1">
            <a:spLocks/>
          </p:cNvSpPr>
          <p:nvPr/>
        </p:nvSpPr>
        <p:spPr>
          <a:xfrm>
            <a:off x="4580313" y="1113770"/>
            <a:ext cx="4419600" cy="3432175"/>
          </a:xfrm>
          <a:prstGeom prst="rect">
            <a:avLst/>
          </a:prstGeom>
        </p:spPr>
        <p:txBody>
          <a:bodyPr/>
          <a:lstStyle>
            <a:lvl1pPr marL="342884" indent="-342884" algn="l" rtl="0" eaLnBrk="1" fontAlgn="base" hangingPunct="1">
              <a:spcBef>
                <a:spcPct val="20000"/>
              </a:spcBef>
              <a:spcAft>
                <a:spcPct val="0"/>
              </a:spcAft>
              <a:buFont typeface="Arial" charset="0"/>
              <a:buChar char="•"/>
              <a:defRPr sz="2800" kern="1200">
                <a:solidFill>
                  <a:schemeClr val="tx1"/>
                </a:solidFill>
                <a:latin typeface="Verdana"/>
                <a:ea typeface="ＭＳ Ｐゴシック" charset="-128"/>
                <a:cs typeface="MS PGothic" pitchFamily="34" charset="-128"/>
              </a:defRPr>
            </a:lvl1pPr>
            <a:lvl2pPr marL="742913" indent="-285736" algn="l" rtl="0" eaLnBrk="1" fontAlgn="base" hangingPunct="1">
              <a:spcBef>
                <a:spcPct val="20000"/>
              </a:spcBef>
              <a:spcAft>
                <a:spcPct val="0"/>
              </a:spcAft>
              <a:buFont typeface="Arial" charset="0"/>
              <a:buChar char="–"/>
              <a:defRPr sz="2400" kern="1200">
                <a:solidFill>
                  <a:schemeClr val="tx1"/>
                </a:solidFill>
                <a:latin typeface="Verdana"/>
                <a:ea typeface="ＭＳ Ｐゴシック" charset="-128"/>
                <a:cs typeface="+mn-cs"/>
              </a:defRPr>
            </a:lvl2pPr>
            <a:lvl3pPr marL="1142944" indent="-228588" algn="l" rtl="0" eaLnBrk="1" fontAlgn="base" hangingPunct="1">
              <a:spcBef>
                <a:spcPct val="20000"/>
              </a:spcBef>
              <a:spcAft>
                <a:spcPct val="0"/>
              </a:spcAft>
              <a:buFont typeface="Arial" charset="0"/>
              <a:buChar char="•"/>
              <a:defRPr sz="2000" kern="1200">
                <a:solidFill>
                  <a:schemeClr val="tx1"/>
                </a:solidFill>
                <a:latin typeface="Verdana"/>
                <a:ea typeface="ＭＳ Ｐゴシック" charset="-128"/>
                <a:cs typeface="+mn-cs"/>
              </a:defRPr>
            </a:lvl3pPr>
            <a:lvl4pPr marL="1600120" indent="-228588" algn="l" rtl="0" eaLnBrk="1" fontAlgn="base" hangingPunct="1">
              <a:spcBef>
                <a:spcPct val="20000"/>
              </a:spcBef>
              <a:spcAft>
                <a:spcPct val="0"/>
              </a:spcAft>
              <a:buFont typeface="Arial" charset="0"/>
              <a:buChar char="–"/>
              <a:defRPr sz="1800" kern="1200">
                <a:solidFill>
                  <a:schemeClr val="tx1"/>
                </a:solidFill>
                <a:latin typeface="Verdana"/>
                <a:ea typeface="ＭＳ Ｐゴシック" charset="-128"/>
                <a:cs typeface="+mn-cs"/>
              </a:defRPr>
            </a:lvl4pPr>
            <a:lvl5pPr marL="2057297" indent="-228588" algn="l" rtl="0" eaLnBrk="1" fontAlgn="base" hangingPunct="1">
              <a:spcBef>
                <a:spcPct val="20000"/>
              </a:spcBef>
              <a:spcAft>
                <a:spcPct val="0"/>
              </a:spcAft>
              <a:buFont typeface="Arial" charset="0"/>
              <a:buChar char="»"/>
              <a:defRPr sz="1800" kern="1200">
                <a:solidFill>
                  <a:schemeClr val="tx1"/>
                </a:solidFill>
                <a:latin typeface="Verdana"/>
                <a:ea typeface="ＭＳ Ｐゴシック" charset="-128"/>
                <a:cs typeface="+mn-cs"/>
              </a:defRPr>
            </a:lvl5pPr>
            <a:lvl6pPr marL="2514474"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defTabSz="914400">
              <a:lnSpc>
                <a:spcPct val="150000"/>
              </a:lnSpc>
            </a:pPr>
            <a:r>
              <a:rPr lang="en-GB" sz="2000" b="1" dirty="0">
                <a:latin typeface="Inter" panose="020B0502030000000004" pitchFamily="34" charset="0"/>
                <a:ea typeface="Inter" panose="020B0502030000000004" pitchFamily="34" charset="0"/>
                <a:cs typeface="Inter" panose="020B0502030000000004" pitchFamily="34" charset="0"/>
              </a:rPr>
              <a:t>Maya </a:t>
            </a:r>
            <a:r>
              <a:rPr lang="en-GB" sz="2000" b="1" dirty="0" err="1">
                <a:latin typeface="Inter" panose="020B0502030000000004" pitchFamily="34" charset="0"/>
                <a:ea typeface="Inter" panose="020B0502030000000004" pitchFamily="34" charset="0"/>
                <a:cs typeface="Inter" panose="020B0502030000000004" pitchFamily="34" charset="0"/>
              </a:rPr>
              <a:t>Saghiv</a:t>
            </a:r>
            <a:r>
              <a:rPr lang="en-GB" sz="2000" b="1" dirty="0">
                <a:latin typeface="Inter" panose="020B0502030000000004" pitchFamily="34" charset="0"/>
                <a:ea typeface="Inter" panose="020B0502030000000004" pitchFamily="34" charset="0"/>
                <a:cs typeface="Inter" panose="020B0502030000000004" pitchFamily="34" charset="0"/>
              </a:rPr>
              <a:t> (</a:t>
            </a:r>
            <a:r>
              <a:rPr lang="en-GB" sz="2000" b="1" dirty="0" err="1">
                <a:latin typeface="Inter" panose="020B0502030000000004" pitchFamily="34" charset="0"/>
                <a:ea typeface="Inter" panose="020B0502030000000004" pitchFamily="34" charset="0"/>
                <a:cs typeface="Inter" panose="020B0502030000000004" pitchFamily="34" charset="0"/>
              </a:rPr>
              <a:t>Tadmor</a:t>
            </a:r>
            <a:r>
              <a:rPr lang="en-GB" sz="2000" b="1" dirty="0">
                <a:latin typeface="Inter" panose="020B0502030000000004" pitchFamily="34" charset="0"/>
                <a:ea typeface="Inter" panose="020B0502030000000004" pitchFamily="34" charset="0"/>
                <a:cs typeface="Inter" panose="020B0502030000000004" pitchFamily="34" charset="0"/>
              </a:rPr>
              <a:t>)</a:t>
            </a:r>
          </a:p>
          <a:p>
            <a:pPr marL="742950" lvl="1" indent="-285750" defTabSz="914400">
              <a:lnSpc>
                <a:spcPct val="120000"/>
              </a:lnSpc>
              <a:buFont typeface="Arial" panose="020B0604020202020204" pitchFamily="34" charset="0"/>
              <a:buChar char="•"/>
            </a:pPr>
            <a:r>
              <a:rPr lang="en-GB" sz="1600" dirty="0" err="1">
                <a:latin typeface="Inter" panose="020B0502030000000004" pitchFamily="34" charset="0"/>
                <a:ea typeface="Inter" panose="020B0502030000000004" pitchFamily="34" charset="0"/>
                <a:cs typeface="Inter" panose="020B0502030000000004" pitchFamily="34" charset="0"/>
              </a:rPr>
              <a:t>B.Sc</a:t>
            </a:r>
            <a:r>
              <a:rPr lang="en-US" sz="1600" dirty="0">
                <a:latin typeface="Inter" panose="020B0502030000000004" pitchFamily="34" charset="0"/>
                <a:ea typeface="Inter" panose="020B0502030000000004" pitchFamily="34" charset="0"/>
                <a:cs typeface="Inter" panose="020B0502030000000004" pitchFamily="34" charset="0"/>
              </a:rPr>
              <a:t>.</a:t>
            </a:r>
            <a:r>
              <a:rPr lang="en-GB" sz="1600" dirty="0">
                <a:latin typeface="Inter" panose="020B0502030000000004" pitchFamily="34" charset="0"/>
                <a:ea typeface="Inter" panose="020B0502030000000004" pitchFamily="34" charset="0"/>
                <a:cs typeface="Inter" panose="020B0502030000000004" pitchFamily="34" charset="0"/>
              </a:rPr>
              <a:t> Industrial Engineering, MBA, PMP</a:t>
            </a:r>
          </a:p>
          <a:p>
            <a:pPr marL="742950" lvl="1" indent="-285750" defTabSz="914400">
              <a:lnSpc>
                <a:spcPct val="120000"/>
              </a:lnSpc>
              <a:buFont typeface="Arial" panose="020B0604020202020204" pitchFamily="34" charset="0"/>
              <a:buChar char="•"/>
            </a:pPr>
            <a:r>
              <a:rPr lang="en-GB" sz="1600" dirty="0">
                <a:latin typeface="Inter" panose="020B0502030000000004" pitchFamily="34" charset="0"/>
                <a:ea typeface="Inter" panose="020B0502030000000004" pitchFamily="34" charset="0"/>
                <a:cs typeface="Inter" panose="020B0502030000000004" pitchFamily="34" charset="0"/>
              </a:rPr>
              <a:t>Certified Data Scientist</a:t>
            </a:r>
            <a:r>
              <a:rPr lang="he-IL" sz="1600" dirty="0">
                <a:latin typeface="Inter" panose="020B0502030000000004" pitchFamily="34" charset="0"/>
                <a:ea typeface="Inter" panose="020B0502030000000004" pitchFamily="34" charset="0"/>
                <a:cs typeface="Inter" panose="020B0502030000000004" pitchFamily="34" charset="0"/>
              </a:rPr>
              <a:t> </a:t>
            </a:r>
            <a:r>
              <a:rPr lang="en-GB" sz="1600" dirty="0">
                <a:latin typeface="Inter" panose="020B0502030000000004" pitchFamily="34" charset="0"/>
                <a:ea typeface="Inter" panose="020B0502030000000004" pitchFamily="34" charset="0"/>
                <a:cs typeface="Inter" panose="020B0502030000000004" pitchFamily="34" charset="0"/>
              </a:rPr>
              <a:t>(</a:t>
            </a:r>
            <a:r>
              <a:rPr lang="en-GB" sz="1600" dirty="0" err="1">
                <a:latin typeface="Inter" panose="020B0502030000000004" pitchFamily="34" charset="0"/>
                <a:ea typeface="Inter" panose="020B0502030000000004" pitchFamily="34" charset="0"/>
                <a:cs typeface="Inter" panose="020B0502030000000004" pitchFamily="34" charset="0"/>
              </a:rPr>
              <a:t>Technion</a:t>
            </a:r>
            <a:r>
              <a:rPr lang="en-GB" sz="1600" dirty="0">
                <a:latin typeface="Inter" panose="020B0502030000000004" pitchFamily="34" charset="0"/>
                <a:ea typeface="Inter" panose="020B0502030000000004" pitchFamily="34" charset="0"/>
                <a:cs typeface="Inter" panose="020B0502030000000004" pitchFamily="34" charset="0"/>
              </a:rPr>
              <a:t>)</a:t>
            </a:r>
          </a:p>
          <a:p>
            <a:pPr marL="742950" lvl="1" indent="-285750" defTabSz="914400">
              <a:lnSpc>
                <a:spcPct val="120000"/>
              </a:lnSpc>
              <a:buFont typeface="Arial" panose="020B0604020202020204" pitchFamily="34" charset="0"/>
              <a:buChar char="•"/>
            </a:pPr>
            <a:r>
              <a:rPr lang="en-GB" sz="1600" dirty="0">
                <a:latin typeface="Inter" panose="020B0502030000000004" pitchFamily="34" charset="0"/>
                <a:ea typeface="Inter" panose="020B0502030000000004" pitchFamily="34" charset="0"/>
                <a:cs typeface="Inter" panose="020B0502030000000004" pitchFamily="34" charset="0"/>
              </a:rPr>
              <a:t>10 years of experience: Operations, Business Optimization, Analytics</a:t>
            </a:r>
          </a:p>
          <a:p>
            <a:pPr marL="742950" lvl="1" indent="-285750" defTabSz="914400">
              <a:lnSpc>
                <a:spcPct val="120000"/>
              </a:lnSpc>
              <a:buFont typeface="Arial" panose="020B0604020202020204" pitchFamily="34" charset="0"/>
              <a:buChar char="•"/>
            </a:pPr>
            <a:r>
              <a:rPr lang="en-GB" sz="1600" dirty="0">
                <a:latin typeface="Inter" panose="020B0502030000000004" pitchFamily="34" charset="0"/>
                <a:ea typeface="Inter" panose="020B0502030000000004" pitchFamily="34" charset="0"/>
                <a:cs typeface="Inter" panose="020B0502030000000004" pitchFamily="34" charset="0"/>
              </a:rPr>
              <a:t>Next step: 1st</a:t>
            </a:r>
            <a:r>
              <a:rPr lang="he-IL" sz="1600" dirty="0">
                <a:latin typeface="Inter" panose="020B0502030000000004" pitchFamily="34" charset="0"/>
                <a:ea typeface="Inter" panose="020B0502030000000004" pitchFamily="34" charset="0"/>
                <a:cs typeface="Inter" panose="020B0502030000000004" pitchFamily="34" charset="0"/>
              </a:rPr>
              <a:t> </a:t>
            </a:r>
            <a:r>
              <a:rPr lang="en-GB" sz="1600" dirty="0">
                <a:latin typeface="Inter" panose="020B0502030000000004" pitchFamily="34" charset="0"/>
                <a:ea typeface="Inter" panose="020B0502030000000004" pitchFamily="34" charset="0"/>
                <a:cs typeface="Inter" panose="020B0502030000000004" pitchFamily="34" charset="0"/>
              </a:rPr>
              <a:t>role as ‘Data</a:t>
            </a:r>
            <a:r>
              <a:rPr lang="he-IL" sz="1600" dirty="0">
                <a:latin typeface="Inter" panose="020B0502030000000004" pitchFamily="34" charset="0"/>
                <a:ea typeface="Inter" panose="020B0502030000000004" pitchFamily="34" charset="0"/>
                <a:cs typeface="Inter" panose="020B0502030000000004" pitchFamily="34" charset="0"/>
              </a:rPr>
              <a:t> </a:t>
            </a:r>
            <a:r>
              <a:rPr lang="en-GB" sz="1600" dirty="0">
                <a:latin typeface="Inter" panose="020B0502030000000004" pitchFamily="34" charset="0"/>
                <a:ea typeface="Inter" panose="020B0502030000000004" pitchFamily="34" charset="0"/>
                <a:cs typeface="Inter" panose="020B0502030000000004" pitchFamily="34" charset="0"/>
              </a:rPr>
              <a:t>Scientist’!</a:t>
            </a:r>
          </a:p>
        </p:txBody>
      </p:sp>
    </p:spTree>
    <p:extLst>
      <p:ext uri="{BB962C8B-B14F-4D97-AF65-F5344CB8AC3E}">
        <p14:creationId xmlns:p14="http://schemas.microsoft.com/office/powerpoint/2010/main" val="2979484426"/>
      </p:ext>
    </p:extLst>
  </p:cSld>
  <p:clrMapOvr>
    <a:masterClrMapping/>
  </p:clrMapOvr>
  <mc:AlternateContent xmlns:mc="http://schemas.openxmlformats.org/markup-compatibility/2006" xmlns:p14="http://schemas.microsoft.com/office/powerpoint/2010/main">
    <mc:Choice Requires="p14">
      <p:transition p14:dur="10"/>
    </mc:Choice>
    <mc:Fallback xmlns="">
      <p:transition advClick="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4C96F5-A250-FF41-B172-6C07F6E5A7C3}"/>
              </a:ext>
            </a:extLst>
          </p:cNvPr>
          <p:cNvSpPr>
            <a:spLocks noGrp="1"/>
          </p:cNvSpPr>
          <p:nvPr>
            <p:ph type="sldNum" sz="quarter" idx="4"/>
          </p:nvPr>
        </p:nvSpPr>
        <p:spPr/>
        <p:txBody>
          <a:bodyPr/>
          <a:lstStyle/>
          <a:p>
            <a:fld id="{01C92930-73F8-B348-8FEB-D0D1FCF46FBA}" type="slidenum">
              <a:rPr lang="en-US" smtClean="0"/>
              <a:t>6</a:t>
            </a:fld>
            <a:endParaRPr lang="en-US" dirty="0"/>
          </a:p>
        </p:txBody>
      </p:sp>
      <p:sp>
        <p:nvSpPr>
          <p:cNvPr id="17" name="Rectangle 16">
            <a:extLst>
              <a:ext uri="{FF2B5EF4-FFF2-40B4-BE49-F238E27FC236}">
                <a16:creationId xmlns:a16="http://schemas.microsoft.com/office/drawing/2014/main" id="{8487F1D2-C9F3-BF46-8F00-333D68377412}"/>
              </a:ext>
            </a:extLst>
          </p:cNvPr>
          <p:cNvSpPr/>
          <p:nvPr/>
        </p:nvSpPr>
        <p:spPr>
          <a:xfrm>
            <a:off x="274983" y="183874"/>
            <a:ext cx="5135217"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Background</a:t>
            </a:r>
          </a:p>
          <a:p>
            <a:endParaRPr lang="en-US" sz="1600" b="1" dirty="0">
              <a:latin typeface="Inter" panose="020B0502030000000004" pitchFamily="34" charset="0"/>
              <a:ea typeface="Inter" panose="020B0502030000000004" pitchFamily="34" charset="0"/>
              <a:cs typeface="Inter" panose="020B0502030000000004" pitchFamily="34" charset="0"/>
            </a:endParaRPr>
          </a:p>
        </p:txBody>
      </p:sp>
      <p:cxnSp>
        <p:nvCxnSpPr>
          <p:cNvPr id="18" name="Straight Connector 17">
            <a:extLst>
              <a:ext uri="{FF2B5EF4-FFF2-40B4-BE49-F238E27FC236}">
                <a16:creationId xmlns:a16="http://schemas.microsoft.com/office/drawing/2014/main" id="{3973B428-893F-8B4C-8F37-79001E6A9D2A}"/>
              </a:ext>
            </a:extLst>
          </p:cNvPr>
          <p:cNvCxnSpPr>
            <a:cxnSpLocks/>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
        <p:nvSpPr>
          <p:cNvPr id="8" name="Content Placeholder 2"/>
          <p:cNvSpPr txBox="1">
            <a:spLocks/>
          </p:cNvSpPr>
          <p:nvPr/>
        </p:nvSpPr>
        <p:spPr>
          <a:xfrm>
            <a:off x="274983" y="1116887"/>
            <a:ext cx="4191000" cy="3432175"/>
          </a:xfrm>
          <a:prstGeom prst="rect">
            <a:avLst/>
          </a:prstGeom>
        </p:spPr>
        <p:txBody>
          <a:bodyPr/>
          <a:lstStyle>
            <a:lvl1pPr marL="342884" indent="-342884" algn="l" rtl="0" eaLnBrk="1" fontAlgn="base" hangingPunct="1">
              <a:spcBef>
                <a:spcPct val="20000"/>
              </a:spcBef>
              <a:spcAft>
                <a:spcPct val="0"/>
              </a:spcAft>
              <a:buFont typeface="Arial" charset="0"/>
              <a:buChar char="•"/>
              <a:defRPr sz="2800" kern="1200">
                <a:solidFill>
                  <a:schemeClr val="tx1"/>
                </a:solidFill>
                <a:latin typeface="Verdana"/>
                <a:ea typeface="ＭＳ Ｐゴシック" charset="-128"/>
                <a:cs typeface="MS PGothic" pitchFamily="34" charset="-128"/>
              </a:defRPr>
            </a:lvl1pPr>
            <a:lvl2pPr marL="742913" indent="-285736" algn="l" rtl="0" eaLnBrk="1" fontAlgn="base" hangingPunct="1">
              <a:spcBef>
                <a:spcPct val="20000"/>
              </a:spcBef>
              <a:spcAft>
                <a:spcPct val="0"/>
              </a:spcAft>
              <a:buFont typeface="Arial" charset="0"/>
              <a:buChar char="–"/>
              <a:defRPr sz="2400" kern="1200">
                <a:solidFill>
                  <a:schemeClr val="tx1"/>
                </a:solidFill>
                <a:latin typeface="Verdana"/>
                <a:ea typeface="ＭＳ Ｐゴシック" charset="-128"/>
                <a:cs typeface="+mn-cs"/>
              </a:defRPr>
            </a:lvl2pPr>
            <a:lvl3pPr marL="1142944" indent="-228588" algn="l" rtl="0" eaLnBrk="1" fontAlgn="base" hangingPunct="1">
              <a:spcBef>
                <a:spcPct val="20000"/>
              </a:spcBef>
              <a:spcAft>
                <a:spcPct val="0"/>
              </a:spcAft>
              <a:buFont typeface="Arial" charset="0"/>
              <a:buChar char="•"/>
              <a:defRPr sz="2000" kern="1200">
                <a:solidFill>
                  <a:schemeClr val="tx1"/>
                </a:solidFill>
                <a:latin typeface="Verdana"/>
                <a:ea typeface="ＭＳ Ｐゴシック" charset="-128"/>
                <a:cs typeface="+mn-cs"/>
              </a:defRPr>
            </a:lvl3pPr>
            <a:lvl4pPr marL="1600120" indent="-228588" algn="l" rtl="0" eaLnBrk="1" fontAlgn="base" hangingPunct="1">
              <a:spcBef>
                <a:spcPct val="20000"/>
              </a:spcBef>
              <a:spcAft>
                <a:spcPct val="0"/>
              </a:spcAft>
              <a:buFont typeface="Arial" charset="0"/>
              <a:buChar char="–"/>
              <a:defRPr sz="1800" kern="1200">
                <a:solidFill>
                  <a:schemeClr val="tx1"/>
                </a:solidFill>
                <a:latin typeface="Verdana"/>
                <a:ea typeface="ＭＳ Ｐゴシック" charset="-128"/>
                <a:cs typeface="+mn-cs"/>
              </a:defRPr>
            </a:lvl4pPr>
            <a:lvl5pPr marL="2057297" indent="-228588" algn="l" rtl="0" eaLnBrk="1" fontAlgn="base" hangingPunct="1">
              <a:spcBef>
                <a:spcPct val="20000"/>
              </a:spcBef>
              <a:spcAft>
                <a:spcPct val="0"/>
              </a:spcAft>
              <a:buFont typeface="Arial" charset="0"/>
              <a:buChar char="»"/>
              <a:defRPr sz="1800" kern="1200">
                <a:solidFill>
                  <a:schemeClr val="tx1"/>
                </a:solidFill>
                <a:latin typeface="Verdana"/>
                <a:ea typeface="ＭＳ Ｐゴシック" charset="-128"/>
                <a:cs typeface="+mn-cs"/>
              </a:defRPr>
            </a:lvl5pPr>
            <a:lvl6pPr marL="2514474"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defTabSz="914400">
              <a:lnSpc>
                <a:spcPct val="150000"/>
              </a:lnSpc>
            </a:pPr>
            <a:r>
              <a:rPr lang="en-US" sz="2000" b="1" dirty="0">
                <a:latin typeface="Inter" panose="020B0502030000000004" pitchFamily="34" charset="0"/>
                <a:ea typeface="Inter" panose="020B0502030000000004" pitchFamily="34" charset="0"/>
                <a:cs typeface="Inter" panose="020B0502030000000004" pitchFamily="34" charset="0"/>
              </a:rPr>
              <a:t>Or Katz</a:t>
            </a:r>
          </a:p>
          <a:p>
            <a:pPr marL="742950" lvl="1" indent="-285750" defTabSz="914400">
              <a:lnSpc>
                <a:spcPct val="120000"/>
              </a:lnSpc>
              <a:buFont typeface="Arial" panose="020B0604020202020204" pitchFamily="34" charset="0"/>
              <a:buChar char="•"/>
            </a:pPr>
            <a:r>
              <a:rPr lang="en-US" sz="1600" dirty="0">
                <a:latin typeface="Inter" panose="020B0502030000000004" pitchFamily="34" charset="0"/>
                <a:ea typeface="Inter" panose="020B0502030000000004" pitchFamily="34" charset="0"/>
                <a:cs typeface="Inter" panose="020B0502030000000004" pitchFamily="34" charset="0"/>
              </a:rPr>
              <a:t>B.A.Sc. Electrical and Electronics Engineering, MBA</a:t>
            </a:r>
          </a:p>
          <a:p>
            <a:pPr marL="742950" lvl="1" indent="-285750" defTabSz="914400">
              <a:lnSpc>
                <a:spcPct val="120000"/>
              </a:lnSpc>
              <a:buFont typeface="Arial" panose="020B0604020202020204" pitchFamily="34" charset="0"/>
              <a:buChar char="•"/>
            </a:pPr>
            <a:r>
              <a:rPr lang="en-US" sz="1600" dirty="0">
                <a:latin typeface="Inter" panose="020B0502030000000004" pitchFamily="34" charset="0"/>
                <a:ea typeface="Inter" panose="020B0502030000000004" pitchFamily="34" charset="0"/>
                <a:cs typeface="Inter" panose="020B0502030000000004" pitchFamily="34" charset="0"/>
              </a:rPr>
              <a:t>Kaggle Competitions Master</a:t>
            </a:r>
          </a:p>
          <a:p>
            <a:pPr marL="742950" lvl="1" indent="-285750" defTabSz="914400">
              <a:lnSpc>
                <a:spcPct val="120000"/>
              </a:lnSpc>
              <a:buFont typeface="Arial" panose="020B0604020202020204" pitchFamily="34" charset="0"/>
              <a:buChar char="•"/>
            </a:pPr>
            <a:r>
              <a:rPr lang="en-US" sz="1600" dirty="0">
                <a:latin typeface="Inter" panose="020B0502030000000004" pitchFamily="34" charset="0"/>
                <a:ea typeface="Inter" panose="020B0502030000000004" pitchFamily="34" charset="0"/>
                <a:cs typeface="Inter" panose="020B0502030000000004" pitchFamily="34" charset="0"/>
              </a:rPr>
              <a:t>Kaggle Notebook Master</a:t>
            </a:r>
          </a:p>
          <a:p>
            <a:pPr marL="742950" lvl="1" indent="-285750" defTabSz="914400">
              <a:lnSpc>
                <a:spcPct val="120000"/>
              </a:lnSpc>
              <a:buFont typeface="Arial" panose="020B0604020202020204" pitchFamily="34" charset="0"/>
              <a:buChar char="•"/>
            </a:pPr>
            <a:r>
              <a:rPr lang="en-GB" sz="1600" dirty="0">
                <a:latin typeface="Inter" panose="020B0502030000000004" pitchFamily="34" charset="0"/>
                <a:ea typeface="Inter" panose="020B0502030000000004" pitchFamily="34" charset="0"/>
                <a:cs typeface="Inter" panose="020B0502030000000004" pitchFamily="34" charset="0"/>
              </a:rPr>
              <a:t>Deep Learning Researcher / Innovation Coach @ NEC Corporation</a:t>
            </a:r>
          </a:p>
        </p:txBody>
      </p:sp>
      <p:sp>
        <p:nvSpPr>
          <p:cNvPr id="9" name="Content Placeholder 3"/>
          <p:cNvSpPr txBox="1">
            <a:spLocks/>
          </p:cNvSpPr>
          <p:nvPr/>
        </p:nvSpPr>
        <p:spPr>
          <a:xfrm>
            <a:off x="4572000" y="1116887"/>
            <a:ext cx="4419600" cy="3432175"/>
          </a:xfrm>
          <a:prstGeom prst="rect">
            <a:avLst/>
          </a:prstGeom>
        </p:spPr>
        <p:txBody>
          <a:bodyPr/>
          <a:lstStyle>
            <a:lvl1pPr marL="342884" indent="-342884" algn="l" rtl="0" eaLnBrk="1" fontAlgn="base" hangingPunct="1">
              <a:spcBef>
                <a:spcPct val="20000"/>
              </a:spcBef>
              <a:spcAft>
                <a:spcPct val="0"/>
              </a:spcAft>
              <a:buFont typeface="Arial" charset="0"/>
              <a:buChar char="•"/>
              <a:defRPr sz="2800" kern="1200">
                <a:solidFill>
                  <a:schemeClr val="tx1"/>
                </a:solidFill>
                <a:latin typeface="Verdana"/>
                <a:ea typeface="ＭＳ Ｐゴシック" charset="-128"/>
                <a:cs typeface="MS PGothic" pitchFamily="34" charset="-128"/>
              </a:defRPr>
            </a:lvl1pPr>
            <a:lvl2pPr marL="742913" indent="-285736" algn="l" rtl="0" eaLnBrk="1" fontAlgn="base" hangingPunct="1">
              <a:spcBef>
                <a:spcPct val="20000"/>
              </a:spcBef>
              <a:spcAft>
                <a:spcPct val="0"/>
              </a:spcAft>
              <a:buFont typeface="Arial" charset="0"/>
              <a:buChar char="–"/>
              <a:defRPr sz="2400" kern="1200">
                <a:solidFill>
                  <a:schemeClr val="tx1"/>
                </a:solidFill>
                <a:latin typeface="Verdana"/>
                <a:ea typeface="ＭＳ Ｐゴシック" charset="-128"/>
                <a:cs typeface="+mn-cs"/>
              </a:defRPr>
            </a:lvl2pPr>
            <a:lvl3pPr marL="1142944" indent="-228588" algn="l" rtl="0" eaLnBrk="1" fontAlgn="base" hangingPunct="1">
              <a:spcBef>
                <a:spcPct val="20000"/>
              </a:spcBef>
              <a:spcAft>
                <a:spcPct val="0"/>
              </a:spcAft>
              <a:buFont typeface="Arial" charset="0"/>
              <a:buChar char="•"/>
              <a:defRPr sz="2000" kern="1200">
                <a:solidFill>
                  <a:schemeClr val="tx1"/>
                </a:solidFill>
                <a:latin typeface="Verdana"/>
                <a:ea typeface="ＭＳ Ｐゴシック" charset="-128"/>
                <a:cs typeface="+mn-cs"/>
              </a:defRPr>
            </a:lvl3pPr>
            <a:lvl4pPr marL="1600120" indent="-228588" algn="l" rtl="0" eaLnBrk="1" fontAlgn="base" hangingPunct="1">
              <a:spcBef>
                <a:spcPct val="20000"/>
              </a:spcBef>
              <a:spcAft>
                <a:spcPct val="0"/>
              </a:spcAft>
              <a:buFont typeface="Arial" charset="0"/>
              <a:buChar char="–"/>
              <a:defRPr sz="1800" kern="1200">
                <a:solidFill>
                  <a:schemeClr val="tx1"/>
                </a:solidFill>
                <a:latin typeface="Verdana"/>
                <a:ea typeface="ＭＳ Ｐゴシック" charset="-128"/>
                <a:cs typeface="+mn-cs"/>
              </a:defRPr>
            </a:lvl4pPr>
            <a:lvl5pPr marL="2057297" indent="-228588" algn="l" rtl="0" eaLnBrk="1" fontAlgn="base" hangingPunct="1">
              <a:spcBef>
                <a:spcPct val="20000"/>
              </a:spcBef>
              <a:spcAft>
                <a:spcPct val="0"/>
              </a:spcAft>
              <a:buFont typeface="Arial" charset="0"/>
              <a:buChar char="»"/>
              <a:defRPr sz="1800" kern="1200">
                <a:solidFill>
                  <a:schemeClr val="tx1"/>
                </a:solidFill>
                <a:latin typeface="Verdana"/>
                <a:ea typeface="ＭＳ Ｐゴシック" charset="-128"/>
                <a:cs typeface="+mn-cs"/>
              </a:defRPr>
            </a:lvl5pPr>
            <a:lvl6pPr marL="2514474"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defTabSz="914400">
              <a:lnSpc>
                <a:spcPct val="150000"/>
              </a:lnSpc>
            </a:pPr>
            <a:r>
              <a:rPr lang="en-GB" sz="2000" b="1" dirty="0">
                <a:latin typeface="Inter" panose="020B0502030000000004" pitchFamily="34" charset="0"/>
                <a:ea typeface="Inter" panose="020B0502030000000004" pitchFamily="34" charset="0"/>
                <a:cs typeface="Inter" panose="020B0502030000000004" pitchFamily="34" charset="0"/>
              </a:rPr>
              <a:t>Liz Cohen</a:t>
            </a:r>
          </a:p>
          <a:p>
            <a:pPr marL="742950" lvl="1" indent="-285750" defTabSz="914400">
              <a:lnSpc>
                <a:spcPct val="120000"/>
              </a:lnSpc>
              <a:buFont typeface="Arial" panose="020B0604020202020204" pitchFamily="34" charset="0"/>
              <a:buChar char="•"/>
            </a:pPr>
            <a:r>
              <a:rPr lang="en-US" sz="1600" dirty="0">
                <a:latin typeface="Inter" panose="020B0502030000000004" pitchFamily="34" charset="0"/>
                <a:ea typeface="Inter" panose="020B0502030000000004" pitchFamily="34" charset="0"/>
                <a:cs typeface="Inter" panose="020B0502030000000004" pitchFamily="34" charset="0"/>
              </a:rPr>
              <a:t>B.Sc. Biomedical/Medical Engineering, M.Sc. Electrical and Electronics Engineering</a:t>
            </a:r>
          </a:p>
          <a:p>
            <a:pPr marL="742950" lvl="1" indent="-285750" defTabSz="914400">
              <a:lnSpc>
                <a:spcPct val="120000"/>
              </a:lnSpc>
              <a:buFont typeface="Arial" panose="020B0604020202020204" pitchFamily="34" charset="0"/>
              <a:buChar char="•"/>
            </a:pPr>
            <a:r>
              <a:rPr lang="en-GB" sz="1600" dirty="0">
                <a:latin typeface="Inter" panose="020B0502030000000004" pitchFamily="34" charset="0"/>
                <a:ea typeface="Inter" panose="020B0502030000000004" pitchFamily="34" charset="0"/>
                <a:cs typeface="Inter" panose="020B0502030000000004" pitchFamily="34" charset="0"/>
              </a:rPr>
              <a:t>Deep Learning Researcher / Innovation Coach @ NEC Corporation</a:t>
            </a:r>
          </a:p>
        </p:txBody>
      </p:sp>
    </p:spTree>
    <p:extLst>
      <p:ext uri="{BB962C8B-B14F-4D97-AF65-F5344CB8AC3E}">
        <p14:creationId xmlns:p14="http://schemas.microsoft.com/office/powerpoint/2010/main" val="2117744294"/>
      </p:ext>
    </p:extLst>
  </p:cSld>
  <p:clrMapOvr>
    <a:masterClrMapping/>
  </p:clrMapOvr>
  <mc:AlternateContent xmlns:mc="http://schemas.openxmlformats.org/markup-compatibility/2006" xmlns:p14="http://schemas.microsoft.com/office/powerpoint/2010/main">
    <mc:Choice Requires="p14">
      <p:transition p14:dur="10"/>
    </mc:Choice>
    <mc:Fallback xmlns="">
      <p:transition advClick="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a:spLocks noChangeArrowheads="1"/>
          </p:cNvSpPr>
          <p:nvPr/>
        </p:nvSpPr>
        <p:spPr bwMode="auto">
          <a:xfrm>
            <a:off x="609600" y="807076"/>
            <a:ext cx="7620000" cy="1938992"/>
          </a:xfrm>
          <a:prstGeom prst="rect">
            <a:avLst/>
          </a:prstGeom>
          <a:noFill/>
          <a:ln>
            <a:noFill/>
          </a:ln>
        </p:spPr>
        <p:txBody>
          <a:bodyPr wrap="square">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marL="342900" indent="-342900" eaLnBrk="1" hangingPunct="1">
              <a:lnSpc>
                <a:spcPct val="120000"/>
              </a:lnSpc>
              <a:buFont typeface="Arial" panose="020B0604020202020204" pitchFamily="34" charset="0"/>
              <a:buChar char="•"/>
            </a:pPr>
            <a:r>
              <a:rPr lang="en-US" sz="2000" dirty="0">
                <a:latin typeface="Inter" panose="020B0502030000000004" pitchFamily="34" charset="0"/>
                <a:ea typeface="Inter" panose="020B0502030000000004" pitchFamily="34" charset="0"/>
                <a:cs typeface="Inter" panose="020B0502030000000004" pitchFamily="34" charset="0"/>
              </a:rPr>
              <a:t>We heavily used GBDTs, </a:t>
            </a:r>
            <a:r>
              <a:rPr lang="en-US" sz="2000" dirty="0" err="1">
                <a:latin typeface="Inter" panose="020B0502030000000004" pitchFamily="34" charset="0"/>
                <a:ea typeface="Inter" panose="020B0502030000000004" pitchFamily="34" charset="0"/>
                <a:cs typeface="Inter" panose="020B0502030000000004" pitchFamily="34" charset="0"/>
              </a:rPr>
              <a:t>TabNet</a:t>
            </a:r>
            <a:r>
              <a:rPr lang="en-US" sz="2000" dirty="0">
                <a:latin typeface="Inter" panose="020B0502030000000004" pitchFamily="34" charset="0"/>
                <a:ea typeface="Inter" panose="020B0502030000000004" pitchFamily="34" charset="0"/>
                <a:cs typeface="Inter" panose="020B0502030000000004" pitchFamily="34" charset="0"/>
              </a:rPr>
              <a:t>, classic methods like Logistic Regression, RF, </a:t>
            </a:r>
            <a:r>
              <a:rPr lang="en-US" sz="2000" dirty="0" err="1">
                <a:latin typeface="Inter" panose="020B0502030000000004" pitchFamily="34" charset="0"/>
                <a:ea typeface="Inter" panose="020B0502030000000004" pitchFamily="34" charset="0"/>
                <a:cs typeface="Inter" panose="020B0502030000000004" pitchFamily="34" charset="0"/>
              </a:rPr>
              <a:t>Kmeans</a:t>
            </a:r>
            <a:r>
              <a:rPr lang="en-US" sz="2000" dirty="0">
                <a:latin typeface="Inter" panose="020B0502030000000004" pitchFamily="34" charset="0"/>
                <a:ea typeface="Inter" panose="020B0502030000000004" pitchFamily="34" charset="0"/>
                <a:cs typeface="Inter" panose="020B0502030000000004" pitchFamily="34" charset="0"/>
              </a:rPr>
              <a:t>.</a:t>
            </a:r>
          </a:p>
          <a:p>
            <a:pPr marL="285750" indent="-285750" eaLnBrk="1" hangingPunct="1">
              <a:lnSpc>
                <a:spcPct val="120000"/>
              </a:lnSpc>
              <a:buFont typeface="Arial" panose="020B0604020202020204" pitchFamily="34" charset="0"/>
              <a:buChar char="•"/>
            </a:pPr>
            <a:r>
              <a:rPr lang="en-US" sz="2000" dirty="0">
                <a:latin typeface="Inter" panose="020B0502030000000004" pitchFamily="34" charset="0"/>
                <a:ea typeface="Inter" panose="020B0502030000000004" pitchFamily="34" charset="0"/>
                <a:cs typeface="Inter" panose="020B0502030000000004" pitchFamily="34" charset="0"/>
              </a:rPr>
              <a:t>It takes ~24 hours to fully train the system on an average machine. HPO took a way much longer.</a:t>
            </a:r>
          </a:p>
          <a:p>
            <a:pPr marL="285750" indent="-285750" eaLnBrk="1" hangingPunct="1">
              <a:lnSpc>
                <a:spcPct val="120000"/>
              </a:lnSpc>
              <a:buFont typeface="Arial" panose="020B0604020202020204" pitchFamily="34" charset="0"/>
              <a:buChar char="•"/>
            </a:pPr>
            <a:endParaRPr lang="en-US" sz="2000" dirty="0">
              <a:latin typeface="Inter" panose="020B0502030000000004" pitchFamily="34" charset="0"/>
              <a:ea typeface="Inter" panose="020B0502030000000004" pitchFamily="34" charset="0"/>
              <a:cs typeface="Inter" panose="020B0502030000000004" pitchFamily="34" charset="0"/>
            </a:endParaRPr>
          </a:p>
        </p:txBody>
      </p:sp>
      <p:sp>
        <p:nvSpPr>
          <p:cNvPr id="2" name="Slide Number Placeholder 1">
            <a:extLst>
              <a:ext uri="{FF2B5EF4-FFF2-40B4-BE49-F238E27FC236}">
                <a16:creationId xmlns:a16="http://schemas.microsoft.com/office/drawing/2014/main" id="{CF942297-E26E-3547-BD28-8B4A724FA1AF}"/>
              </a:ext>
            </a:extLst>
          </p:cNvPr>
          <p:cNvSpPr>
            <a:spLocks noGrp="1"/>
          </p:cNvSpPr>
          <p:nvPr>
            <p:ph type="sldNum" sz="quarter" idx="4"/>
          </p:nvPr>
        </p:nvSpPr>
        <p:spPr/>
        <p:txBody>
          <a:bodyPr/>
          <a:lstStyle/>
          <a:p>
            <a:fld id="{01C92930-73F8-B348-8FEB-D0D1FCF46FBA}" type="slidenum">
              <a:rPr lang="en-US" smtClean="0"/>
              <a:t>7</a:t>
            </a:fld>
            <a:endParaRPr lang="en-US" dirty="0"/>
          </a:p>
        </p:txBody>
      </p:sp>
      <p:sp>
        <p:nvSpPr>
          <p:cNvPr id="17" name="Rectangle 16">
            <a:extLst>
              <a:ext uri="{FF2B5EF4-FFF2-40B4-BE49-F238E27FC236}">
                <a16:creationId xmlns:a16="http://schemas.microsoft.com/office/drawing/2014/main" id="{FBD84486-66CE-044F-B0DE-4F9BEBBEE4A2}"/>
              </a:ext>
            </a:extLst>
          </p:cNvPr>
          <p:cNvSpPr/>
          <p:nvPr/>
        </p:nvSpPr>
        <p:spPr>
          <a:xfrm>
            <a:off x="274983" y="183874"/>
            <a:ext cx="5135217"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Summary</a:t>
            </a:r>
          </a:p>
          <a:p>
            <a:endParaRPr lang="en-US" sz="1600" b="1" dirty="0">
              <a:latin typeface="Inter" panose="020B0502030000000004" pitchFamily="34" charset="0"/>
              <a:ea typeface="Inter" panose="020B0502030000000004" pitchFamily="34" charset="0"/>
              <a:cs typeface="Inter" panose="020B0502030000000004" pitchFamily="34" charset="0"/>
            </a:endParaRPr>
          </a:p>
        </p:txBody>
      </p:sp>
      <p:cxnSp>
        <p:nvCxnSpPr>
          <p:cNvPr id="18" name="Straight Connector 17">
            <a:extLst>
              <a:ext uri="{FF2B5EF4-FFF2-40B4-BE49-F238E27FC236}">
                <a16:creationId xmlns:a16="http://schemas.microsoft.com/office/drawing/2014/main" id="{11A0EA9D-770D-614F-8783-3EA8DD9A13FD}"/>
              </a:ext>
            </a:extLst>
          </p:cNvPr>
          <p:cNvCxnSpPr>
            <a:cxnSpLocks/>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6827346"/>
      </p:ext>
    </p:extLst>
  </p:cSld>
  <p:clrMapOvr>
    <a:masterClrMapping/>
  </p:clrMapOvr>
  <mc:AlternateContent xmlns:mc="http://schemas.openxmlformats.org/markup-compatibility/2006" xmlns:p14="http://schemas.microsoft.com/office/powerpoint/2010/main">
    <mc:Choice Requires="p14">
      <p:transition p14:dur="10"/>
    </mc:Choice>
    <mc:Fallback xmlns="">
      <p:transition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5B25DF-C317-1F44-A999-FA5E75AD2041}"/>
              </a:ext>
            </a:extLst>
          </p:cNvPr>
          <p:cNvSpPr>
            <a:spLocks noGrp="1"/>
          </p:cNvSpPr>
          <p:nvPr>
            <p:ph type="sldNum" sz="quarter" idx="4"/>
          </p:nvPr>
        </p:nvSpPr>
        <p:spPr/>
        <p:txBody>
          <a:bodyPr/>
          <a:lstStyle/>
          <a:p>
            <a:fld id="{01C92930-73F8-B348-8FEB-D0D1FCF46FBA}" type="slidenum">
              <a:rPr lang="en-US" smtClean="0"/>
              <a:t>8</a:t>
            </a:fld>
            <a:endParaRPr lang="en-US" dirty="0"/>
          </a:p>
        </p:txBody>
      </p:sp>
      <p:sp>
        <p:nvSpPr>
          <p:cNvPr id="10" name="Rectangle 9">
            <a:extLst>
              <a:ext uri="{FF2B5EF4-FFF2-40B4-BE49-F238E27FC236}">
                <a16:creationId xmlns:a16="http://schemas.microsoft.com/office/drawing/2014/main" id="{B20D84A3-7923-284D-9E0F-C04E548C86A9}"/>
              </a:ext>
            </a:extLst>
          </p:cNvPr>
          <p:cNvSpPr/>
          <p:nvPr/>
        </p:nvSpPr>
        <p:spPr>
          <a:xfrm rot="5400000" flipH="1">
            <a:off x="2173747" y="-2493504"/>
            <a:ext cx="4657358" cy="9587949"/>
          </a:xfrm>
          <a:prstGeom prst="rect">
            <a:avLst/>
          </a:prstGeom>
          <a:solidFill>
            <a:srgbClr val="3CBEEC">
              <a:alpha val="7843"/>
            </a:srgbClr>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FAE041"/>
              </a:solidFill>
              <a:latin typeface="Open Sans"/>
              <a:cs typeface="Open Sans"/>
            </a:endParaRPr>
          </a:p>
        </p:txBody>
      </p:sp>
      <p:sp>
        <p:nvSpPr>
          <p:cNvPr id="7" name="TextBox 3">
            <a:extLst>
              <a:ext uri="{FF2B5EF4-FFF2-40B4-BE49-F238E27FC236}">
                <a16:creationId xmlns:a16="http://schemas.microsoft.com/office/drawing/2014/main" id="{FADBE881-B3B0-6248-9AA7-E636CF05FD87}"/>
              </a:ext>
            </a:extLst>
          </p:cNvPr>
          <p:cNvSpPr txBox="1">
            <a:spLocks noChangeArrowheads="1"/>
          </p:cNvSpPr>
          <p:nvPr/>
        </p:nvSpPr>
        <p:spPr bwMode="auto">
          <a:xfrm>
            <a:off x="1087025" y="1484862"/>
            <a:ext cx="6830801" cy="1631216"/>
          </a:xfrm>
          <a:prstGeom prst="rect">
            <a:avLst/>
          </a:prstGeom>
          <a:noFill/>
          <a:ln>
            <a:noFill/>
          </a:ln>
        </p:spPr>
        <p:txBody>
          <a:bodyPr wrap="square">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algn="ctr" eaLnBrk="1" hangingPunct="1"/>
            <a:r>
              <a:rPr lang="en-US" sz="5000" b="1" dirty="0">
                <a:latin typeface="Inter Semi" panose="020B0502030000000004" pitchFamily="34" charset="0"/>
                <a:ea typeface="Inter Semi" panose="020B0502030000000004" pitchFamily="34" charset="0"/>
                <a:cs typeface="Inter Semi" panose="020B0502030000000004" pitchFamily="34" charset="0"/>
              </a:rPr>
              <a:t>Features Selection/</a:t>
            </a:r>
          </a:p>
          <a:p>
            <a:pPr algn="ctr" eaLnBrk="1" hangingPunct="1"/>
            <a:r>
              <a:rPr lang="en-US" sz="5000" b="1" dirty="0">
                <a:latin typeface="Inter Semi" panose="020B0502030000000004" pitchFamily="34" charset="0"/>
                <a:ea typeface="Inter Semi" panose="020B0502030000000004" pitchFamily="34" charset="0"/>
                <a:cs typeface="Inter Semi" panose="020B0502030000000004" pitchFamily="34" charset="0"/>
              </a:rPr>
              <a:t>Engineering</a:t>
            </a:r>
          </a:p>
        </p:txBody>
      </p:sp>
    </p:spTree>
    <p:extLst>
      <p:ext uri="{BB962C8B-B14F-4D97-AF65-F5344CB8AC3E}">
        <p14:creationId xmlns:p14="http://schemas.microsoft.com/office/powerpoint/2010/main" val="2499579934"/>
      </p:ext>
    </p:extLst>
  </p:cSld>
  <p:clrMapOvr>
    <a:masterClrMapping/>
  </p:clrMapOvr>
  <mc:AlternateContent xmlns:mc="http://schemas.openxmlformats.org/markup-compatibility/2006" xmlns:p14="http://schemas.microsoft.com/office/powerpoint/2010/main">
    <mc:Choice Requires="p14">
      <p:transition p14:dur="10"/>
    </mc:Choice>
    <mc:Fallback xmlns="">
      <p:transition advClick="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a:spLocks noChangeArrowheads="1"/>
          </p:cNvSpPr>
          <p:nvPr/>
        </p:nvSpPr>
        <p:spPr bwMode="auto">
          <a:xfrm>
            <a:off x="457200" y="1200150"/>
            <a:ext cx="7399020" cy="1938992"/>
          </a:xfrm>
          <a:prstGeom prst="rect">
            <a:avLst/>
          </a:prstGeom>
          <a:noFill/>
          <a:ln>
            <a:noFill/>
          </a:ln>
        </p:spPr>
        <p:txBody>
          <a:bodyPr wrap="square">
            <a:spAutoFit/>
          </a:bodyPr>
          <a:lstStyle>
            <a:lvl1pPr eaLnBrk="0" hangingPunct="0">
              <a:defRPr>
                <a:solidFill>
                  <a:schemeClr val="tx1"/>
                </a:solidFill>
                <a:latin typeface="Arial" charset="0"/>
                <a:ea typeface="ヒラギノ角ゴ Pro W3" charset="-128"/>
              </a:defRPr>
            </a:lvl1pPr>
            <a:lvl2pPr marL="742950" indent="-285750" eaLnBrk="0" hangingPunct="0">
              <a:defRPr>
                <a:solidFill>
                  <a:schemeClr val="tx1"/>
                </a:solidFill>
                <a:latin typeface="Arial" charset="0"/>
                <a:ea typeface="ヒラギノ角ゴ Pro W3" charset="-128"/>
              </a:defRPr>
            </a:lvl2pPr>
            <a:lvl3pPr marL="1143000" indent="-228600" eaLnBrk="0" hangingPunct="0">
              <a:defRPr>
                <a:solidFill>
                  <a:schemeClr val="tx1"/>
                </a:solidFill>
                <a:latin typeface="Arial" charset="0"/>
                <a:ea typeface="ヒラギノ角ゴ Pro W3" charset="-128"/>
              </a:defRPr>
            </a:lvl3pPr>
            <a:lvl4pPr marL="1600200" indent="-228600" eaLnBrk="0" hangingPunct="0">
              <a:defRPr>
                <a:solidFill>
                  <a:schemeClr val="tx1"/>
                </a:solidFill>
                <a:latin typeface="Arial" charset="0"/>
                <a:ea typeface="ヒラギノ角ゴ Pro W3" charset="-128"/>
              </a:defRPr>
            </a:lvl4pPr>
            <a:lvl5pPr marL="2057400" indent="-228600" eaLnBrk="0" hangingPunct="0">
              <a:defRPr>
                <a:solidFill>
                  <a:schemeClr val="tx1"/>
                </a:solidFill>
                <a:latin typeface="Arial" charset="0"/>
                <a:ea typeface="ヒラギノ角ゴ Pro W3" charset="-128"/>
              </a:defRPr>
            </a:lvl5pPr>
            <a:lvl6pPr marL="2514600" indent="-228600" eaLnBrk="0" fontAlgn="base" hangingPunct="0">
              <a:spcBef>
                <a:spcPct val="0"/>
              </a:spcBef>
              <a:spcAft>
                <a:spcPct val="0"/>
              </a:spcAft>
              <a:defRPr>
                <a:solidFill>
                  <a:schemeClr val="tx1"/>
                </a:solidFill>
                <a:latin typeface="Arial" charset="0"/>
                <a:ea typeface="ヒラギノ角ゴ Pro W3" charset="-128"/>
              </a:defRPr>
            </a:lvl6pPr>
            <a:lvl7pPr marL="2971800" indent="-228600" eaLnBrk="0" fontAlgn="base" hangingPunct="0">
              <a:spcBef>
                <a:spcPct val="0"/>
              </a:spcBef>
              <a:spcAft>
                <a:spcPct val="0"/>
              </a:spcAft>
              <a:defRPr>
                <a:solidFill>
                  <a:schemeClr val="tx1"/>
                </a:solidFill>
                <a:latin typeface="Arial" charset="0"/>
                <a:ea typeface="ヒラギノ角ゴ Pro W3" charset="-128"/>
              </a:defRPr>
            </a:lvl7pPr>
            <a:lvl8pPr marL="3429000" indent="-228600" eaLnBrk="0" fontAlgn="base" hangingPunct="0">
              <a:spcBef>
                <a:spcPct val="0"/>
              </a:spcBef>
              <a:spcAft>
                <a:spcPct val="0"/>
              </a:spcAft>
              <a:defRPr>
                <a:solidFill>
                  <a:schemeClr val="tx1"/>
                </a:solidFill>
                <a:latin typeface="Arial" charset="0"/>
                <a:ea typeface="ヒラギノ角ゴ Pro W3" charset="-128"/>
              </a:defRPr>
            </a:lvl8pPr>
            <a:lvl9pPr marL="3886200" indent="-228600" eaLnBrk="0" fontAlgn="base" hangingPunct="0">
              <a:spcBef>
                <a:spcPct val="0"/>
              </a:spcBef>
              <a:spcAft>
                <a:spcPct val="0"/>
              </a:spcAft>
              <a:defRPr>
                <a:solidFill>
                  <a:schemeClr val="tx1"/>
                </a:solidFill>
                <a:latin typeface="Arial" charset="0"/>
                <a:ea typeface="ヒラギノ角ゴ Pro W3" charset="-128"/>
              </a:defRPr>
            </a:lvl9pPr>
          </a:lstStyle>
          <a:p>
            <a:pPr marL="285750" indent="-285750" eaLnBrk="1" hangingPunct="1">
              <a:lnSpc>
                <a:spcPct val="120000"/>
              </a:lnSpc>
              <a:buFont typeface="Arial" panose="020B0604020202020204" pitchFamily="34" charset="0"/>
              <a:buChar char="•"/>
            </a:pPr>
            <a:r>
              <a:rPr lang="en-US" sz="2000" dirty="0">
                <a:latin typeface="Inter" panose="020B0502030000000004" pitchFamily="34" charset="0"/>
                <a:ea typeface="Inter" panose="020B0502030000000004" pitchFamily="34" charset="0"/>
                <a:cs typeface="Inter" panose="020B0502030000000004" pitchFamily="34" charset="0"/>
              </a:rPr>
              <a:t>Best features are :</a:t>
            </a:r>
          </a:p>
          <a:p>
            <a:pPr marL="1028700" lvl="1" eaLnBrk="1" hangingPunct="1">
              <a:lnSpc>
                <a:spcPct val="120000"/>
              </a:lnSpc>
              <a:buFont typeface="Arial" panose="020B0604020202020204" pitchFamily="34" charset="0"/>
              <a:buChar char="•"/>
            </a:pPr>
            <a:r>
              <a:rPr lang="en-US" sz="2000" dirty="0">
                <a:latin typeface="Inter" panose="020B0502030000000004" pitchFamily="34" charset="0"/>
                <a:ea typeface="Inter" panose="020B0502030000000004" pitchFamily="34" charset="0"/>
                <a:cs typeface="Inter" panose="020B0502030000000004" pitchFamily="34" charset="0"/>
              </a:rPr>
              <a:t>Many different insights from glucose</a:t>
            </a:r>
          </a:p>
          <a:p>
            <a:pPr marL="1028700" lvl="1" eaLnBrk="1" hangingPunct="1">
              <a:lnSpc>
                <a:spcPct val="120000"/>
              </a:lnSpc>
              <a:buFont typeface="Arial" panose="020B0604020202020204" pitchFamily="34" charset="0"/>
              <a:buChar char="•"/>
            </a:pPr>
            <a:r>
              <a:rPr lang="en-US" sz="2000" dirty="0">
                <a:latin typeface="Inter" panose="020B0502030000000004" pitchFamily="34" charset="0"/>
                <a:ea typeface="Inter" panose="020B0502030000000004" pitchFamily="34" charset="0"/>
                <a:cs typeface="Inter" panose="020B0502030000000004" pitchFamily="34" charset="0"/>
              </a:rPr>
              <a:t>Diastolic BP, hemoglobin, BUN, creatinine, MBP, </a:t>
            </a:r>
          </a:p>
          <a:p>
            <a:pPr marL="1028700" lvl="1" eaLnBrk="1" hangingPunct="1">
              <a:lnSpc>
                <a:spcPct val="120000"/>
              </a:lnSpc>
              <a:buFont typeface="Arial" panose="020B0604020202020204" pitchFamily="34" charset="0"/>
              <a:buChar char="•"/>
            </a:pPr>
            <a:r>
              <a:rPr lang="en-US" sz="2000" dirty="0">
                <a:latin typeface="Inter" panose="020B0502030000000004" pitchFamily="34" charset="0"/>
                <a:ea typeface="Inter" panose="020B0502030000000004" pitchFamily="34" charset="0"/>
                <a:cs typeface="Inter" panose="020B0502030000000004" pitchFamily="34" charset="0"/>
              </a:rPr>
              <a:t>Age, weight, BMI, ethnicity (probably indirectly), GCS Unable APACHE</a:t>
            </a:r>
          </a:p>
        </p:txBody>
      </p:sp>
      <p:sp>
        <p:nvSpPr>
          <p:cNvPr id="2" name="Slide Number Placeholder 1">
            <a:extLst>
              <a:ext uri="{FF2B5EF4-FFF2-40B4-BE49-F238E27FC236}">
                <a16:creationId xmlns:a16="http://schemas.microsoft.com/office/drawing/2014/main" id="{C54C96F5-A250-FF41-B172-6C07F6E5A7C3}"/>
              </a:ext>
            </a:extLst>
          </p:cNvPr>
          <p:cNvSpPr>
            <a:spLocks noGrp="1"/>
          </p:cNvSpPr>
          <p:nvPr>
            <p:ph type="sldNum" sz="quarter" idx="4"/>
          </p:nvPr>
        </p:nvSpPr>
        <p:spPr/>
        <p:txBody>
          <a:bodyPr/>
          <a:lstStyle/>
          <a:p>
            <a:fld id="{01C92930-73F8-B348-8FEB-D0D1FCF46FBA}" type="slidenum">
              <a:rPr lang="en-US" smtClean="0"/>
              <a:t>9</a:t>
            </a:fld>
            <a:endParaRPr lang="en-US" dirty="0"/>
          </a:p>
        </p:txBody>
      </p:sp>
      <p:sp>
        <p:nvSpPr>
          <p:cNvPr id="17" name="Rectangle 16">
            <a:extLst>
              <a:ext uri="{FF2B5EF4-FFF2-40B4-BE49-F238E27FC236}">
                <a16:creationId xmlns:a16="http://schemas.microsoft.com/office/drawing/2014/main" id="{8487F1D2-C9F3-BF46-8F00-333D68377412}"/>
              </a:ext>
            </a:extLst>
          </p:cNvPr>
          <p:cNvSpPr/>
          <p:nvPr/>
        </p:nvSpPr>
        <p:spPr>
          <a:xfrm>
            <a:off x="274983" y="183874"/>
            <a:ext cx="5135217" cy="523220"/>
          </a:xfrm>
          <a:prstGeom prst="rect">
            <a:avLst/>
          </a:prstGeom>
        </p:spPr>
        <p:txBody>
          <a:bodyPr wrap="square">
            <a:spAutoFit/>
          </a:bodyPr>
          <a:lstStyle/>
          <a:p>
            <a:r>
              <a:rPr lang="en-US" sz="1200" b="1" dirty="0">
                <a:latin typeface="Inter Semi" panose="020B0502030000000004" pitchFamily="34" charset="0"/>
                <a:ea typeface="Inter Semi" panose="020B0502030000000004" pitchFamily="34" charset="0"/>
                <a:cs typeface="Inter Semi" panose="020B0502030000000004" pitchFamily="34" charset="0"/>
              </a:rPr>
              <a:t>Features Selection/Engineering</a:t>
            </a:r>
          </a:p>
          <a:p>
            <a:endParaRPr lang="en-US" sz="1600" b="1" dirty="0">
              <a:latin typeface="Inter" panose="020B0502030000000004" pitchFamily="34" charset="0"/>
              <a:ea typeface="Inter" panose="020B0502030000000004" pitchFamily="34" charset="0"/>
              <a:cs typeface="Inter" panose="020B0502030000000004" pitchFamily="34" charset="0"/>
            </a:endParaRPr>
          </a:p>
        </p:txBody>
      </p:sp>
      <p:cxnSp>
        <p:nvCxnSpPr>
          <p:cNvPr id="18" name="Straight Connector 17">
            <a:extLst>
              <a:ext uri="{FF2B5EF4-FFF2-40B4-BE49-F238E27FC236}">
                <a16:creationId xmlns:a16="http://schemas.microsoft.com/office/drawing/2014/main" id="{3973B428-893F-8B4C-8F37-79001E6A9D2A}"/>
              </a:ext>
            </a:extLst>
          </p:cNvPr>
          <p:cNvCxnSpPr>
            <a:cxnSpLocks/>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4000403"/>
      </p:ext>
    </p:extLst>
  </p:cSld>
  <p:clrMapOvr>
    <a:masterClrMapping/>
  </p:clrMapOvr>
  <mc:AlternateContent xmlns:mc="http://schemas.openxmlformats.org/markup-compatibility/2006" xmlns:p14="http://schemas.microsoft.com/office/powerpoint/2010/main">
    <mc:Choice Requires="p14">
      <p:transition p14:dur="10"/>
    </mc:Choice>
    <mc:Fallback xmlns="">
      <p:transition advClick="0"/>
    </mc:Fallback>
  </mc:AlternateContent>
  <p:timing>
    <p:tnLst>
      <p:par>
        <p:cTn id="1" dur="indefinite" restart="never" nodeType="tmRoot"/>
      </p:par>
    </p:tnLst>
  </p:timing>
</p:sld>
</file>

<file path=ppt/theme/theme1.xml><?xml version="1.0" encoding="utf-8"?>
<a:theme xmlns:a="http://schemas.openxmlformats.org/drawingml/2006/main" name="Kaggle">
  <a:themeElements>
    <a:clrScheme name="Custom 1">
      <a:dk1>
        <a:srgbClr val="262626"/>
      </a:dk1>
      <a:lt1>
        <a:srgbClr val="FFFFFF"/>
      </a:lt1>
      <a:dk2>
        <a:srgbClr val="595959"/>
      </a:dk2>
      <a:lt2>
        <a:srgbClr val="FFFFFF"/>
      </a:lt2>
      <a:accent1>
        <a:srgbClr val="20BEFF"/>
      </a:accent1>
      <a:accent2>
        <a:srgbClr val="FF9953"/>
      </a:accent2>
      <a:accent3>
        <a:srgbClr val="FF1379"/>
      </a:accent3>
      <a:accent4>
        <a:srgbClr val="FFE113"/>
      </a:accent4>
      <a:accent5>
        <a:srgbClr val="0580B2"/>
      </a:accent5>
      <a:accent6>
        <a:srgbClr val="05DE89"/>
      </a:accent6>
      <a:hlink>
        <a:srgbClr val="20BEFF"/>
      </a:hlink>
      <a:folHlink>
        <a:srgbClr val="0580B2"/>
      </a:folHlink>
    </a:clrScheme>
    <a:fontScheme name="Kagg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cmpd="sng">
          <a:solidFill>
            <a:schemeClr val="tx1"/>
          </a:solidFill>
        </a:ln>
        <a:effectLst/>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ggle (All Grey)">
  <a:themeElements>
    <a:clrScheme name="Custom 1">
      <a:dk1>
        <a:srgbClr val="262626"/>
      </a:dk1>
      <a:lt1>
        <a:srgbClr val="FFFFFF"/>
      </a:lt1>
      <a:dk2>
        <a:srgbClr val="595959"/>
      </a:dk2>
      <a:lt2>
        <a:srgbClr val="FFFFFF"/>
      </a:lt2>
      <a:accent1>
        <a:srgbClr val="20BEFF"/>
      </a:accent1>
      <a:accent2>
        <a:srgbClr val="FF9953"/>
      </a:accent2>
      <a:accent3>
        <a:srgbClr val="FF1379"/>
      </a:accent3>
      <a:accent4>
        <a:srgbClr val="FFE113"/>
      </a:accent4>
      <a:accent5>
        <a:srgbClr val="0580B2"/>
      </a:accent5>
      <a:accent6>
        <a:srgbClr val="05DE89"/>
      </a:accent6>
      <a:hlink>
        <a:srgbClr val="20BEFF"/>
      </a:hlink>
      <a:folHlink>
        <a:srgbClr val="0580B2"/>
      </a:folHlink>
    </a:clrScheme>
    <a:fontScheme name="Kagg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Kaggle - Template</Template>
  <TotalTime>66033</TotalTime>
  <Words>3360</Words>
  <Application>Microsoft Office PowerPoint</Application>
  <PresentationFormat>On-screen Show (16:9)</PresentationFormat>
  <Paragraphs>329</Paragraphs>
  <Slides>28</Slides>
  <Notes>28</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28</vt:i4>
      </vt:variant>
    </vt:vector>
  </HeadingPairs>
  <TitlesOfParts>
    <vt:vector size="41" baseType="lpstr">
      <vt:lpstr>MS PGothic</vt:lpstr>
      <vt:lpstr>MS PGothic</vt:lpstr>
      <vt:lpstr>Arial</vt:lpstr>
      <vt:lpstr>Arial Narrow</vt:lpstr>
      <vt:lpstr>Calibri</vt:lpstr>
      <vt:lpstr>Calibri Light</vt:lpstr>
      <vt:lpstr>Inter</vt:lpstr>
      <vt:lpstr>Inter Semi</vt:lpstr>
      <vt:lpstr>Open Sans</vt:lpstr>
      <vt:lpstr>Verdana</vt:lpstr>
      <vt:lpstr>Kaggle</vt:lpstr>
      <vt:lpstr>Custom Design</vt:lpstr>
      <vt:lpstr>Kaggle (All Grey)</vt:lpstr>
      <vt:lpstr>WIDS Datathon 21 3rd place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dc:creator>
  <cp:lastModifiedBy>Maya Saghiv</cp:lastModifiedBy>
  <cp:revision>1355</cp:revision>
  <cp:lastPrinted>2021-04-07T08:55:22Z</cp:lastPrinted>
  <dcterms:created xsi:type="dcterms:W3CDTF">2012-07-01T20:21:58Z</dcterms:created>
  <dcterms:modified xsi:type="dcterms:W3CDTF">2021-04-12T08:25:08Z</dcterms:modified>
</cp:coreProperties>
</file>