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7" r:id="rId2"/>
    <p:sldId id="520" r:id="rId3"/>
    <p:sldId id="521" r:id="rId4"/>
    <p:sldId id="522" r:id="rId5"/>
    <p:sldId id="523" r:id="rId6"/>
    <p:sldId id="524" r:id="rId7"/>
    <p:sldId id="525" r:id="rId8"/>
    <p:sldId id="526" r:id="rId9"/>
    <p:sldId id="527" r:id="rId10"/>
    <p:sldId id="528" r:id="rId11"/>
    <p:sldId id="529" r:id="rId12"/>
    <p:sldId id="530" r:id="rId13"/>
    <p:sldId id="531" r:id="rId14"/>
    <p:sldId id="532" r:id="rId15"/>
    <p:sldId id="533" r:id="rId16"/>
    <p:sldId id="534" r:id="rId17"/>
    <p:sldId id="535" r:id="rId18"/>
    <p:sldId id="349" r:id="rId19"/>
    <p:sldId id="350" r:id="rId20"/>
    <p:sldId id="285" r:id="rId21"/>
    <p:sldId id="332" r:id="rId22"/>
    <p:sldId id="507" r:id="rId23"/>
    <p:sldId id="539" r:id="rId24"/>
    <p:sldId id="495" r:id="rId25"/>
    <p:sldId id="501" r:id="rId26"/>
    <p:sldId id="541" r:id="rId27"/>
    <p:sldId id="540" r:id="rId28"/>
    <p:sldId id="472" r:id="rId29"/>
    <p:sldId id="511" r:id="rId30"/>
    <p:sldId id="537" r:id="rId31"/>
    <p:sldId id="536" r:id="rId32"/>
    <p:sldId id="516" r:id="rId33"/>
    <p:sldId id="517" r:id="rId34"/>
    <p:sldId id="518" r:id="rId35"/>
    <p:sldId id="416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C90064"/>
    <a:srgbClr val="E700B5"/>
    <a:srgbClr val="254A00"/>
    <a:srgbClr val="FF0080"/>
    <a:srgbClr val="800080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84" autoAdjust="0"/>
    <p:restoredTop sz="86358" autoAdjust="0"/>
  </p:normalViewPr>
  <p:slideViewPr>
    <p:cSldViewPr snapToGrid="0" snapToObjects="1">
      <p:cViewPr varScale="1">
        <p:scale>
          <a:sx n="75" d="100"/>
          <a:sy n="75" d="100"/>
        </p:scale>
        <p:origin x="-12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8AF997-4151-B941-BE4F-9B4B4D6C14D9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660D3-6B6B-1A4B-904F-B5D01CB2C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590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931A8-25D3-C54C-BD1F-10D44CFB89B1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401202-7B2C-1F44-9EFD-3AAF0086B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357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i="1" dirty="0" smtClean="0"/>
              <a:t>N = </a:t>
            </a:r>
            <a:r>
              <a:rPr lang="en-US" sz="1200" dirty="0" smtClean="0"/>
              <a:t>78 romantic partner dyads </a:t>
            </a:r>
          </a:p>
          <a:p>
            <a:pPr marL="0" indent="0">
              <a:buFont typeface="Arial"/>
              <a:buNone/>
            </a:pPr>
            <a:r>
              <a:rPr lang="en-US" sz="1200" dirty="0" smtClean="0"/>
              <a:t>Mean Relationship Length = 3.9 years (</a:t>
            </a:r>
            <a:r>
              <a:rPr lang="en-US" sz="1200" i="1" dirty="0" smtClean="0"/>
              <a:t>SD</a:t>
            </a:r>
            <a:r>
              <a:rPr lang="en-US" sz="1200" dirty="0" smtClean="0"/>
              <a:t> = 3.1)</a:t>
            </a:r>
          </a:p>
          <a:p>
            <a:pPr marL="0" indent="0">
              <a:buFont typeface="Arial"/>
              <a:buNone/>
            </a:pPr>
            <a:r>
              <a:rPr lang="en-US" sz="1200" dirty="0" smtClean="0"/>
              <a:t>Mean Age = 27.4 (</a:t>
            </a:r>
            <a:r>
              <a:rPr lang="en-US" sz="1200" i="1" dirty="0" smtClean="0"/>
              <a:t>SD</a:t>
            </a:r>
            <a:r>
              <a:rPr lang="en-US" sz="1200" dirty="0" smtClean="0"/>
              <a:t> = 6.3)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532B9-1DE5-854F-847B-81DAE350436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3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i="1" dirty="0" smtClean="0"/>
              <a:t>N = </a:t>
            </a:r>
            <a:r>
              <a:rPr lang="en-US" sz="1200" dirty="0" smtClean="0"/>
              <a:t>78 romantic partner dyads </a:t>
            </a:r>
          </a:p>
          <a:p>
            <a:pPr marL="0" indent="0">
              <a:buFont typeface="Arial"/>
              <a:buNone/>
            </a:pPr>
            <a:r>
              <a:rPr lang="en-US" sz="1200" dirty="0" smtClean="0"/>
              <a:t>Mean Relationship Length = 3.9 years (</a:t>
            </a:r>
            <a:r>
              <a:rPr lang="en-US" sz="1200" i="1" dirty="0" smtClean="0"/>
              <a:t>SD</a:t>
            </a:r>
            <a:r>
              <a:rPr lang="en-US" sz="1200" dirty="0" smtClean="0"/>
              <a:t> = 3.1)</a:t>
            </a:r>
          </a:p>
          <a:p>
            <a:pPr marL="0" indent="0">
              <a:buFont typeface="Arial"/>
              <a:buNone/>
            </a:pPr>
            <a:r>
              <a:rPr lang="en-US" sz="1200" dirty="0" smtClean="0"/>
              <a:t>Mean Age = 27.4 (</a:t>
            </a:r>
            <a:r>
              <a:rPr lang="en-US" sz="1200" i="1" dirty="0" smtClean="0"/>
              <a:t>SD</a:t>
            </a:r>
            <a:r>
              <a:rPr lang="en-US" sz="1200" dirty="0" smtClean="0"/>
              <a:t> = 6.3)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532B9-1DE5-854F-847B-81DAE350436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3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i="1" dirty="0" smtClean="0"/>
              <a:t>N = </a:t>
            </a:r>
            <a:r>
              <a:rPr lang="en-US" sz="1200" i="0" dirty="0" smtClean="0"/>
              <a:t>78</a:t>
            </a:r>
            <a:r>
              <a:rPr lang="en-US" sz="1200" dirty="0" smtClean="0"/>
              <a:t> romantic partner dyads </a:t>
            </a:r>
          </a:p>
          <a:p>
            <a:pPr marL="0" indent="0">
              <a:buFont typeface="Arial"/>
              <a:buNone/>
            </a:pPr>
            <a:r>
              <a:rPr lang="en-US" sz="1200" dirty="0" smtClean="0"/>
              <a:t>Mean Relationship Length = 3.9 years (</a:t>
            </a:r>
            <a:r>
              <a:rPr lang="en-US" sz="1200" i="1" dirty="0" smtClean="0"/>
              <a:t>SD</a:t>
            </a:r>
            <a:r>
              <a:rPr lang="en-US" sz="1200" dirty="0" smtClean="0"/>
              <a:t> = 3.1)</a:t>
            </a:r>
          </a:p>
          <a:p>
            <a:pPr marL="0" indent="0">
              <a:buFont typeface="Arial"/>
              <a:buNone/>
            </a:pPr>
            <a:r>
              <a:rPr lang="en-US" sz="1200" dirty="0" smtClean="0"/>
              <a:t>Mean Age = 27.4 (</a:t>
            </a:r>
            <a:r>
              <a:rPr lang="en-US" sz="1200" i="1" dirty="0" smtClean="0"/>
              <a:t>SD</a:t>
            </a:r>
            <a:r>
              <a:rPr lang="en-US" sz="1200" dirty="0" smtClean="0"/>
              <a:t> = 6.3)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532B9-1DE5-854F-847B-81DAE350436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3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01202-7B2C-1F44-9EFD-3AAF0086B37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96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01202-7B2C-1F44-9EFD-3AAF0086B37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96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One’s own level predicts a lowering of one’s</a:t>
            </a:r>
            <a:r>
              <a:rPr lang="en-US" baseline="0" dirty="0" smtClean="0"/>
              <a:t> own second derivative (deceleration) but only during female provide/male receive.</a:t>
            </a:r>
          </a:p>
          <a:p>
            <a:r>
              <a:rPr lang="en-US" baseline="0" dirty="0" smtClean="0"/>
              <a:t>Even though we get this effect for this couple, this is fairly consistent with what we find looking at all dyads, i.e., this deceleration seems to happen when females provide/males receive but not vice versa.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01202-7B2C-1F44-9EFD-3AAF0086B37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55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01202-7B2C-1F44-9EFD-3AAF0086B37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35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532B9-1DE5-854F-847B-81DAE350436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44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2F03C-7AD8-CA42-B8B6-48E38F7C0A8F}" type="datetime1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88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E96D-78AE-AF4D-843A-55EF97CAEB4C}" type="datetime1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24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25288-BE4E-0C48-AD9C-83947D3C0A53}" type="datetime1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42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95C39-964A-894A-899B-FA774D6FB125}" type="datetime1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10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44435-6EAD-6B48-BD26-DEAF0355E46A}" type="datetime1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888E-9DCC-E140-95C2-A1C199E73FEC}" type="datetime1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39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7F02-A15E-BE42-8B8F-1E1EBD1B3F57}" type="datetime1">
              <a:rPr lang="en-US" smtClean="0"/>
              <a:t>6/13/2017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19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5A73-E565-014F-BD44-70F7B314B80C}" type="datetime1">
              <a:rPr lang="en-US" smtClean="0"/>
              <a:t>6/13/2017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45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D32BA-5AA1-DE4B-AF6D-BE9E275C2FAB}" type="datetime1">
              <a:rPr lang="en-US" smtClean="0"/>
              <a:t>6/13/2017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61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FF117-ADAD-DF4D-AB7D-B7CC6C2C971A}" type="datetime1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9B7B-0B41-834D-B83E-0CD3DA689456}" type="datetime1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61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FF8BA-9CFF-214D-BFC4-D985610E2320}" type="datetime1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fld id="{930465AD-53DA-D841-AEBD-0BDBF8BCBA9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492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115" y="2184401"/>
            <a:ext cx="9002885" cy="2324099"/>
          </a:xfrm>
        </p:spPr>
        <p:txBody>
          <a:bodyPr>
            <a:noAutofit/>
          </a:bodyPr>
          <a:lstStyle/>
          <a:p>
            <a:r>
              <a:rPr lang="en-US" sz="3600" dirty="0" smtClean="0"/>
              <a:t>Dynamical Systems Modeling of Dyadic Physiological Data:</a:t>
            </a:r>
            <a:br>
              <a:rPr lang="en-US" sz="3600" dirty="0" smtClean="0"/>
            </a:br>
            <a:r>
              <a:rPr lang="en-US" sz="3600" dirty="0" smtClean="0"/>
              <a:t>A Report from the Trenches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1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388" y="533400"/>
            <a:ext cx="7536762" cy="914400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Society for Ambulatory Assessment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Dynamic Systems Preconference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June 14, 2017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958388" y="5054600"/>
            <a:ext cx="7536762" cy="1384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1"/>
                </a:solidFill>
              </a:rPr>
              <a:t>Niall Bolger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Katherine Zee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Columbia University</a:t>
            </a:r>
          </a:p>
        </p:txBody>
      </p:sp>
    </p:spTree>
    <p:extLst>
      <p:ext uri="{BB962C8B-B14F-4D97-AF65-F5344CB8AC3E}">
        <p14:creationId xmlns:p14="http://schemas.microsoft.com/office/powerpoint/2010/main" val="170480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 smtClean="0"/>
              <a:t>De-trended Support Provision by Day</a:t>
            </a:r>
          </a:p>
        </p:txBody>
      </p:sp>
      <p:graphicFrame>
        <p:nvGraphicFramePr>
          <p:cNvPr id="11267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468313" y="1600200"/>
          <a:ext cx="8205787" cy="452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Chart" r:id="rId3" imgW="8220150" imgH="4533990" progId="MSGraph.Chart.8">
                  <p:embed followColorScheme="full"/>
                </p:oleObj>
              </mc:Choice>
              <mc:Fallback>
                <p:oleObj name="Chart" r:id="rId3" imgW="8220150" imgH="4533990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600200"/>
                        <a:ext cx="8205787" cy="452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2620963" y="6126163"/>
            <a:ext cx="4206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Arial" charset="0"/>
              </a:rPr>
              <a:t>Diary Day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 rot="-5400000">
            <a:off x="-1961356" y="3505994"/>
            <a:ext cx="47736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Arial" charset="0"/>
              </a:rPr>
              <a:t>Predicted Detrended Logit Estimates</a:t>
            </a:r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1235075" y="4637088"/>
            <a:ext cx="7132638" cy="0"/>
          </a:xfrm>
          <a:prstGeom prst="line">
            <a:avLst/>
          </a:prstGeom>
          <a:noFill/>
          <a:ln w="57150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4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Step 2: Dynamical Model</a:t>
            </a:r>
          </a:p>
        </p:txBody>
      </p:sp>
      <p:sp>
        <p:nvSpPr>
          <p:cNvPr id="1229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552575"/>
            <a:ext cx="8686800" cy="496887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Multilevel Dampened Linear Oscillator Model</a:t>
            </a:r>
            <a:endParaRPr lang="en-US" altLang="en-US" dirty="0" smtClean="0"/>
          </a:p>
          <a:p>
            <a:pPr eaLnBrk="1" hangingPunct="1">
              <a:buFontTx/>
              <a:buNone/>
            </a:pPr>
            <a:endParaRPr lang="en-US" altLang="en-US" dirty="0" smtClean="0"/>
          </a:p>
          <a:p>
            <a:pPr eaLnBrk="1" hangingPunct="1">
              <a:buFontTx/>
              <a:buNone/>
            </a:pPr>
            <a:endParaRPr lang="en-US" altLang="en-US" dirty="0" smtClean="0"/>
          </a:p>
          <a:p>
            <a:pPr eaLnBrk="1" hangingPunct="1">
              <a:buFontTx/>
              <a:buNone/>
            </a:pPr>
            <a:endParaRPr lang="en-US" altLang="en-US" dirty="0" smtClean="0"/>
          </a:p>
          <a:p>
            <a:pPr eaLnBrk="1" hangingPunct="1">
              <a:buFontTx/>
              <a:buNone/>
            </a:pPr>
            <a:r>
              <a:rPr lang="en-US" altLang="en-US" dirty="0" smtClean="0"/>
              <a:t>		</a:t>
            </a:r>
            <a:r>
              <a:rPr lang="en-US" altLang="en-US" dirty="0" smtClean="0"/>
              <a:t>		</a:t>
            </a:r>
            <a:r>
              <a:rPr lang="en-US" altLang="en-US" sz="2400" i="1" dirty="0" smtClean="0">
                <a:latin typeface="Times New Roman" pitchFamily="18" charset="0"/>
              </a:rPr>
              <a:t>where </a:t>
            </a:r>
            <a:r>
              <a:rPr lang="en-US" altLang="en-US" sz="2400" i="1" dirty="0" smtClean="0">
                <a:latin typeface="Times New Roman" pitchFamily="18" charset="0"/>
              </a:rPr>
              <a:t>x is a function of the logit value of 				support provision at diary day (t)</a:t>
            </a:r>
          </a:p>
          <a:p>
            <a:pPr eaLnBrk="1" hangingPunct="1">
              <a:buFontTx/>
              <a:buNone/>
            </a:pPr>
            <a:endParaRPr lang="en-US" altLang="en-US" sz="2400" i="1" dirty="0" smtClean="0">
              <a:latin typeface="Times New Roman" pitchFamily="18" charset="0"/>
            </a:endParaRPr>
          </a:p>
          <a:p>
            <a:pPr eaLnBrk="1" hangingPunct="1">
              <a:spcBef>
                <a:spcPct val="30000"/>
              </a:spcBef>
              <a:spcAft>
                <a:spcPct val="10000"/>
              </a:spcAft>
              <a:buFontTx/>
              <a:buNone/>
            </a:pPr>
            <a:r>
              <a:rPr lang="en-US" altLang="en-US" sz="2400" i="1" dirty="0" smtClean="0"/>
              <a:t>		</a:t>
            </a:r>
            <a:r>
              <a:rPr lang="el-GR" altLang="en-US" sz="2800" dirty="0" smtClean="0">
                <a:latin typeface="Times New Roman" pitchFamily="18" charset="0"/>
                <a:cs typeface="Times New Roman" pitchFamily="18" charset="0"/>
              </a:rPr>
              <a:t>ζ</a:t>
            </a:r>
            <a:r>
              <a:rPr lang="en-US" altLang="en-US" sz="28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800" dirty="0" smtClean="0">
                <a:cs typeface="Times New Roman" pitchFamily="18" charset="0"/>
              </a:rPr>
              <a:t> : dampening parameter</a:t>
            </a:r>
          </a:p>
          <a:p>
            <a:pPr eaLnBrk="1" hangingPunct="1">
              <a:spcBef>
                <a:spcPct val="30000"/>
              </a:spcBef>
              <a:spcAft>
                <a:spcPct val="10000"/>
              </a:spcAft>
              <a:buFontTx/>
              <a:buNone/>
            </a:pPr>
            <a:r>
              <a:rPr lang="en-US" altLang="en-US" sz="2800" dirty="0" smtClean="0">
                <a:cs typeface="Times New Roman" pitchFamily="18" charset="0"/>
              </a:rPr>
              <a:t>		</a:t>
            </a:r>
            <a:r>
              <a:rPr lang="el-GR" altLang="en-US" sz="2800" dirty="0" smtClean="0">
                <a:latin typeface="Times New Roman" pitchFamily="18" charset="0"/>
                <a:cs typeface="Times New Roman" pitchFamily="18" charset="0"/>
              </a:rPr>
              <a:t>η</a:t>
            </a:r>
            <a:r>
              <a:rPr lang="en-US" altLang="en-US" sz="28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800" dirty="0" smtClean="0">
                <a:cs typeface="Times New Roman" pitchFamily="18" charset="0"/>
              </a:rPr>
              <a:t> : frequency of oscillation parameter</a:t>
            </a:r>
          </a:p>
          <a:p>
            <a:pPr eaLnBrk="1" hangingPunct="1">
              <a:spcBef>
                <a:spcPct val="30000"/>
              </a:spcBef>
              <a:spcAft>
                <a:spcPct val="10000"/>
              </a:spcAft>
              <a:buFontTx/>
              <a:buNone/>
            </a:pPr>
            <a:endParaRPr lang="el-GR" altLang="en-US" sz="2800" dirty="0" smtClean="0">
              <a:cs typeface="Times New Roman" pitchFamily="18" charset="0"/>
            </a:endParaRPr>
          </a:p>
        </p:txBody>
      </p:sp>
      <p:graphicFrame>
        <p:nvGraphicFramePr>
          <p:cNvPr id="12292" name="Object 4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725034717"/>
              </p:ext>
            </p:extLst>
          </p:nvPr>
        </p:nvGraphicFramePr>
        <p:xfrm>
          <a:off x="2036763" y="2520950"/>
          <a:ext cx="561657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Equation" r:id="rId3" imgW="1930320" imgH="419040" progId="Equation.3">
                  <p:embed/>
                </p:oleObj>
              </mc:Choice>
              <mc:Fallback>
                <p:oleObj name="Equation" r:id="rId3" imgW="19303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6763" y="2520950"/>
                        <a:ext cx="5616575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437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Results of the Dynamical Model</a:t>
            </a:r>
          </a:p>
        </p:txBody>
      </p:sp>
      <p:grpSp>
        <p:nvGrpSpPr>
          <p:cNvPr id="65548" name="Group 12"/>
          <p:cNvGrpSpPr>
            <a:grpSpLocks/>
          </p:cNvGrpSpPr>
          <p:nvPr/>
        </p:nvGrpSpPr>
        <p:grpSpPr bwMode="auto">
          <a:xfrm>
            <a:off x="220663" y="1600200"/>
            <a:ext cx="8453437" cy="4525963"/>
            <a:chOff x="139" y="1008"/>
            <a:chExt cx="5325" cy="2851"/>
          </a:xfrm>
        </p:grpSpPr>
        <p:sp>
          <p:nvSpPr>
            <p:cNvPr id="13316" name="Text Box 9"/>
            <p:cNvSpPr txBox="1">
              <a:spLocks noChangeArrowheads="1"/>
            </p:cNvSpPr>
            <p:nvPr/>
          </p:nvSpPr>
          <p:spPr bwMode="auto">
            <a:xfrm rot="-5400000">
              <a:off x="-902" y="2209"/>
              <a:ext cx="23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 b="1">
                  <a:latin typeface="Arial" charset="0"/>
                </a:rPr>
                <a:t>Likelihood of Support Provision</a:t>
              </a:r>
            </a:p>
          </p:txBody>
        </p:sp>
        <p:grpSp>
          <p:nvGrpSpPr>
            <p:cNvPr id="13317" name="Group 11"/>
            <p:cNvGrpSpPr>
              <a:grpSpLocks/>
            </p:cNvGrpSpPr>
            <p:nvPr/>
          </p:nvGrpSpPr>
          <p:grpSpPr bwMode="auto">
            <a:xfrm>
              <a:off x="295" y="1008"/>
              <a:ext cx="5169" cy="2851"/>
              <a:chOff x="295" y="1008"/>
              <a:chExt cx="5169" cy="2851"/>
            </a:xfrm>
          </p:grpSpPr>
          <p:graphicFrame>
            <p:nvGraphicFramePr>
              <p:cNvPr id="13318" name="Object 5"/>
              <p:cNvGraphicFramePr>
                <a:graphicFrameLocks noChangeAspect="1"/>
              </p:cNvGraphicFramePr>
              <p:nvPr/>
            </p:nvGraphicFramePr>
            <p:xfrm>
              <a:off x="295" y="1008"/>
              <a:ext cx="5169" cy="28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77" name="Chart" r:id="rId3" imgW="8220150" imgH="4533990" progId="MSGraph.Chart.8">
                      <p:embed followColorScheme="full"/>
                    </p:oleObj>
                  </mc:Choice>
                  <mc:Fallback>
                    <p:oleObj name="Chart" r:id="rId3" imgW="8220150" imgH="4533990" progId="MSGraph.Chart.8">
                      <p:embed followColorScheme="full"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5" y="1008"/>
                            <a:ext cx="5169" cy="28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19" name="Line 8"/>
              <p:cNvSpPr>
                <a:spLocks noChangeShapeType="1"/>
              </p:cNvSpPr>
              <p:nvPr/>
            </p:nvSpPr>
            <p:spPr bwMode="auto">
              <a:xfrm>
                <a:off x="757" y="2314"/>
                <a:ext cx="450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0" name="Text Box 10"/>
              <p:cNvSpPr txBox="1">
                <a:spLocks noChangeArrowheads="1"/>
              </p:cNvSpPr>
              <p:nvPr/>
            </p:nvSpPr>
            <p:spPr bwMode="auto">
              <a:xfrm>
                <a:off x="4082" y="1228"/>
                <a:ext cx="1232" cy="4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l-GR" altLang="en-US" sz="1800">
                    <a:latin typeface="Arial" charset="0"/>
                  </a:rPr>
                  <a:t>η</a:t>
                </a:r>
                <a:r>
                  <a:rPr lang="en-US" altLang="en-US" sz="1800">
                    <a:latin typeface="Arial" charset="0"/>
                  </a:rPr>
                  <a:t> = -0.51, p&lt;0.01</a:t>
                </a:r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l-GR" altLang="en-US" sz="1800">
                    <a:latin typeface="Arial" charset="0"/>
                  </a:rPr>
                  <a:t>ζ</a:t>
                </a:r>
                <a:r>
                  <a:rPr lang="en-US" altLang="en-US" sz="1800">
                    <a:latin typeface="Arial" charset="0"/>
                  </a:rPr>
                  <a:t> =  0.04, p&lt;0.05</a:t>
                </a:r>
                <a:endParaRPr lang="el-GR" altLang="en-US" sz="1800">
                  <a:latin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2510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Application: Modeling dyadic data as a dynamic system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0012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Classic paper</a:t>
            </a:r>
          </a:p>
        </p:txBody>
      </p:sp>
      <p:pic>
        <p:nvPicPr>
          <p:cNvPr id="1638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947863"/>
            <a:ext cx="8229600" cy="3830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055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1741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900238"/>
            <a:ext cx="8229600" cy="39258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217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16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" y="823913"/>
            <a:ext cx="8972550" cy="52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164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17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633413"/>
            <a:ext cx="8753475" cy="559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020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05B1-F230-4C39-ACDE-CFBA7CA93D5F}" type="slidenum">
              <a:rPr lang="en-US" smtClean="0"/>
              <a:t>18</a:t>
            </a:fld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53954" y="1441053"/>
            <a:ext cx="8819631" cy="1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IMG_6354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1" r="11220"/>
          <a:stretch/>
        </p:blipFill>
        <p:spPr>
          <a:xfrm rot="5400000">
            <a:off x="346145" y="1769031"/>
            <a:ext cx="3579098" cy="3463241"/>
          </a:xfrm>
          <a:prstGeom prst="rect">
            <a:avLst/>
          </a:prstGeom>
          <a:ln w="28575" cmpd="sng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7763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05B1-F230-4C39-ACDE-CFBA7CA93D5F}" type="slidenum">
              <a:rPr lang="en-US" smtClean="0"/>
              <a:t>19</a:t>
            </a:fld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53954" y="1441053"/>
            <a:ext cx="8819631" cy="1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IMG_6354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1" r="11220"/>
          <a:stretch/>
        </p:blipFill>
        <p:spPr>
          <a:xfrm rot="5400000">
            <a:off x="346145" y="1769031"/>
            <a:ext cx="3579098" cy="3463241"/>
          </a:xfrm>
          <a:prstGeom prst="rect">
            <a:avLst/>
          </a:prstGeom>
          <a:ln w="28575" cmpd="sng">
            <a:solidFill>
              <a:schemeClr val="tx1"/>
            </a:solidFill>
          </a:ln>
        </p:spPr>
      </p:pic>
      <p:sp>
        <p:nvSpPr>
          <p:cNvPr id="19" name="Rectangle 18"/>
          <p:cNvSpPr/>
          <p:nvPr/>
        </p:nvSpPr>
        <p:spPr>
          <a:xfrm>
            <a:off x="173161" y="1517643"/>
            <a:ext cx="3809999" cy="399454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IMG_6351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61" r="15561"/>
          <a:stretch/>
        </p:blipFill>
        <p:spPr>
          <a:xfrm rot="5400000">
            <a:off x="2347529" y="1867509"/>
            <a:ext cx="3579101" cy="3787235"/>
          </a:xfrm>
          <a:prstGeom prst="rect">
            <a:avLst/>
          </a:prstGeom>
          <a:ln w="28575" cmpd="sng"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79253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From last year’s conference….</a:t>
            </a:r>
            <a:endParaRPr lang="en-US" altLang="en-US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228600" y="1727200"/>
            <a:ext cx="8686800" cy="45259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How do we get from a </a:t>
            </a:r>
            <a:r>
              <a:rPr lang="en-US" altLang="en-US" dirty="0" smtClean="0"/>
              <a:t>non-dynamic systems </a:t>
            </a:r>
            <a:r>
              <a:rPr lang="en-US" altLang="en-US" dirty="0" smtClean="0"/>
              <a:t>approach to a dynamic systems approach, without losing the plot?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How do we connect to the current, </a:t>
            </a:r>
            <a:r>
              <a:rPr lang="en-US" altLang="en-US" dirty="0" smtClean="0"/>
              <a:t>non-dynamic systems </a:t>
            </a:r>
            <a:r>
              <a:rPr lang="en-US" altLang="en-US" dirty="0" smtClean="0"/>
              <a:t>based literature?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How do we convince skeptics?</a:t>
            </a:r>
          </a:p>
        </p:txBody>
      </p:sp>
    </p:spTree>
    <p:extLst>
      <p:ext uri="{BB962C8B-B14F-4D97-AF65-F5344CB8AC3E}">
        <p14:creationId xmlns:p14="http://schemas.microsoft.com/office/powerpoint/2010/main" val="110185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05B1-F230-4C39-ACDE-CFBA7CA93D5F}" type="slidenum">
              <a:rPr lang="en-US" smtClean="0"/>
              <a:t>20</a:t>
            </a:fld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53954" y="1441053"/>
            <a:ext cx="8819631" cy="1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IMG_6354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1" r="11220"/>
          <a:stretch/>
        </p:blipFill>
        <p:spPr>
          <a:xfrm rot="5400000">
            <a:off x="346145" y="1769031"/>
            <a:ext cx="3579098" cy="3463241"/>
          </a:xfrm>
          <a:prstGeom prst="rect">
            <a:avLst/>
          </a:prstGeom>
          <a:ln w="28575" cmpd="sng">
            <a:solidFill>
              <a:schemeClr val="tx1"/>
            </a:solidFill>
          </a:ln>
        </p:spPr>
      </p:pic>
      <p:pic>
        <p:nvPicPr>
          <p:cNvPr id="21" name="Picture 20" descr="IMG_6351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61" r="15561"/>
          <a:stretch/>
        </p:blipFill>
        <p:spPr>
          <a:xfrm rot="5400000">
            <a:off x="2347529" y="1867509"/>
            <a:ext cx="3579101" cy="3787235"/>
          </a:xfrm>
          <a:prstGeom prst="rect">
            <a:avLst/>
          </a:prstGeom>
          <a:ln w="28575" cmpd="sng">
            <a:solidFill>
              <a:srgbClr val="000000"/>
            </a:solidFill>
          </a:ln>
        </p:spPr>
      </p:pic>
      <p:sp>
        <p:nvSpPr>
          <p:cNvPr id="19" name="Rectangle 18"/>
          <p:cNvSpPr/>
          <p:nvPr/>
        </p:nvSpPr>
        <p:spPr>
          <a:xfrm>
            <a:off x="173161" y="1517642"/>
            <a:ext cx="6380039" cy="420341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IMG_6332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97" r="3461"/>
          <a:stretch/>
        </p:blipFill>
        <p:spPr>
          <a:xfrm rot="5400000">
            <a:off x="4979931" y="2154416"/>
            <a:ext cx="3685256" cy="3794429"/>
          </a:xfrm>
          <a:prstGeom prst="rect">
            <a:avLst/>
          </a:prstGeom>
          <a:ln w="28575" cmpd="sng"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421563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Respiratory Sinus Arrhythmia (RSA)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6400" y="3669004"/>
            <a:ext cx="8229600" cy="2815107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2800" dirty="0" smtClean="0"/>
              <a:t>Relevant to support because taps into: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Emotion Regulation </a:t>
            </a:r>
            <a:r>
              <a:rPr lang="en-US" sz="2000" dirty="0" smtClean="0"/>
              <a:t>(</a:t>
            </a:r>
            <a:r>
              <a:rPr lang="en-US" sz="2000" dirty="0" err="1" smtClean="0"/>
              <a:t>Geisler</a:t>
            </a:r>
            <a:r>
              <a:rPr lang="en-US" sz="2000" dirty="0" smtClean="0"/>
              <a:t> et </a:t>
            </a:r>
            <a:r>
              <a:rPr lang="en-US" sz="2000" dirty="0"/>
              <a:t>al., </a:t>
            </a:r>
            <a:r>
              <a:rPr lang="en-US" sz="2000" dirty="0" smtClean="0"/>
              <a:t>2013)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Social Sensitivity </a:t>
            </a:r>
            <a:r>
              <a:rPr lang="en-US" sz="2000" dirty="0"/>
              <a:t>(</a:t>
            </a:r>
            <a:r>
              <a:rPr lang="en-US" sz="2000" dirty="0" err="1" smtClean="0"/>
              <a:t>Muhtadie</a:t>
            </a:r>
            <a:r>
              <a:rPr lang="en-US" sz="2000" dirty="0" smtClean="0"/>
              <a:t> et al., 2015)</a:t>
            </a:r>
            <a:endParaRPr lang="en-US" sz="1800" dirty="0" smtClean="0"/>
          </a:p>
          <a:p>
            <a:pPr marL="342900" lvl="1" indent="-34290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Used in prior studies of </a:t>
            </a:r>
            <a:r>
              <a:rPr lang="en-US" dirty="0" err="1" smtClean="0"/>
              <a:t>covariation</a:t>
            </a:r>
            <a:r>
              <a:rPr lang="en-US" dirty="0"/>
              <a:t> </a:t>
            </a:r>
            <a:r>
              <a:rPr lang="en-US" dirty="0" smtClean="0"/>
              <a:t>in couples </a:t>
            </a:r>
            <a:r>
              <a:rPr lang="en-US" sz="2000" dirty="0" smtClean="0"/>
              <a:t>(Helm, </a:t>
            </a:r>
            <a:r>
              <a:rPr lang="en-US" sz="2000" dirty="0" err="1" smtClean="0"/>
              <a:t>Sbarra</a:t>
            </a:r>
            <a:r>
              <a:rPr lang="en-US" sz="2000" dirty="0" smtClean="0"/>
              <a:t>, &amp; </a:t>
            </a:r>
            <a:r>
              <a:rPr lang="en-US" sz="2000" dirty="0" err="1" smtClean="0"/>
              <a:t>Ferrer</a:t>
            </a:r>
            <a:r>
              <a:rPr lang="en-US" sz="2000" dirty="0" smtClean="0"/>
              <a:t> 2014)</a:t>
            </a:r>
          </a:p>
          <a:p>
            <a:pPr marL="342900" lvl="1" indent="-34290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Good temporal sensitivity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07" y="1474894"/>
            <a:ext cx="8065293" cy="200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3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9989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Respiratory Sinus Arrhythmia (RSA)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07" y="1857369"/>
            <a:ext cx="8065293" cy="20025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1290" y="4161517"/>
            <a:ext cx="75292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Helvetica"/>
                <a:cs typeface="Helvetica"/>
              </a:rPr>
              <a:t>10 second intervals = 30 observations/phase</a:t>
            </a:r>
          </a:p>
          <a:p>
            <a:pPr algn="ctr"/>
            <a:endParaRPr lang="en-US" sz="1400" dirty="0" smtClean="0">
              <a:latin typeface="Helvetica"/>
              <a:cs typeface="Helvetica"/>
            </a:endParaRPr>
          </a:p>
          <a:p>
            <a:pPr algn="ctr"/>
            <a:endParaRPr lang="en-US" sz="1400" dirty="0">
              <a:latin typeface="Helvetica"/>
              <a:cs typeface="Helvetica"/>
            </a:endParaRPr>
          </a:p>
          <a:p>
            <a:pPr algn="ctr"/>
            <a:r>
              <a:rPr lang="en-US" sz="2800" dirty="0" smtClean="0">
                <a:latin typeface="Helvetica"/>
                <a:cs typeface="Helvetica"/>
              </a:rPr>
              <a:t>Social Support: </a:t>
            </a:r>
          </a:p>
          <a:p>
            <a:pPr algn="ctr"/>
            <a:r>
              <a:rPr lang="en-US" sz="2800" dirty="0" smtClean="0">
                <a:latin typeface="Helvetica"/>
                <a:cs typeface="Helvetica"/>
              </a:rPr>
              <a:t>Male Provide / Female Receive</a:t>
            </a:r>
          </a:p>
        </p:txBody>
      </p:sp>
    </p:spTree>
    <p:extLst>
      <p:ext uri="{BB962C8B-B14F-4D97-AF65-F5344CB8AC3E}">
        <p14:creationId xmlns:p14="http://schemas.microsoft.com/office/powerpoint/2010/main" val="221214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23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833688" y="252411"/>
            <a:ext cx="5457825" cy="6581775"/>
            <a:chOff x="1843088" y="138113"/>
            <a:chExt cx="5457825" cy="6581775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3088" y="138113"/>
              <a:ext cx="5457825" cy="658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" name="Straight Arrow Connector 4"/>
            <p:cNvCxnSpPr/>
            <p:nvPr/>
          </p:nvCxnSpPr>
          <p:spPr>
            <a:xfrm flipH="1" flipV="1">
              <a:off x="3263900" y="3314700"/>
              <a:ext cx="1095284" cy="14144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041614" y="4702700"/>
              <a:ext cx="304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Equilibrium = Baseline RSA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290606" y="215900"/>
            <a:ext cx="2543082" cy="83502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Dyad 168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6207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Case Study: 1 dyad as dynamic </a:t>
            </a:r>
            <a:r>
              <a:rPr lang="en-US" dirty="0" smtClean="0"/>
              <a:t>system</a:t>
            </a:r>
          </a:p>
          <a:p>
            <a:endParaRPr lang="en-US" sz="800" dirty="0" smtClean="0"/>
          </a:p>
          <a:p>
            <a:r>
              <a:rPr lang="en-US" dirty="0" smtClean="0"/>
              <a:t>Coupled LDE model (</a:t>
            </a:r>
            <a:r>
              <a:rPr lang="en-US" dirty="0" err="1" smtClean="0"/>
              <a:t>Boker</a:t>
            </a:r>
            <a:r>
              <a:rPr lang="en-US" dirty="0" smtClean="0"/>
              <a:t> &amp; Laurenceau, 2005</a:t>
            </a:r>
            <a:r>
              <a:rPr lang="en-US" dirty="0" smtClean="0"/>
              <a:t>)</a:t>
            </a:r>
          </a:p>
          <a:p>
            <a:endParaRPr lang="en-US" sz="800" dirty="0" smtClean="0"/>
          </a:p>
          <a:p>
            <a:pPr lvl="1"/>
            <a:r>
              <a:rPr lang="en-US" dirty="0" smtClean="0"/>
              <a:t>Time Delay Embedding =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7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42962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069426"/>
              </p:ext>
            </p:extLst>
          </p:nvPr>
        </p:nvGraphicFramePr>
        <p:xfrm>
          <a:off x="792416" y="1416708"/>
          <a:ext cx="7379380" cy="40975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3604"/>
                <a:gridCol w="5165776"/>
              </a:tblGrid>
              <a:tr h="622825">
                <a:tc>
                  <a:txBody>
                    <a:bodyPr/>
                    <a:lstStyle/>
                    <a:p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Helvetica"/>
                          <a:cs typeface="Helvetica"/>
                        </a:rPr>
                        <a:t>Female</a:t>
                      </a:r>
                      <a:r>
                        <a:rPr lang="en-US" b="0" baseline="0" dirty="0" smtClean="0">
                          <a:latin typeface="Helvetica"/>
                          <a:cs typeface="Helvetica"/>
                        </a:rPr>
                        <a:t> Provide / Male Receive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</a:tr>
              <a:tr h="548680">
                <a:tc>
                  <a:txBody>
                    <a:bodyPr/>
                    <a:lstStyle/>
                    <a:p>
                      <a:r>
                        <a:rPr lang="en-US" b="0" baseline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  <a:sym typeface="Wingdings"/>
                        </a:rPr>
                        <a:t>F</a:t>
                      </a:r>
                      <a:r>
                        <a:rPr lang="en-US" b="0" baseline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b="0" baseline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  <a:sym typeface="Wingdings"/>
                        </a:rPr>
                        <a:t>F     </a:t>
                      </a:r>
                      <a:r>
                        <a:rPr lang="el-GR" sz="3200" b="0" baseline="0" dirty="0" smtClean="0">
                          <a:solidFill>
                            <a:srgbClr val="E700B5"/>
                          </a:solidFill>
                          <a:latin typeface="Times New Roman"/>
                          <a:cs typeface="Times New Roman"/>
                          <a:sym typeface="Wingdings"/>
                        </a:rPr>
                        <a:t>η</a:t>
                      </a:r>
                      <a:r>
                        <a:rPr lang="en-US" sz="3200" b="0" baseline="-25000" dirty="0" smtClean="0">
                          <a:solidFill>
                            <a:srgbClr val="E700B5"/>
                          </a:solidFill>
                          <a:latin typeface="Times New Roman"/>
                          <a:cs typeface="Times New Roman"/>
                          <a:sym typeface="Wingdings"/>
                        </a:rPr>
                        <a:t>x</a:t>
                      </a:r>
                      <a:endParaRPr lang="en-US" sz="3200" b="0" dirty="0">
                        <a:solidFill>
                          <a:srgbClr val="E700B5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Helvetica"/>
                          <a:cs typeface="Helvetica"/>
                        </a:rPr>
                        <a:t>-1.53 (.32)</a:t>
                      </a:r>
                      <a:endParaRPr lang="en-US" b="1" dirty="0"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</a:tr>
              <a:tr h="54868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baseline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  <a:sym typeface="Wingdings"/>
                        </a:rPr>
                        <a:t>F</a:t>
                      </a:r>
                      <a:r>
                        <a:rPr lang="en-US" b="0" baseline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  <a:sym typeface="Wingdings" panose="05000000000000000000" pitchFamily="2" charset="2"/>
                        </a:rPr>
                        <a:t>F</a:t>
                      </a:r>
                      <a:r>
                        <a:rPr lang="en-US" b="0" baseline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  <a:sym typeface="Wingdings"/>
                        </a:rPr>
                        <a:t>     </a:t>
                      </a:r>
                      <a:r>
                        <a:rPr lang="el-GR" sz="3200" b="0" baseline="0" dirty="0" smtClean="0">
                          <a:solidFill>
                            <a:srgbClr val="E700B5"/>
                          </a:solidFill>
                          <a:latin typeface="Times New Roman"/>
                          <a:cs typeface="Times New Roman"/>
                          <a:sym typeface="Wingdings"/>
                        </a:rPr>
                        <a:t>ζ</a:t>
                      </a:r>
                      <a:r>
                        <a:rPr lang="en-US" sz="3200" b="0" baseline="-25000" dirty="0" smtClean="0">
                          <a:solidFill>
                            <a:srgbClr val="E700B5"/>
                          </a:solidFill>
                          <a:latin typeface="Times New Roman"/>
                          <a:cs typeface="Times New Roman"/>
                          <a:sym typeface="Wingdings"/>
                        </a:rPr>
                        <a:t>x</a:t>
                      </a:r>
                      <a:endParaRPr lang="en-US" sz="3200" b="0" dirty="0" smtClean="0">
                        <a:solidFill>
                          <a:srgbClr val="E700B5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7F7F7F"/>
                          </a:solidFill>
                          <a:latin typeface="Helvetica"/>
                          <a:cs typeface="Helvetica"/>
                        </a:rPr>
                        <a:t>0.0</a:t>
                      </a:r>
                      <a:endParaRPr lang="en-US" b="0" dirty="0">
                        <a:solidFill>
                          <a:srgbClr val="7F7F7F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</a:tr>
              <a:tr h="548680">
                <a:tc>
                  <a:txBody>
                    <a:bodyPr/>
                    <a:lstStyle/>
                    <a:p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  <a:sym typeface="Wingdings"/>
                        </a:rPr>
                        <a:t>M</a:t>
                      </a:r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  <a:sym typeface="Wingdings" panose="05000000000000000000" pitchFamily="2" charset="2"/>
                        </a:rPr>
                        <a:t>M</a:t>
                      </a:r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  <a:sym typeface="Wingdings"/>
                        </a:rPr>
                        <a:t>   </a:t>
                      </a:r>
                      <a:r>
                        <a:rPr lang="el-GR" sz="3200" b="0" baseline="0" dirty="0" smtClean="0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  <a:sym typeface="Wingdings"/>
                        </a:rPr>
                        <a:t>η</a:t>
                      </a:r>
                      <a:r>
                        <a:rPr lang="en-US" sz="3200" b="0" baseline="-25000" dirty="0" smtClean="0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  <a:sym typeface="Wingdings"/>
                        </a:rPr>
                        <a:t>y</a:t>
                      </a:r>
                      <a:endParaRPr lang="en-US" sz="3200" b="0" dirty="0">
                        <a:solidFill>
                          <a:srgbClr val="0070C0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Helvetica"/>
                          <a:cs typeface="Helvetica"/>
                        </a:rPr>
                        <a:t>-.77</a:t>
                      </a:r>
                      <a:r>
                        <a:rPr lang="en-US" b="1" baseline="0" dirty="0" smtClean="0">
                          <a:latin typeface="Helvetica"/>
                          <a:cs typeface="Helvetica"/>
                        </a:rPr>
                        <a:t> (.24)</a:t>
                      </a:r>
                      <a:endParaRPr lang="en-US" b="1" dirty="0"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</a:tr>
              <a:tr h="54868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  <a:sym typeface="Wingdings"/>
                        </a:rPr>
                        <a:t>M</a:t>
                      </a:r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  <a:sym typeface="Wingdings" panose="05000000000000000000" pitchFamily="2" charset="2"/>
                        </a:rPr>
                        <a:t>M    </a:t>
                      </a:r>
                      <a:r>
                        <a:rPr lang="el-GR" sz="3200" b="0" baseline="0" dirty="0" smtClean="0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  <a:sym typeface="Wingdings"/>
                        </a:rPr>
                        <a:t>ζ</a:t>
                      </a:r>
                      <a:r>
                        <a:rPr lang="en-US" sz="3200" b="0" baseline="-25000" dirty="0" smtClean="0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  <a:sym typeface="Wingdings"/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7F7F7F"/>
                          </a:solidFill>
                          <a:latin typeface="Helvetica"/>
                          <a:cs typeface="Helvetica"/>
                        </a:rPr>
                        <a:t>0.0</a:t>
                      </a:r>
                      <a:endParaRPr lang="en-US" b="0" dirty="0">
                        <a:solidFill>
                          <a:srgbClr val="7F7F7F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</a:tr>
              <a:tr h="54868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F</a:t>
                      </a:r>
                      <a:r>
                        <a:rPr lang="en-US" b="0" baseline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lang="en-US" b="0" baseline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  <a:sym typeface="Wingdings"/>
                        </a:rPr>
                        <a:t></a:t>
                      </a:r>
                      <a:r>
                        <a:rPr lang="en-US" b="0" baseline="0" dirty="0" smtClean="0">
                          <a:latin typeface="Helvetica"/>
                          <a:cs typeface="Helvetica"/>
                          <a:sym typeface="Wingdings"/>
                        </a:rPr>
                        <a:t> </a:t>
                      </a:r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  <a:sym typeface="Wingdings"/>
                        </a:rPr>
                        <a:t>M   </a:t>
                      </a:r>
                      <a:r>
                        <a:rPr lang="el-GR" sz="3200" b="0" baseline="0" dirty="0" smtClean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sym typeface="Wingdings"/>
                        </a:rPr>
                        <a:t>γ</a:t>
                      </a:r>
                      <a:r>
                        <a:rPr lang="en-US" sz="3200" b="0" baseline="-25000" dirty="0" smtClean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sym typeface="Wingdings"/>
                        </a:rPr>
                        <a:t>y</a:t>
                      </a:r>
                      <a:endParaRPr lang="en-US" sz="3200" b="0" dirty="0" smtClean="0">
                        <a:solidFill>
                          <a:srgbClr val="0000FF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7F7F7F"/>
                          </a:solidFill>
                          <a:latin typeface="Helvetica"/>
                          <a:cs typeface="Helvetica"/>
                        </a:rPr>
                        <a:t>-.29(.28)</a:t>
                      </a:r>
                      <a:endParaRPr lang="en-US" b="0" dirty="0">
                        <a:solidFill>
                          <a:srgbClr val="7F7F7F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</a:tr>
              <a:tr h="54868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M</a:t>
                      </a:r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  <a:sym typeface="Wingdings"/>
                        </a:rPr>
                        <a:t></a:t>
                      </a:r>
                      <a:r>
                        <a:rPr lang="en-US" b="0" baseline="0" dirty="0" smtClean="0">
                          <a:latin typeface="Helvetica"/>
                          <a:cs typeface="Helvetica"/>
                          <a:sym typeface="Wingdings"/>
                        </a:rPr>
                        <a:t> </a:t>
                      </a:r>
                      <a:r>
                        <a:rPr lang="en-US" b="0" baseline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  <a:sym typeface="Wingdings"/>
                        </a:rPr>
                        <a:t>F   </a:t>
                      </a:r>
                      <a:r>
                        <a:rPr lang="el-GR" sz="3200" b="0" baseline="0" dirty="0" smtClean="0">
                          <a:solidFill>
                            <a:srgbClr val="FF00FF"/>
                          </a:solidFill>
                          <a:latin typeface="Times New Roman"/>
                          <a:cs typeface="Times New Roman"/>
                          <a:sym typeface="Wingdings"/>
                        </a:rPr>
                        <a:t>γ</a:t>
                      </a:r>
                      <a:r>
                        <a:rPr lang="en-US" sz="3200" b="0" baseline="-25000" dirty="0" smtClean="0">
                          <a:solidFill>
                            <a:srgbClr val="FF00FF"/>
                          </a:solidFill>
                          <a:latin typeface="Times New Roman"/>
                          <a:cs typeface="Times New Roman"/>
                          <a:sym typeface="Wingdings"/>
                        </a:rPr>
                        <a:t>x</a:t>
                      </a:r>
                      <a:endParaRPr lang="en-US" sz="3200" b="0" dirty="0">
                        <a:solidFill>
                          <a:srgbClr val="FF00FF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7F7F7F"/>
                          </a:solidFill>
                          <a:latin typeface="Helvetica"/>
                          <a:cs typeface="Helvetica"/>
                        </a:rPr>
                        <a:t>-.09 (.28)</a:t>
                      </a:r>
                      <a:endParaRPr lang="en-US" b="0" dirty="0">
                        <a:solidFill>
                          <a:srgbClr val="7F7F7F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792416" y="3146433"/>
            <a:ext cx="7379381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92416" y="4369108"/>
            <a:ext cx="7379381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92416" y="5792053"/>
            <a:ext cx="6122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Helvetica"/>
                <a:cs typeface="Helvetica"/>
              </a:rPr>
              <a:t>Standard </a:t>
            </a:r>
            <a:r>
              <a:rPr lang="en-US" sz="1600" dirty="0" smtClean="0">
                <a:latin typeface="Helvetica"/>
                <a:cs typeface="Helvetica"/>
              </a:rPr>
              <a:t>Errors are in parentheses</a:t>
            </a:r>
            <a:endParaRPr lang="en-US" sz="1600" dirty="0">
              <a:latin typeface="Helvetica"/>
              <a:cs typeface="Helvetica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92416" y="2053489"/>
            <a:ext cx="7379381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020860" y="2040789"/>
            <a:ext cx="5138236" cy="56272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20860" y="3182273"/>
            <a:ext cx="5138236" cy="56272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6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in Equation Form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26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47800" y="1943100"/>
            <a:ext cx="1043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-1.53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485900" y="3860800"/>
            <a:ext cx="1043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-0.77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984499" y="1943100"/>
            <a:ext cx="710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0.0</a:t>
            </a:r>
            <a:endParaRPr 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022600" y="3873500"/>
            <a:ext cx="710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0.0</a:t>
            </a:r>
            <a:endParaRPr 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178299" y="1943100"/>
            <a:ext cx="1043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-</a:t>
            </a:r>
            <a:r>
              <a:rPr lang="en-US" sz="3200" b="1" dirty="0" smtClean="0"/>
              <a:t>0.29</a:t>
            </a:r>
            <a:endParaRPr lang="en-US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216399" y="3860799"/>
            <a:ext cx="1043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-</a:t>
            </a:r>
            <a:r>
              <a:rPr lang="en-US" sz="3200" b="1" dirty="0" smtClean="0"/>
              <a:t>0.09</a:t>
            </a:r>
            <a:endParaRPr lang="en-US" sz="3200" b="1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2514600"/>
            <a:ext cx="8667750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727200" y="2768600"/>
            <a:ext cx="558800" cy="330200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701800" y="3340100"/>
            <a:ext cx="558800" cy="330200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073024" y="2755900"/>
            <a:ext cx="558800" cy="330200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047624" y="3302000"/>
            <a:ext cx="558800" cy="330200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497037" y="2755900"/>
            <a:ext cx="558800" cy="330200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408137" y="3327400"/>
            <a:ext cx="558800" cy="330200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6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32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 SEM Structural Model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27</a:t>
            </a:fld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775" y="1419225"/>
            <a:ext cx="4133850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305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42962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Evidence of self-regulation, but only during female provide / male </a:t>
            </a:r>
            <a:r>
              <a:rPr lang="en-US" dirty="0"/>
              <a:t>receive </a:t>
            </a:r>
            <a:r>
              <a:rPr lang="en-US" dirty="0" smtClean="0"/>
              <a:t>phase</a:t>
            </a:r>
          </a:p>
          <a:p>
            <a:endParaRPr lang="en-US" sz="800" dirty="0" smtClean="0"/>
          </a:p>
          <a:p>
            <a:pPr lvl="1"/>
            <a:r>
              <a:rPr lang="en-US" dirty="0" smtClean="0"/>
              <a:t>For both partners, the higher one’s RSA relative to baseline, the RSA slows down (lower ‘velocity</a:t>
            </a:r>
            <a:r>
              <a:rPr lang="en-US" dirty="0" smtClean="0"/>
              <a:t>’)</a:t>
            </a:r>
          </a:p>
          <a:p>
            <a:pPr marL="457200" lvl="1" indent="0">
              <a:buNone/>
            </a:pPr>
            <a:r>
              <a:rPr lang="en-US" sz="800" dirty="0" smtClean="0"/>
              <a:t> </a:t>
            </a:r>
            <a:endParaRPr lang="en-US" sz="800" dirty="0" smtClean="0"/>
          </a:p>
          <a:p>
            <a:r>
              <a:rPr lang="en-US" dirty="0"/>
              <a:t>How well does model capture raw data?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29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60437"/>
          </a:xfrm>
          <a:ln w="28575" cmpd="sng">
            <a:noFill/>
          </a:ln>
        </p:spPr>
        <p:txBody>
          <a:bodyPr>
            <a:noAutofit/>
          </a:bodyPr>
          <a:lstStyle/>
          <a:p>
            <a:r>
              <a:rPr lang="en-US" sz="3200" dirty="0" smtClean="0"/>
              <a:t>Model Fit: Female Provide/Male Receive</a:t>
            </a:r>
            <a:endParaRPr lang="en-US" sz="3200" dirty="0"/>
          </a:p>
        </p:txBody>
      </p:sp>
      <p:pic>
        <p:nvPicPr>
          <p:cNvPr id="4" name="Picture 3" descr="predictionplot_malereceive_femalepartner_noraw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9"/>
          <a:stretch/>
        </p:blipFill>
        <p:spPr>
          <a:xfrm>
            <a:off x="174962" y="1406418"/>
            <a:ext cx="4572000" cy="5112247"/>
          </a:xfrm>
          <a:prstGeom prst="rect">
            <a:avLst/>
          </a:prstGeom>
        </p:spPr>
      </p:pic>
      <p:pic>
        <p:nvPicPr>
          <p:cNvPr id="5" name="Picture 4" descr="predictionplot_malereceive_malepartner_noraw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9"/>
          <a:stretch/>
        </p:blipFill>
        <p:spPr>
          <a:xfrm>
            <a:off x="4531035" y="1406418"/>
            <a:ext cx="4572000" cy="511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5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Adjustment to bereavement</a:t>
            </a:r>
          </a:p>
        </p:txBody>
      </p:sp>
      <p:pic>
        <p:nvPicPr>
          <p:cNvPr id="409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863725"/>
            <a:ext cx="8229600" cy="3241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76200" y="5553075"/>
            <a:ext cx="9067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Segoe UI" pitchFamily="34" charset="0"/>
              </a:rPr>
              <a:t>Carnelley, K. B., Wortman, C. B., Bolger, N., &amp; Burke, C. T. (2006). The time course of grief reactions to spousal loss: Evidence from a national probablility sample. </a:t>
            </a:r>
            <a:r>
              <a:rPr lang="en-US" altLang="en-US" sz="1800" i="1">
                <a:latin typeface="Segoe UI" pitchFamily="34" charset="0"/>
              </a:rPr>
              <a:t>Journal of Personality and Social  Psychology, 91, 476-492. </a:t>
            </a:r>
          </a:p>
        </p:txBody>
      </p:sp>
    </p:spTree>
    <p:extLst>
      <p:ext uri="{BB962C8B-B14F-4D97-AF65-F5344CB8AC3E}">
        <p14:creationId xmlns:p14="http://schemas.microsoft.com/office/powerpoint/2010/main" val="140713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30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830262"/>
          </a:xfrm>
          <a:ln w="28575" cmpd="sng">
            <a:noFill/>
          </a:ln>
        </p:spPr>
        <p:txBody>
          <a:bodyPr>
            <a:noAutofit/>
          </a:bodyPr>
          <a:lstStyle/>
          <a:p>
            <a:r>
              <a:rPr lang="en-US" sz="3200" dirty="0" smtClean="0"/>
              <a:t>Model Fit: Female Provide/Male Receive</a:t>
            </a:r>
            <a:endParaRPr lang="en-US" sz="32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8253"/>
            <a:ext cx="4828032" cy="4780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1702990"/>
            <a:ext cx="4186238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257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31</a:t>
            </a:fld>
            <a:endParaRPr lang="en-US"/>
          </a:p>
        </p:txBody>
      </p:sp>
      <p:pic>
        <p:nvPicPr>
          <p:cNvPr id="3" name="Picture 2" descr="predictionplot_malereceive_both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77" y="343975"/>
            <a:ext cx="8261017" cy="6195763"/>
          </a:xfrm>
          <a:prstGeom prst="rect">
            <a:avLst/>
          </a:prstGeom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133350"/>
            <a:ext cx="9048750" cy="659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86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Standard Cross-Lagged Regression Model</a:t>
            </a:r>
            <a:endParaRPr lang="en-US" dirty="0" smtClean="0"/>
          </a:p>
          <a:p>
            <a:endParaRPr lang="en-US" sz="800" dirty="0" smtClean="0"/>
          </a:p>
          <a:p>
            <a:r>
              <a:rPr lang="en-US" dirty="0" smtClean="0"/>
              <a:t>Do we find evidence of </a:t>
            </a:r>
            <a:r>
              <a:rPr lang="en-US" dirty="0" smtClean="0"/>
              <a:t>self-regulation </a:t>
            </a:r>
            <a:r>
              <a:rPr lang="en-US" dirty="0" smtClean="0"/>
              <a:t>effects?</a:t>
            </a:r>
          </a:p>
          <a:p>
            <a:pPr lvl="1"/>
            <a:r>
              <a:rPr lang="en-US" dirty="0" smtClean="0"/>
              <a:t>One’s own RSA </a:t>
            </a:r>
            <a:r>
              <a:rPr lang="en-US" dirty="0" smtClean="0"/>
              <a:t>predicting one’s </a:t>
            </a:r>
            <a:r>
              <a:rPr lang="en-US" dirty="0" smtClean="0"/>
              <a:t>own RSA at the </a:t>
            </a:r>
            <a:r>
              <a:rPr lang="en-US" dirty="0" smtClean="0"/>
              <a:t>next </a:t>
            </a:r>
            <a:r>
              <a:rPr lang="en-US" dirty="0" smtClean="0"/>
              <a:t>time point</a:t>
            </a:r>
          </a:p>
          <a:p>
            <a:pPr lvl="1"/>
            <a:endParaRPr lang="en-US" sz="900" dirty="0"/>
          </a:p>
          <a:p>
            <a:r>
              <a:rPr lang="en-US" dirty="0"/>
              <a:t>Do we find evidence of </a:t>
            </a:r>
            <a:r>
              <a:rPr lang="en-US" dirty="0" smtClean="0"/>
              <a:t>cross-partner effects</a:t>
            </a:r>
            <a:r>
              <a:rPr lang="en-US" dirty="0"/>
              <a:t>?</a:t>
            </a:r>
          </a:p>
          <a:p>
            <a:pPr lvl="1"/>
            <a:r>
              <a:rPr lang="en-US" dirty="0" smtClean="0"/>
              <a:t>One’s own RSA </a:t>
            </a:r>
            <a:r>
              <a:rPr lang="en-US" dirty="0"/>
              <a:t>predicting one’s </a:t>
            </a:r>
            <a:r>
              <a:rPr lang="en-US" dirty="0" smtClean="0"/>
              <a:t>partner’s RSA at the next time point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0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8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Cross-Lagged</a:t>
            </a:r>
            <a:r>
              <a:rPr lang="en-US" dirty="0" smtClean="0"/>
              <a:t> </a:t>
            </a: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200029"/>
              </p:ext>
            </p:extLst>
          </p:nvPr>
        </p:nvGraphicFramePr>
        <p:xfrm>
          <a:off x="792415" y="1613752"/>
          <a:ext cx="7379381" cy="2864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3604"/>
                <a:gridCol w="5165777"/>
              </a:tblGrid>
              <a:tr h="609475">
                <a:tc>
                  <a:txBody>
                    <a:bodyPr/>
                    <a:lstStyle/>
                    <a:p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Helvetica"/>
                          <a:cs typeface="Helvetica"/>
                        </a:rPr>
                        <a:t>Female</a:t>
                      </a:r>
                      <a:r>
                        <a:rPr lang="en-US" b="0" baseline="0" dirty="0" smtClean="0">
                          <a:latin typeface="Helvetica"/>
                          <a:cs typeface="Helvetica"/>
                        </a:rPr>
                        <a:t> Provide / Male Receive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</a:tr>
              <a:tr h="563881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F</a:t>
                      </a:r>
                      <a:r>
                        <a:rPr lang="en-US" b="0" i="1" baseline="-2500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t</a:t>
                      </a:r>
                      <a:r>
                        <a:rPr lang="en-US" b="0" baseline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lang="en-US" b="0" baseline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  <a:sym typeface="Wingdings"/>
                        </a:rPr>
                        <a:t> F</a:t>
                      </a:r>
                      <a:r>
                        <a:rPr lang="en-US" b="0" i="1" baseline="-2500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t</a:t>
                      </a:r>
                      <a:r>
                        <a:rPr lang="en-US" b="0" i="0" baseline="-2500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+1</a:t>
                      </a:r>
                      <a:endParaRPr lang="en-US" b="0" i="0" dirty="0">
                        <a:solidFill>
                          <a:srgbClr val="E700B5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F7F7F"/>
                          </a:solidFill>
                          <a:latin typeface="Helvetica"/>
                          <a:cs typeface="Helvetica"/>
                        </a:rPr>
                        <a:t>-.04 (.29)</a:t>
                      </a:r>
                      <a:endParaRPr lang="en-US" dirty="0">
                        <a:solidFill>
                          <a:srgbClr val="7F7F7F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</a:tr>
              <a:tr h="5638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M</a:t>
                      </a:r>
                      <a:r>
                        <a:rPr lang="en-US" b="0" i="1" baseline="-2500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t</a:t>
                      </a:r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  <a:sym typeface="Wingdings"/>
                        </a:rPr>
                        <a:t> M</a:t>
                      </a:r>
                      <a:r>
                        <a:rPr lang="en-US" b="0" i="1" baseline="-2500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t</a:t>
                      </a:r>
                      <a:r>
                        <a:rPr lang="en-US" b="0" i="0" baseline="-2500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+1</a:t>
                      </a:r>
                      <a:endParaRPr lang="en-US" b="0" dirty="0" smtClean="0">
                        <a:solidFill>
                          <a:srgbClr val="0000FF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F7F7F"/>
                          </a:solidFill>
                          <a:latin typeface="Helvetica"/>
                          <a:cs typeface="Helvetica"/>
                        </a:rPr>
                        <a:t>.16</a:t>
                      </a:r>
                      <a:r>
                        <a:rPr lang="en-US" baseline="0" dirty="0" smtClean="0">
                          <a:solidFill>
                            <a:srgbClr val="7F7F7F"/>
                          </a:solidFill>
                          <a:latin typeface="Helvetica"/>
                          <a:cs typeface="Helvetica"/>
                        </a:rPr>
                        <a:t> (.15)</a:t>
                      </a:r>
                      <a:endParaRPr lang="en-US" dirty="0">
                        <a:solidFill>
                          <a:srgbClr val="7F7F7F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</a:tr>
              <a:tr h="563881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F</a:t>
                      </a:r>
                      <a:r>
                        <a:rPr lang="en-US" b="0" i="1" baseline="-2500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t</a:t>
                      </a:r>
                      <a:r>
                        <a:rPr lang="en-US" b="0" i="0" baseline="-2500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lang="en-US" b="0" baseline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  <a:sym typeface="Wingdings"/>
                        </a:rPr>
                        <a:t> </a:t>
                      </a:r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  <a:sym typeface="Wingdings"/>
                        </a:rPr>
                        <a:t>M</a:t>
                      </a:r>
                      <a:r>
                        <a:rPr lang="en-US" b="0" i="1" baseline="-2500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t</a:t>
                      </a:r>
                      <a:r>
                        <a:rPr lang="en-US" b="0" i="0" baseline="-2500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+1</a:t>
                      </a:r>
                      <a:endParaRPr lang="en-US" b="0" i="0" dirty="0">
                        <a:solidFill>
                          <a:srgbClr val="E700B5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F7F7F"/>
                          </a:solidFill>
                          <a:latin typeface="Helvetica"/>
                          <a:cs typeface="Helvetica"/>
                        </a:rPr>
                        <a:t>.45 (.28)</a:t>
                      </a:r>
                      <a:endParaRPr lang="en-US" dirty="0">
                        <a:solidFill>
                          <a:srgbClr val="7F7F7F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</a:tr>
              <a:tr h="5638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  <a:sym typeface="Wingdings"/>
                        </a:rPr>
                        <a:t>M</a:t>
                      </a:r>
                      <a:r>
                        <a:rPr lang="en-US" b="0" i="1" baseline="-2500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t</a:t>
                      </a:r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  <a:sym typeface="Wingdings"/>
                        </a:rPr>
                        <a:t> </a:t>
                      </a:r>
                      <a:r>
                        <a:rPr lang="en-US" b="0" baseline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  <a:sym typeface="Wingdings"/>
                        </a:rPr>
                        <a:t>F</a:t>
                      </a:r>
                      <a:r>
                        <a:rPr lang="en-US" b="0" i="1" baseline="-2500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t</a:t>
                      </a:r>
                      <a:r>
                        <a:rPr lang="en-US" b="0" i="0" baseline="-2500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+1</a:t>
                      </a:r>
                      <a:endParaRPr lang="en-US" b="0" dirty="0" smtClean="0">
                        <a:solidFill>
                          <a:srgbClr val="0000FF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F7F7F"/>
                          </a:solidFill>
                          <a:latin typeface="Helvetica"/>
                          <a:cs typeface="Helvetica"/>
                        </a:rPr>
                        <a:t>-.07 (.16)</a:t>
                      </a:r>
                      <a:endParaRPr lang="en-US" dirty="0">
                        <a:solidFill>
                          <a:srgbClr val="7F7F7F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792415" y="4523006"/>
            <a:ext cx="7379381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92415" y="5018549"/>
            <a:ext cx="6122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Helvetica"/>
                <a:cs typeface="Helvetica"/>
              </a:rPr>
              <a:t>Standard Errors are in </a:t>
            </a:r>
            <a:r>
              <a:rPr lang="en-US" sz="1600" dirty="0" smtClean="0">
                <a:latin typeface="Helvetica"/>
                <a:cs typeface="Helvetica"/>
              </a:rPr>
              <a:t>parentheses</a:t>
            </a:r>
            <a:endParaRPr lang="en-US" sz="1600" dirty="0">
              <a:latin typeface="Helvetica"/>
              <a:cs typeface="Helvetica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92416" y="2250533"/>
            <a:ext cx="7379381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92415" y="3383167"/>
            <a:ext cx="7379381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002805" y="2247372"/>
            <a:ext cx="5184868" cy="56272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02806" y="2820442"/>
            <a:ext cx="5184868" cy="56272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5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Evidence of self-regulation (“cycling”) using Coupled LDE when female partners provide support / male partners receive </a:t>
            </a:r>
            <a:r>
              <a:rPr lang="en-US" dirty="0" smtClean="0"/>
              <a:t>support</a:t>
            </a:r>
          </a:p>
          <a:p>
            <a:endParaRPr lang="en-US" sz="800" dirty="0" smtClean="0"/>
          </a:p>
          <a:p>
            <a:r>
              <a:rPr lang="en-US" dirty="0" smtClean="0"/>
              <a:t>No evidence of any effect in a standard cross-lagged analysis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2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0580"/>
            <a:ext cx="8229600" cy="100701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Thank you!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05B1-F230-4C39-ACDE-CFBA7CA93D5F}" type="slidenum">
              <a:rPr lang="en-US" smtClean="0"/>
              <a:t>35</a:t>
            </a:fld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88" t="20140" r="8466" b="28511"/>
          <a:stretch>
            <a:fillRect/>
          </a:stretch>
        </p:blipFill>
        <p:spPr bwMode="auto">
          <a:xfrm>
            <a:off x="25823863" y="30726063"/>
            <a:ext cx="2979737" cy="1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CASP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34"/>
          <a:stretch>
            <a:fillRect/>
          </a:stretch>
        </p:blipFill>
        <p:spPr bwMode="auto">
          <a:xfrm>
            <a:off x="14935200" y="30826075"/>
            <a:ext cx="3733800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4"/>
          <p:cNvSpPr txBox="1">
            <a:spLocks/>
          </p:cNvSpPr>
          <p:nvPr/>
        </p:nvSpPr>
        <p:spPr>
          <a:xfrm>
            <a:off x="671310" y="2051657"/>
            <a:ext cx="8380718" cy="17848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Arial"/>
              <a:buNone/>
            </a:pPr>
            <a:r>
              <a:rPr lang="en-US" sz="2000" dirty="0" smtClean="0"/>
              <a:t>Research Assistants: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smtClean="0"/>
              <a:t>Carina Brown, </a:t>
            </a:r>
            <a:r>
              <a:rPr lang="en-US" sz="2000" dirty="0"/>
              <a:t>Jessica </a:t>
            </a:r>
            <a:r>
              <a:rPr lang="en-US" sz="2000" dirty="0" err="1"/>
              <a:t>Paek</a:t>
            </a:r>
            <a:r>
              <a:rPr lang="en-US" sz="2000" dirty="0"/>
              <a:t>, Sophia </a:t>
            </a:r>
            <a:r>
              <a:rPr lang="en-US" sz="2000" dirty="0" smtClean="0"/>
              <a:t>Golden, Jessica Gingrich, </a:t>
            </a:r>
          </a:p>
          <a:p>
            <a:pPr marL="0" indent="0">
              <a:lnSpc>
                <a:spcPct val="80000"/>
              </a:lnSpc>
              <a:buFont typeface="Arial"/>
              <a:buNone/>
            </a:pPr>
            <a:r>
              <a:rPr lang="en-US" sz="2000" dirty="0" smtClean="0"/>
              <a:t>Kate Puglia, Jordan Cline, Lauren Cohen, Alexander Fulmer, </a:t>
            </a:r>
          </a:p>
          <a:p>
            <a:pPr marL="0" indent="0">
              <a:lnSpc>
                <a:spcPct val="80000"/>
              </a:lnSpc>
              <a:buFont typeface="Arial"/>
              <a:buNone/>
            </a:pPr>
            <a:r>
              <a:rPr lang="en-US" sz="2000" dirty="0" smtClean="0"/>
              <a:t>Sarah </a:t>
            </a:r>
            <a:r>
              <a:rPr lang="en-US" sz="2000" dirty="0" err="1" smtClean="0"/>
              <a:t>Goetzke</a:t>
            </a:r>
            <a:r>
              <a:rPr lang="en-US" sz="2000" dirty="0" smtClean="0"/>
              <a:t>, Lana </a:t>
            </a:r>
            <a:r>
              <a:rPr lang="en-US" sz="2000" dirty="0" err="1" smtClean="0"/>
              <a:t>Khamash</a:t>
            </a:r>
            <a:r>
              <a:rPr lang="en-US" sz="2000" dirty="0" smtClean="0"/>
              <a:t>, </a:t>
            </a:r>
            <a:r>
              <a:rPr lang="en-US" sz="2000" dirty="0" err="1" smtClean="0"/>
              <a:t>Shelagh</a:t>
            </a:r>
            <a:r>
              <a:rPr lang="en-US" sz="2000" dirty="0" smtClean="0"/>
              <a:t> </a:t>
            </a:r>
            <a:r>
              <a:rPr lang="en-US" sz="2000" dirty="0" err="1" smtClean="0"/>
              <a:t>Mahbubani</a:t>
            </a:r>
            <a:r>
              <a:rPr lang="en-US" sz="2000" dirty="0" smtClean="0"/>
              <a:t>, Max </a:t>
            </a:r>
            <a:r>
              <a:rPr lang="en-US" sz="2000" dirty="0" err="1" smtClean="0"/>
              <a:t>Mikelic</a:t>
            </a:r>
            <a:r>
              <a:rPr lang="en-US" sz="2000" dirty="0" smtClean="0"/>
              <a:t>,</a:t>
            </a:r>
          </a:p>
          <a:p>
            <a:pPr marL="0" indent="0">
              <a:lnSpc>
                <a:spcPct val="80000"/>
              </a:lnSpc>
              <a:buFont typeface="Arial"/>
              <a:buNone/>
            </a:pPr>
            <a:r>
              <a:rPr lang="en-US" sz="2000" dirty="0" smtClean="0"/>
              <a:t>Courtney Peters, Sam </a:t>
            </a:r>
            <a:r>
              <a:rPr lang="en-US" sz="2000" dirty="0" err="1" smtClean="0"/>
              <a:t>Pitasky</a:t>
            </a:r>
            <a:r>
              <a:rPr lang="en-US" sz="2000" dirty="0" smtClean="0"/>
              <a:t>, and </a:t>
            </a:r>
            <a:r>
              <a:rPr lang="en-US" sz="2000" dirty="0" err="1" smtClean="0"/>
              <a:t>Saya</a:t>
            </a:r>
            <a:r>
              <a:rPr lang="en-US" sz="2000" dirty="0" smtClean="0"/>
              <a:t> </a:t>
            </a:r>
            <a:r>
              <a:rPr lang="en-US" sz="2000" dirty="0" err="1" smtClean="0"/>
              <a:t>Weissman</a:t>
            </a:r>
            <a:endParaRPr lang="en-US" sz="2000" dirty="0" smtClean="0"/>
          </a:p>
          <a:p>
            <a:pPr marL="0" indent="0">
              <a:lnSpc>
                <a:spcPct val="80000"/>
              </a:lnSpc>
              <a:buFont typeface="Arial"/>
              <a:buNone/>
            </a:pP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t="12781" b="21152"/>
          <a:stretch/>
        </p:blipFill>
        <p:spPr>
          <a:xfrm>
            <a:off x="4897083" y="3727879"/>
            <a:ext cx="2987855" cy="1587429"/>
          </a:xfrm>
          <a:prstGeom prst="rect">
            <a:avLst/>
          </a:prstGeom>
        </p:spPr>
      </p:pic>
      <p:pic>
        <p:nvPicPr>
          <p:cNvPr id="6" name="Picture 5" descr="CASP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10" y="3999488"/>
            <a:ext cx="3293160" cy="113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33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512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2225" y="1600200"/>
            <a:ext cx="655955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317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614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4438" y="1600200"/>
            <a:ext cx="6715125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134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185738"/>
            <a:ext cx="8229600" cy="6524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Incorporating random effects</a:t>
            </a:r>
          </a:p>
        </p:txBody>
      </p:sp>
      <p:pic>
        <p:nvPicPr>
          <p:cNvPr id="717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5713" y="1092200"/>
            <a:ext cx="6632575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58800" y="5844699"/>
            <a:ext cx="81661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Burke, C. T., Shrout, P. E., &amp; Bolger, N. (2007). Individual differences in adjustment to spousal loss: A nonlinear mixed model analysis. </a:t>
            </a:r>
            <a:r>
              <a:rPr lang="en-US" i="1" dirty="0"/>
              <a:t>International Journal of Behavioral Development, 31, 405-415. </a:t>
            </a:r>
          </a:p>
        </p:txBody>
      </p:sp>
    </p:spTree>
    <p:extLst>
      <p:ext uri="{BB962C8B-B14F-4D97-AF65-F5344CB8AC3E}">
        <p14:creationId xmlns:p14="http://schemas.microsoft.com/office/powerpoint/2010/main" val="314701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Application: How weekly routines are dampened by a major stressor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9513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 smtClean="0"/>
              <a:t>Predicted Values of Support Provision System by Day</a:t>
            </a:r>
          </a:p>
        </p:txBody>
      </p:sp>
      <p:graphicFrame>
        <p:nvGraphicFramePr>
          <p:cNvPr id="9219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468313" y="1600200"/>
          <a:ext cx="8205787" cy="452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Chart" r:id="rId3" imgW="8220150" imgH="4533990" progId="MSGraph.Chart.8">
                  <p:embed followColorScheme="full"/>
                </p:oleObj>
              </mc:Choice>
              <mc:Fallback>
                <p:oleObj name="Chart" r:id="rId3" imgW="8220150" imgH="4533990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600200"/>
                        <a:ext cx="8205787" cy="452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2620963" y="6126163"/>
            <a:ext cx="4206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Arial" charset="0"/>
              </a:rPr>
              <a:t>Diary Day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 rot="-5400000">
            <a:off x="-1301749" y="3521075"/>
            <a:ext cx="345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Arial" charset="0"/>
              </a:rPr>
              <a:t>Predicted Logit Estimates</a:t>
            </a:r>
          </a:p>
        </p:txBody>
      </p:sp>
      <p:sp>
        <p:nvSpPr>
          <p:cNvPr id="9222" name="Line 6"/>
          <p:cNvSpPr>
            <a:spLocks noChangeShapeType="1"/>
          </p:cNvSpPr>
          <p:nvPr/>
        </p:nvSpPr>
        <p:spPr bwMode="auto">
          <a:xfrm>
            <a:off x="1217613" y="4633913"/>
            <a:ext cx="713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0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 smtClean="0"/>
              <a:t>Predicted Values of Support Provision System by Day</a:t>
            </a:r>
          </a:p>
        </p:txBody>
      </p:sp>
      <p:graphicFrame>
        <p:nvGraphicFramePr>
          <p:cNvPr id="10243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468313" y="1600200"/>
          <a:ext cx="8205787" cy="452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Chart" r:id="rId3" imgW="8220150" imgH="4533990" progId="MSGraph.Chart.8">
                  <p:embed followColorScheme="full"/>
                </p:oleObj>
              </mc:Choice>
              <mc:Fallback>
                <p:oleObj name="Chart" r:id="rId3" imgW="8220150" imgH="4533990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600200"/>
                        <a:ext cx="8205787" cy="452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620963" y="6126163"/>
            <a:ext cx="4206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Arial" charset="0"/>
              </a:rPr>
              <a:t>Diary Day</a:t>
            </a:r>
          </a:p>
        </p:txBody>
      </p:sp>
      <p:sp>
        <p:nvSpPr>
          <p:cNvPr id="10245" name="Line 7"/>
          <p:cNvSpPr>
            <a:spLocks noChangeShapeType="1"/>
          </p:cNvSpPr>
          <p:nvPr/>
        </p:nvSpPr>
        <p:spPr bwMode="auto">
          <a:xfrm flipV="1">
            <a:off x="1217613" y="4338638"/>
            <a:ext cx="5945187" cy="579437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6" name="Line 8"/>
          <p:cNvSpPr>
            <a:spLocks noChangeShapeType="1"/>
          </p:cNvSpPr>
          <p:nvPr/>
        </p:nvSpPr>
        <p:spPr bwMode="auto">
          <a:xfrm flipV="1">
            <a:off x="7162800" y="2093913"/>
            <a:ext cx="914400" cy="2219325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7" name="Line 9"/>
          <p:cNvSpPr>
            <a:spLocks noChangeShapeType="1"/>
          </p:cNvSpPr>
          <p:nvPr/>
        </p:nvSpPr>
        <p:spPr bwMode="auto">
          <a:xfrm>
            <a:off x="1217613" y="4633913"/>
            <a:ext cx="713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8" name="Text Box 11"/>
          <p:cNvSpPr txBox="1">
            <a:spLocks noChangeArrowheads="1"/>
          </p:cNvSpPr>
          <p:nvPr/>
        </p:nvSpPr>
        <p:spPr bwMode="auto">
          <a:xfrm>
            <a:off x="1217613" y="2043113"/>
            <a:ext cx="4625975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Moderate Stress Phase: </a:t>
            </a:r>
            <a:r>
              <a:rPr lang="el-GR" altLang="en-US" sz="1800">
                <a:latin typeface="Arial" charset="0"/>
              </a:rPr>
              <a:t>β</a:t>
            </a:r>
            <a:r>
              <a:rPr lang="en-US" altLang="en-US" sz="1800">
                <a:latin typeface="Arial" charset="0"/>
              </a:rPr>
              <a:t> = 0.004, p&lt;0.10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Acute Stress Phase:</a:t>
            </a:r>
            <a:r>
              <a:rPr lang="el-GR" altLang="en-US" sz="1800">
                <a:latin typeface="Arial" charset="0"/>
              </a:rPr>
              <a:t>β</a:t>
            </a:r>
            <a:r>
              <a:rPr lang="en-US" altLang="en-US" sz="1800">
                <a:latin typeface="Arial" charset="0"/>
              </a:rPr>
              <a:t> = 0.385, p&lt;0.001</a:t>
            </a:r>
            <a:endParaRPr lang="el-GR" altLang="en-US" sz="1800">
              <a:latin typeface="Arial" charset="0"/>
            </a:endParaRPr>
          </a:p>
        </p:txBody>
      </p:sp>
      <p:sp>
        <p:nvSpPr>
          <p:cNvPr id="10249" name="Text Box 12"/>
          <p:cNvSpPr txBox="1">
            <a:spLocks noChangeArrowheads="1"/>
          </p:cNvSpPr>
          <p:nvPr/>
        </p:nvSpPr>
        <p:spPr bwMode="auto">
          <a:xfrm rot="-5400000">
            <a:off x="-1301749" y="3521075"/>
            <a:ext cx="345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Arial" charset="0"/>
              </a:rPr>
              <a:t>Predicted Logit Estimates</a:t>
            </a:r>
          </a:p>
        </p:txBody>
      </p:sp>
    </p:spTree>
    <p:extLst>
      <p:ext uri="{BB962C8B-B14F-4D97-AF65-F5344CB8AC3E}">
        <p14:creationId xmlns:p14="http://schemas.microsoft.com/office/powerpoint/2010/main" val="210299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36760</TotalTime>
  <Words>859</Words>
  <Application>Microsoft Office PowerPoint</Application>
  <PresentationFormat>On-screen Show (4:3)</PresentationFormat>
  <Paragraphs>167</Paragraphs>
  <Slides>35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Office Theme</vt:lpstr>
      <vt:lpstr>Chart</vt:lpstr>
      <vt:lpstr>Microsoft Equation 3.0</vt:lpstr>
      <vt:lpstr>Dynamical Systems Modeling of Dyadic Physiological Data: A Report from the Trenches</vt:lpstr>
      <vt:lpstr>From last year’s conference….</vt:lpstr>
      <vt:lpstr>Adjustment to bereavement</vt:lpstr>
      <vt:lpstr>PowerPoint Presentation</vt:lpstr>
      <vt:lpstr>PowerPoint Presentation</vt:lpstr>
      <vt:lpstr>Incorporating random effects</vt:lpstr>
      <vt:lpstr>Application: How weekly routines are dampened by a major stressor</vt:lpstr>
      <vt:lpstr>Predicted Values of Support Provision System by Day</vt:lpstr>
      <vt:lpstr>Predicted Values of Support Provision System by Day</vt:lpstr>
      <vt:lpstr>De-trended Support Provision by Day</vt:lpstr>
      <vt:lpstr>Step 2: Dynamical Model</vt:lpstr>
      <vt:lpstr>Results of the Dynamical Model</vt:lpstr>
      <vt:lpstr>Application: Modeling dyadic data as a dynamic system</vt:lpstr>
      <vt:lpstr>Classic paper</vt:lpstr>
      <vt:lpstr>PowerPoint Presentation</vt:lpstr>
      <vt:lpstr>PowerPoint Presentation</vt:lpstr>
      <vt:lpstr>PowerPoint Presentation</vt:lpstr>
      <vt:lpstr>Method</vt:lpstr>
      <vt:lpstr>Method</vt:lpstr>
      <vt:lpstr>Method</vt:lpstr>
      <vt:lpstr>Respiratory Sinus Arrhythmia (RSA)</vt:lpstr>
      <vt:lpstr>Respiratory Sinus Arrhythmia (RSA)</vt:lpstr>
      <vt:lpstr>Dyad 168</vt:lpstr>
      <vt:lpstr>Analysis Strategy</vt:lpstr>
      <vt:lpstr>Results</vt:lpstr>
      <vt:lpstr>Model in Equation Form</vt:lpstr>
      <vt:lpstr>As SEM Structural Model</vt:lpstr>
      <vt:lpstr>Results</vt:lpstr>
      <vt:lpstr>Model Fit: Female Provide/Male Receive</vt:lpstr>
      <vt:lpstr>Model Fit: Female Provide/Male Receive</vt:lpstr>
      <vt:lpstr>PowerPoint Presentation</vt:lpstr>
      <vt:lpstr>Comparing Approaches</vt:lpstr>
      <vt:lpstr>Cross-Lagged Results</vt:lpstr>
      <vt:lpstr>Summary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Constructing a Model of  Social Support Effectivness</dc:title>
  <dc:creator>Katherine Zee</dc:creator>
  <cp:lastModifiedBy>Niall Bolger</cp:lastModifiedBy>
  <cp:revision>1469</cp:revision>
  <dcterms:created xsi:type="dcterms:W3CDTF">2016-04-26T16:56:26Z</dcterms:created>
  <dcterms:modified xsi:type="dcterms:W3CDTF">2017-06-13T20:47:39Z</dcterms:modified>
</cp:coreProperties>
</file>