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349" r:id="rId19"/>
    <p:sldId id="350" r:id="rId20"/>
    <p:sldId id="285" r:id="rId21"/>
    <p:sldId id="332" r:id="rId22"/>
    <p:sldId id="507" r:id="rId23"/>
    <p:sldId id="539" r:id="rId24"/>
    <p:sldId id="495" r:id="rId25"/>
    <p:sldId id="501" r:id="rId26"/>
    <p:sldId id="541" r:id="rId27"/>
    <p:sldId id="540" r:id="rId28"/>
    <p:sldId id="472" r:id="rId29"/>
    <p:sldId id="511" r:id="rId30"/>
    <p:sldId id="537" r:id="rId31"/>
    <p:sldId id="536" r:id="rId32"/>
    <p:sldId id="516" r:id="rId33"/>
    <p:sldId id="517" r:id="rId34"/>
    <p:sldId id="518" r:id="rId35"/>
    <p:sldId id="41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90064"/>
    <a:srgbClr val="E700B5"/>
    <a:srgbClr val="254A00"/>
    <a:srgbClr val="FF0080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 autoAdjust="0"/>
    <p:restoredTop sz="86358" autoAdjust="0"/>
  </p:normalViewPr>
  <p:slideViewPr>
    <p:cSldViewPr snapToGrid="0" snapToObjects="1">
      <p:cViewPr varScale="1">
        <p:scale>
          <a:sx n="75" d="100"/>
          <a:sy n="7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i="0" dirty="0" smtClean="0"/>
              <a:t>78</a:t>
            </a:r>
            <a:r>
              <a:rPr lang="en-US" sz="1200" dirty="0" smtClean="0"/>
              <a:t>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One’s own level predicts a lowering of one’s</a:t>
            </a:r>
            <a:r>
              <a:rPr lang="en-US" baseline="0" dirty="0" smtClean="0"/>
              <a:t> own second derivative (deceleration) but only during female provide/male receive.</a:t>
            </a:r>
          </a:p>
          <a:p>
            <a:r>
              <a:rPr lang="en-US" baseline="0" dirty="0" smtClean="0"/>
              <a:t>Even though we get this effect for this couple, this is fairly consistent with what we find looking at all dyads, i.e., this deceleration seems to happen when females provide/males receive but not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5" y="2184401"/>
            <a:ext cx="9002885" cy="2324099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Modeling of Dyadic Physiological Data:</a:t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88" y="533400"/>
            <a:ext cx="7536762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Society 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Dynamic Systems Preconference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8388" y="5054600"/>
            <a:ext cx="7536762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Katherine Zee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De-trended Support Provision by Day</a:t>
            </a: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rot="-5400000">
            <a:off x="-1961356" y="3505994"/>
            <a:ext cx="477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Detrended Logit Estimates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35075" y="4637088"/>
            <a:ext cx="7132638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Step 2: Dynamical Model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8686800" cy="49688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Multilevel Dampened Linear Oscillator Model</a:t>
            </a: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dirty="0" smtClean="0"/>
              <a:t>		</a:t>
            </a:r>
            <a:r>
              <a:rPr lang="en-US" altLang="en-US" sz="2400" i="1" dirty="0" smtClean="0">
                <a:latin typeface="Times New Roman" pitchFamily="18" charset="0"/>
              </a:rPr>
              <a:t>where </a:t>
            </a:r>
            <a:r>
              <a:rPr lang="en-US" altLang="en-US" sz="2400" i="1" dirty="0" smtClean="0">
                <a:latin typeface="Times New Roman" pitchFamily="18" charset="0"/>
              </a:rPr>
              <a:t>x is a function of the logit value of 				support provision at diary day (t)</a:t>
            </a:r>
          </a:p>
          <a:p>
            <a:pPr eaLnBrk="1" hangingPunct="1">
              <a:buFontTx/>
              <a:buNone/>
            </a:pPr>
            <a:endParaRPr lang="en-US" altLang="en-US" sz="2400" i="1" dirty="0" smtClean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dirty="0" smtClean="0"/>
              <a:t>		</a:t>
            </a:r>
            <a:r>
              <a:rPr lang="el-GR" altLang="en-US" sz="2800" dirty="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cs typeface="Times New Roman" pitchFamily="18" charset="0"/>
              </a:rPr>
              <a:t> : dampening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 smtClean="0">
                <a:cs typeface="Times New Roman" pitchFamily="18" charset="0"/>
              </a:rPr>
              <a:t>		</a:t>
            </a:r>
            <a:r>
              <a:rPr lang="el-GR" altLang="en-US" sz="28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dirty="0" smtClean="0">
                <a:cs typeface="Times New Roman" pitchFamily="18" charset="0"/>
              </a:rPr>
              <a:t> : frequency of oscillation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endParaRPr lang="el-GR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25034717"/>
              </p:ext>
            </p:extLst>
          </p:nvPr>
        </p:nvGraphicFramePr>
        <p:xfrm>
          <a:off x="2036763" y="2520950"/>
          <a:ext cx="5616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1930320" imgH="419040" progId="Equation.3">
                  <p:embed/>
                </p:oleObj>
              </mc:Choice>
              <mc:Fallback>
                <p:oleObj name="Equation" r:id="rId3" imgW="1930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2520950"/>
                        <a:ext cx="56165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3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Results of the Dynamical Model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20663" y="1600200"/>
            <a:ext cx="8453437" cy="4525963"/>
            <a:chOff x="139" y="1008"/>
            <a:chExt cx="5325" cy="2851"/>
          </a:xfrm>
        </p:grpSpPr>
        <p:sp>
          <p:nvSpPr>
            <p:cNvPr id="13316" name="Text Box 9"/>
            <p:cNvSpPr txBox="1">
              <a:spLocks noChangeArrowheads="1"/>
            </p:cNvSpPr>
            <p:nvPr/>
          </p:nvSpPr>
          <p:spPr bwMode="auto">
            <a:xfrm rot="-5400000">
              <a:off x="-902" y="2209"/>
              <a:ext cx="2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Likelihood of Support Provision</a:t>
              </a:r>
            </a:p>
          </p:txBody>
        </p:sp>
        <p:grpSp>
          <p:nvGrpSpPr>
            <p:cNvPr id="13317" name="Group 11"/>
            <p:cNvGrpSpPr>
              <a:grpSpLocks/>
            </p:cNvGrpSpPr>
            <p:nvPr/>
          </p:nvGrpSpPr>
          <p:grpSpPr bwMode="auto">
            <a:xfrm>
              <a:off x="295" y="1008"/>
              <a:ext cx="5169" cy="2851"/>
              <a:chOff x="295" y="1008"/>
              <a:chExt cx="5169" cy="2851"/>
            </a:xfrm>
          </p:grpSpPr>
          <p:graphicFrame>
            <p:nvGraphicFramePr>
              <p:cNvPr id="13318" name="Object 5"/>
              <p:cNvGraphicFramePr>
                <a:graphicFrameLocks noChangeAspect="1"/>
              </p:cNvGraphicFramePr>
              <p:nvPr/>
            </p:nvGraphicFramePr>
            <p:xfrm>
              <a:off x="295" y="1008"/>
              <a:ext cx="5169" cy="2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" name="Chart" r:id="rId3" imgW="8220150" imgH="4533990" progId="MSGraph.Chart.8">
                      <p:embed followColorScheme="full"/>
                    </p:oleObj>
                  </mc:Choice>
                  <mc:Fallback>
                    <p:oleObj name="Chart" r:id="rId3" imgW="8220150" imgH="4533990" progId="MSGraph.Chart.8">
                      <p:embed followColorScheme="full"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1008"/>
                            <a:ext cx="5169" cy="2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19" name="Line 8"/>
              <p:cNvSpPr>
                <a:spLocks noChangeShapeType="1"/>
              </p:cNvSpPr>
              <p:nvPr/>
            </p:nvSpPr>
            <p:spPr bwMode="auto">
              <a:xfrm>
                <a:off x="757" y="2314"/>
                <a:ext cx="4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Text Box 10"/>
              <p:cNvSpPr txBox="1">
                <a:spLocks noChangeArrowheads="1"/>
              </p:cNvSpPr>
              <p:nvPr/>
            </p:nvSpPr>
            <p:spPr bwMode="auto">
              <a:xfrm>
                <a:off x="4082" y="1228"/>
                <a:ext cx="1232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η</a:t>
                </a:r>
                <a:r>
                  <a:rPr lang="en-US" altLang="en-US" sz="1800">
                    <a:latin typeface="Arial" charset="0"/>
                  </a:rPr>
                  <a:t> = -0.51, p&lt;0.01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ζ</a:t>
                </a:r>
                <a:r>
                  <a:rPr lang="en-US" altLang="en-US" sz="1800">
                    <a:latin typeface="Arial" charset="0"/>
                  </a:rPr>
                  <a:t> =  0.04, p&lt;0.05</a:t>
                </a:r>
                <a:endParaRPr lang="el-GR" altLang="en-US" sz="180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Modeling dyadic data as a dynamic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 paper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47863"/>
            <a:ext cx="8229600" cy="3830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0238"/>
            <a:ext cx="8229600" cy="3925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823913"/>
            <a:ext cx="8972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33413"/>
            <a:ext cx="87534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From last year’s conference….</a:t>
            </a:r>
            <a:endParaRPr lang="en-US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do we get from a </a:t>
            </a:r>
            <a:r>
              <a:rPr lang="en-US" altLang="en-US" dirty="0" smtClean="0"/>
              <a:t>non-dynamic systems </a:t>
            </a:r>
            <a:r>
              <a:rPr lang="en-US" altLang="en-US" dirty="0" smtClean="0"/>
              <a:t>approach to a dynamic systems approach, without losing the plot?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do we connect to the current, </a:t>
            </a:r>
            <a:r>
              <a:rPr lang="en-US" altLang="en-US" dirty="0" smtClean="0"/>
              <a:t>non-dynamic systems </a:t>
            </a:r>
            <a:r>
              <a:rPr lang="en-US" altLang="en-US" dirty="0" smtClean="0"/>
              <a:t>based literature?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 do we convince skeptics?</a:t>
            </a:r>
          </a:p>
        </p:txBody>
      </p:sp>
    </p:spTree>
    <p:extLst>
      <p:ext uri="{BB962C8B-B14F-4D97-AF65-F5344CB8AC3E}">
        <p14:creationId xmlns:p14="http://schemas.microsoft.com/office/powerpoint/2010/main" val="11018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400" y="3669004"/>
            <a:ext cx="8229600" cy="28151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Relevant to support because taps into: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Emotion Regulation </a:t>
            </a:r>
            <a:r>
              <a:rPr lang="en-US" sz="2000" dirty="0" smtClean="0"/>
              <a:t>(</a:t>
            </a:r>
            <a:r>
              <a:rPr lang="en-US" sz="2000" dirty="0" err="1" smtClean="0"/>
              <a:t>Geisler</a:t>
            </a:r>
            <a:r>
              <a:rPr lang="en-US" sz="2000" dirty="0" smtClean="0"/>
              <a:t> et </a:t>
            </a:r>
            <a:r>
              <a:rPr lang="en-US" sz="2000" dirty="0"/>
              <a:t>al., </a:t>
            </a:r>
            <a:r>
              <a:rPr lang="en-US" sz="2000" dirty="0" smtClean="0"/>
              <a:t>2013)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Social Sensitivity </a:t>
            </a:r>
            <a:r>
              <a:rPr lang="en-US" sz="2000" dirty="0"/>
              <a:t>(</a:t>
            </a:r>
            <a:r>
              <a:rPr lang="en-US" sz="2000" dirty="0" err="1" smtClean="0"/>
              <a:t>Muhtadie</a:t>
            </a:r>
            <a:r>
              <a:rPr lang="en-US" sz="2000" dirty="0" smtClean="0"/>
              <a:t> et al., 2015)</a:t>
            </a:r>
            <a:endParaRPr lang="en-US" sz="1800" dirty="0" smtClean="0"/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Used in prior studies of </a:t>
            </a:r>
            <a:r>
              <a:rPr lang="en-US" dirty="0" err="1" smtClean="0"/>
              <a:t>covariation</a:t>
            </a:r>
            <a:r>
              <a:rPr lang="en-US" dirty="0"/>
              <a:t> </a:t>
            </a:r>
            <a:r>
              <a:rPr lang="en-US" dirty="0" smtClean="0"/>
              <a:t>in couples </a:t>
            </a:r>
            <a:r>
              <a:rPr lang="en-US" sz="2000" dirty="0" smtClean="0"/>
              <a:t>(Helm, </a:t>
            </a:r>
            <a:r>
              <a:rPr lang="en-US" sz="2000" dirty="0" err="1" smtClean="0"/>
              <a:t>Sbarra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Ferrer</a:t>
            </a:r>
            <a:r>
              <a:rPr lang="en-US" sz="2000" dirty="0" smtClean="0"/>
              <a:t> 2014)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Good temporal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474894"/>
            <a:ext cx="8065293" cy="20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857369"/>
            <a:ext cx="8065293" cy="200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290" y="4161517"/>
            <a:ext cx="7529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10 second intervals = 30 observations/phase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Social Support: </a:t>
            </a: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Male Provide / Female Receive</a:t>
            </a:r>
          </a:p>
        </p:txBody>
      </p:sp>
    </p:spTree>
    <p:extLst>
      <p:ext uri="{BB962C8B-B14F-4D97-AF65-F5344CB8AC3E}">
        <p14:creationId xmlns:p14="http://schemas.microsoft.com/office/powerpoint/2010/main" val="22121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33688" y="252411"/>
            <a:ext cx="5457825" cy="6581775"/>
            <a:chOff x="1843088" y="138113"/>
            <a:chExt cx="5457825" cy="658177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088" y="138113"/>
              <a:ext cx="5457825" cy="658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3263900" y="3314700"/>
              <a:ext cx="1095284" cy="14144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41614" y="4702700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Equilibrium = Baseline RSA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0606" y="215900"/>
            <a:ext cx="2543082" cy="8350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20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1 dyad as dynamic </a:t>
            </a:r>
            <a:r>
              <a:rPr lang="en-US" dirty="0" smtClean="0"/>
              <a:t>system</a:t>
            </a:r>
          </a:p>
          <a:p>
            <a:endParaRPr lang="en-US" sz="800" dirty="0" smtClean="0"/>
          </a:p>
          <a:p>
            <a:r>
              <a:rPr lang="en-US" dirty="0" smtClean="0"/>
              <a:t>Coupled LDE model (</a:t>
            </a:r>
            <a:r>
              <a:rPr lang="en-US" dirty="0" err="1" smtClean="0"/>
              <a:t>Boker</a:t>
            </a:r>
            <a:r>
              <a:rPr lang="en-US" dirty="0" smtClean="0"/>
              <a:t> &amp; Laurenceau, 2005</a:t>
            </a:r>
            <a:r>
              <a:rPr lang="en-US" dirty="0" smtClean="0"/>
              <a:t>)</a:t>
            </a:r>
          </a:p>
          <a:p>
            <a:endParaRPr lang="en-US" sz="800" dirty="0" smtClean="0"/>
          </a:p>
          <a:p>
            <a:pPr lvl="1"/>
            <a:r>
              <a:rPr lang="en-US" dirty="0" smtClean="0"/>
              <a:t>Time Delay Embedding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69426"/>
              </p:ext>
            </p:extLst>
          </p:nvPr>
        </p:nvGraphicFramePr>
        <p:xfrm>
          <a:off x="792416" y="1416708"/>
          <a:ext cx="7379380" cy="4097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604"/>
                <a:gridCol w="5165776"/>
              </a:tblGrid>
              <a:tr h="62282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     </a:t>
                      </a:r>
                      <a:r>
                        <a:rPr lang="el-GR" sz="3200" b="0" baseline="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η</a:t>
                      </a:r>
                      <a:r>
                        <a:rPr lang="en-US" sz="3200" b="0" baseline="-2500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x</a:t>
                      </a:r>
                      <a:endParaRPr lang="en-US" sz="3200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-1.53 (.32)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     </a:t>
                      </a:r>
                      <a:r>
                        <a:rPr lang="el-GR" sz="3200" b="0" baseline="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ζ</a:t>
                      </a:r>
                      <a:r>
                        <a:rPr lang="en-US" sz="3200" b="0" baseline="-25000" dirty="0" smtClean="0">
                          <a:solidFill>
                            <a:srgbClr val="E700B5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x</a:t>
                      </a:r>
                      <a:endParaRPr lang="en-US" sz="3200" b="0" dirty="0" smtClean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   </a:t>
                      </a:r>
                      <a:r>
                        <a:rPr lang="el-GR" sz="3200" b="0" baseline="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η</a:t>
                      </a:r>
                      <a:r>
                        <a:rPr lang="en-US" sz="3200" b="0" baseline="-2500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y</a:t>
                      </a:r>
                      <a:endParaRPr lang="en-US" sz="3200" b="0" dirty="0">
                        <a:solidFill>
                          <a:srgbClr val="0070C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-.77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 (.24)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 panose="05000000000000000000" pitchFamily="2" charset="2"/>
                        </a:rPr>
                        <a:t>M    </a:t>
                      </a:r>
                      <a:r>
                        <a:rPr lang="el-GR" sz="3200" b="0" baseline="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ζ</a:t>
                      </a:r>
                      <a:r>
                        <a:rPr lang="en-US" sz="3200" b="0" baseline="-25000" dirty="0" smtClean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   </a:t>
                      </a:r>
                      <a:r>
                        <a:rPr lang="el-GR" sz="3200" b="0" baseline="0" dirty="0" smtClean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γ</a:t>
                      </a:r>
                      <a:r>
                        <a:rPr lang="en-US" sz="3200" b="0" baseline="-25000" dirty="0" smtClean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y</a:t>
                      </a:r>
                      <a:endParaRPr lang="en-US" sz="3200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-.29(.28)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   </a:t>
                      </a:r>
                      <a:r>
                        <a:rPr lang="el-GR" sz="3200" b="0" baseline="0" dirty="0" smtClean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γ</a:t>
                      </a:r>
                      <a:r>
                        <a:rPr lang="en-US" sz="3200" b="0" baseline="-25000" dirty="0" smtClean="0">
                          <a:solidFill>
                            <a:srgbClr val="FF00FF"/>
                          </a:solidFill>
                          <a:latin typeface="Times New Roman"/>
                          <a:cs typeface="Times New Roman"/>
                          <a:sym typeface="Wingdings"/>
                        </a:rPr>
                        <a:t>x</a:t>
                      </a:r>
                      <a:endParaRPr lang="en-US" sz="3200" b="0" dirty="0">
                        <a:solidFill>
                          <a:srgbClr val="FF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-.09 (.28)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6" y="31464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16" y="4369108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6" y="5792053"/>
            <a:ext cx="612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</a:t>
            </a:r>
            <a:r>
              <a:rPr lang="en-US" sz="1600" dirty="0" smtClean="0">
                <a:latin typeface="Helvetica"/>
                <a:cs typeface="Helvetica"/>
              </a:rPr>
              <a:t>Errors are in 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053489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20860" y="2040789"/>
            <a:ext cx="5138236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20860" y="3182273"/>
            <a:ext cx="5138236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 Equation 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194310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-1.53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85900" y="386080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-0.77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84499" y="1943100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0.0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22600" y="3873500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0.0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78299" y="1943100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  <a:r>
              <a:rPr lang="en-US" sz="3200" b="1" dirty="0" smtClean="0"/>
              <a:t>0.29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6399" y="3860799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-</a:t>
            </a:r>
            <a:r>
              <a:rPr lang="en-US" sz="3200" b="1" dirty="0" smtClean="0"/>
              <a:t>0.09</a:t>
            </a:r>
            <a:endParaRPr lang="en-US" sz="3200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14600"/>
            <a:ext cx="86677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27200" y="27686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01800" y="33401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73024" y="27559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7624" y="33020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7037" y="27559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8137" y="3327400"/>
            <a:ext cx="558800" cy="3302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3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 SEM Structural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1419225"/>
            <a:ext cx="41338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0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self-regulation, but only during female provide / male </a:t>
            </a:r>
            <a:r>
              <a:rPr lang="en-US" dirty="0"/>
              <a:t>receive </a:t>
            </a:r>
            <a:r>
              <a:rPr lang="en-US" dirty="0" smtClean="0"/>
              <a:t>phase</a:t>
            </a:r>
          </a:p>
          <a:p>
            <a:endParaRPr lang="en-US" sz="800" dirty="0" smtClean="0"/>
          </a:p>
          <a:p>
            <a:pPr marL="457200" lvl="1" indent="0">
              <a:buNone/>
            </a:pPr>
            <a:r>
              <a:rPr lang="en-US" sz="800" dirty="0" smtClean="0"/>
              <a:t> </a:t>
            </a:r>
            <a:endParaRPr lang="en-US" sz="800" dirty="0" smtClean="0"/>
          </a:p>
          <a:p>
            <a:r>
              <a:rPr lang="en-US" dirty="0"/>
              <a:t>How well does model capture raw data?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pic>
        <p:nvPicPr>
          <p:cNvPr id="4" name="Picture 3" descr="predictionplot_malereceive_femalepartner_noraw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174962" y="1406418"/>
            <a:ext cx="4572000" cy="5112247"/>
          </a:xfrm>
          <a:prstGeom prst="rect">
            <a:avLst/>
          </a:prstGeom>
        </p:spPr>
      </p:pic>
      <p:pic>
        <p:nvPicPr>
          <p:cNvPr id="5" name="Picture 4" descr="predictionplot_malereceive_malepartner_nora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9"/>
          <a:stretch/>
        </p:blipFill>
        <p:spPr>
          <a:xfrm>
            <a:off x="4531035" y="1406418"/>
            <a:ext cx="4572000" cy="51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Adjustment to bereavement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63725"/>
            <a:ext cx="8229600" cy="324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6200" y="5553075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egoe UI" pitchFamily="34" charset="0"/>
              </a:rPr>
              <a:t>Carnelley, K. B., Wortman, C. B., Bolger, N., &amp; Burke, C. T. (2006). The time course of grief reactions to spousal loss: Evidence from a national probablility sample. </a:t>
            </a:r>
            <a:r>
              <a:rPr lang="en-US" altLang="en-US" sz="1800" i="1">
                <a:latin typeface="Segoe UI" pitchFamily="34" charset="0"/>
              </a:rPr>
              <a:t>Journal of Personality and Social  Psychology, 91, 476-492. </a:t>
            </a:r>
          </a:p>
        </p:txBody>
      </p:sp>
    </p:spTree>
    <p:extLst>
      <p:ext uri="{BB962C8B-B14F-4D97-AF65-F5344CB8AC3E}">
        <p14:creationId xmlns:p14="http://schemas.microsoft.com/office/powerpoint/2010/main" val="14071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30262"/>
          </a:xfrm>
          <a:ln w="28575" cmpd="sng"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8253"/>
            <a:ext cx="4828032" cy="478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702990"/>
            <a:ext cx="4186238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 descr="predictionplot_malereceive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7" y="343975"/>
            <a:ext cx="8261017" cy="6195763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33350"/>
            <a:ext cx="90487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Cross-Lagged Regression Model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Do we find evidence of </a:t>
            </a:r>
            <a:r>
              <a:rPr lang="en-US" dirty="0" smtClean="0"/>
              <a:t>self-regulation </a:t>
            </a:r>
            <a:r>
              <a:rPr lang="en-US" dirty="0" smtClean="0"/>
              <a:t>effects?</a:t>
            </a:r>
          </a:p>
          <a:p>
            <a:pPr lvl="1"/>
            <a:r>
              <a:rPr lang="en-US" dirty="0" smtClean="0"/>
              <a:t>One’s own RSA </a:t>
            </a:r>
            <a:r>
              <a:rPr lang="en-US" dirty="0" smtClean="0"/>
              <a:t>predicting one’s </a:t>
            </a:r>
            <a:r>
              <a:rPr lang="en-US" dirty="0" smtClean="0"/>
              <a:t>own RSA at the </a:t>
            </a:r>
            <a:r>
              <a:rPr lang="en-US" dirty="0" smtClean="0"/>
              <a:t>next </a:t>
            </a:r>
            <a:r>
              <a:rPr lang="en-US" dirty="0" smtClean="0"/>
              <a:t>time point</a:t>
            </a:r>
          </a:p>
          <a:p>
            <a:pPr lvl="1"/>
            <a:endParaRPr lang="en-US" sz="900" dirty="0"/>
          </a:p>
          <a:p>
            <a:r>
              <a:rPr lang="en-US" dirty="0"/>
              <a:t>Do we find evidence of </a:t>
            </a:r>
            <a:r>
              <a:rPr lang="en-US" dirty="0" smtClean="0"/>
              <a:t>cross-partner effects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One’s own RSA </a:t>
            </a:r>
            <a:r>
              <a:rPr lang="en-US" dirty="0"/>
              <a:t>predicting one’s </a:t>
            </a:r>
            <a:r>
              <a:rPr lang="en-US" dirty="0" smtClean="0"/>
              <a:t>partner’s RSA at the next time point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Cross-Lagged</a:t>
            </a:r>
            <a:r>
              <a:rPr lang="en-US" dirty="0" smtClean="0"/>
              <a:t>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200029"/>
              </p:ext>
            </p:extLst>
          </p:nvPr>
        </p:nvGraphicFramePr>
        <p:xfrm>
          <a:off x="792415" y="1613752"/>
          <a:ext cx="7379381" cy="2864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3604"/>
                <a:gridCol w="5165777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-.04 (.29)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.16</a:t>
                      </a:r>
                      <a:r>
                        <a:rPr lang="en-US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(.15)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.45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-.07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5" y="4523006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5" y="5018549"/>
            <a:ext cx="612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Errors are in </a:t>
            </a:r>
            <a:r>
              <a:rPr lang="en-US" sz="1600" dirty="0" smtClean="0">
                <a:latin typeface="Helvetica"/>
                <a:cs typeface="Helvetica"/>
              </a:rPr>
              <a:t>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2505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15" y="3383167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02805" y="2247372"/>
            <a:ext cx="5184868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2806" y="2820442"/>
            <a:ext cx="5184868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of self-regulation (“cycling”) using Coupled LDE when female partners provide support / male partners receive </a:t>
            </a:r>
            <a:r>
              <a:rPr lang="en-US" dirty="0" smtClean="0"/>
              <a:t>support</a:t>
            </a:r>
          </a:p>
          <a:p>
            <a:endParaRPr lang="en-US" sz="800" dirty="0" smtClean="0"/>
          </a:p>
          <a:p>
            <a:r>
              <a:rPr lang="en-US" dirty="0" smtClean="0"/>
              <a:t>No evidence of any effect in a standard cross-lagged analysis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80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2051657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4897083" y="3727879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" y="3999488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2225" y="1600200"/>
            <a:ext cx="65595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600200"/>
            <a:ext cx="67151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3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6524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Incorporating random effects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5713" y="1092200"/>
            <a:ext cx="66325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800" y="5844699"/>
            <a:ext cx="8166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Burke, C. T., Shrout, P. E., &amp; Bolger, N. (2007). Individual differences in adjustment to spousal loss: A nonlinear mixed model analysis. </a:t>
            </a:r>
            <a:r>
              <a:rPr lang="en-US" i="1" dirty="0"/>
              <a:t>International Journal of Behavioral Development, 31, 405-415. </a:t>
            </a:r>
          </a:p>
        </p:txBody>
      </p:sp>
    </p:spTree>
    <p:extLst>
      <p:ext uri="{BB962C8B-B14F-4D97-AF65-F5344CB8AC3E}">
        <p14:creationId xmlns:p14="http://schemas.microsoft.com/office/powerpoint/2010/main" val="3147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How weekly routines are dampened by a major stressor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5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 flipV="1">
            <a:off x="1217613" y="4338638"/>
            <a:ext cx="5945187" cy="5794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7162800" y="2093913"/>
            <a:ext cx="914400" cy="22193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1217613" y="2043113"/>
            <a:ext cx="46259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Moderate Stress Phase: 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0.004, p&lt;0.10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Acute Stress Phase: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0.385, p&lt;0.001</a:t>
            </a:r>
            <a:endParaRPr lang="el-GR" altLang="en-US" sz="1800">
              <a:latin typeface="Arial" charset="0"/>
            </a:endParaRP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</p:spTree>
    <p:extLst>
      <p:ext uri="{BB962C8B-B14F-4D97-AF65-F5344CB8AC3E}">
        <p14:creationId xmlns:p14="http://schemas.microsoft.com/office/powerpoint/2010/main" val="21029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37241</TotalTime>
  <Words>838</Words>
  <Application>Microsoft Office PowerPoint</Application>
  <PresentationFormat>On-screen Show (4:3)</PresentationFormat>
  <Paragraphs>166</Paragraphs>
  <Slides>35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Chart</vt:lpstr>
      <vt:lpstr>Microsoft Equation 3.0</vt:lpstr>
      <vt:lpstr>Dynamical Systems Modeling of Dyadic Physiological Data: A Report from the Trenches</vt:lpstr>
      <vt:lpstr>From last year’s conference….</vt:lpstr>
      <vt:lpstr>Adjustment to bereavement</vt:lpstr>
      <vt:lpstr>PowerPoint Presentation</vt:lpstr>
      <vt:lpstr>PowerPoint Presentation</vt:lpstr>
      <vt:lpstr>Incorporating random effects</vt:lpstr>
      <vt:lpstr>Application: How weekly routines are dampened by a major stressor</vt:lpstr>
      <vt:lpstr>Predicted Values of Support Provision System by Day</vt:lpstr>
      <vt:lpstr>Predicted Values of Support Provision System by Day</vt:lpstr>
      <vt:lpstr>De-trended Support Provision by Day</vt:lpstr>
      <vt:lpstr>Step 2: Dynamical Model</vt:lpstr>
      <vt:lpstr>Results of the Dynamical Model</vt:lpstr>
      <vt:lpstr>Application: Modeling dyadic data as a dynamic system</vt:lpstr>
      <vt:lpstr>Classic paper</vt:lpstr>
      <vt:lpstr>PowerPoint Presentation</vt:lpstr>
      <vt:lpstr>PowerPoint Presentation</vt:lpstr>
      <vt:lpstr>PowerPoint Presentation</vt:lpstr>
      <vt:lpstr>Method</vt:lpstr>
      <vt:lpstr>Method</vt:lpstr>
      <vt:lpstr>Method</vt:lpstr>
      <vt:lpstr>Respiratory Sinus Arrhythmia (RSA)</vt:lpstr>
      <vt:lpstr>Respiratory Sinus Arrhythmia (RSA)</vt:lpstr>
      <vt:lpstr>Dyad 168</vt:lpstr>
      <vt:lpstr>Analysis Strategy</vt:lpstr>
      <vt:lpstr>Results</vt:lpstr>
      <vt:lpstr>Model in Equation Form</vt:lpstr>
      <vt:lpstr>As SEM Structural Model</vt:lpstr>
      <vt:lpstr>Results</vt:lpstr>
      <vt:lpstr>Model Fit: Female Provide/Male Receive</vt:lpstr>
      <vt:lpstr>Model Fit: Female Provide/Male Receive</vt:lpstr>
      <vt:lpstr>PowerPoint Presentation</vt:lpstr>
      <vt:lpstr>Comparing Approaches</vt:lpstr>
      <vt:lpstr>Cross-Lagged Results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Niall Bolger</cp:lastModifiedBy>
  <cp:revision>1470</cp:revision>
  <dcterms:created xsi:type="dcterms:W3CDTF">2016-04-26T16:56:26Z</dcterms:created>
  <dcterms:modified xsi:type="dcterms:W3CDTF">2017-06-14T04:48:58Z</dcterms:modified>
</cp:coreProperties>
</file>