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49" r:id="rId3"/>
    <p:sldId id="350" r:id="rId4"/>
    <p:sldId id="285" r:id="rId5"/>
    <p:sldId id="332" r:id="rId6"/>
    <p:sldId id="497" r:id="rId7"/>
    <p:sldId id="464" r:id="rId8"/>
    <p:sldId id="498" r:id="rId9"/>
    <p:sldId id="495" r:id="rId10"/>
    <p:sldId id="472" r:id="rId11"/>
    <p:sldId id="496" r:id="rId12"/>
    <p:sldId id="471" r:id="rId13"/>
    <p:sldId id="416" r:id="rId14"/>
    <p:sldId id="375" r:id="rId15"/>
    <p:sldId id="376" r:id="rId16"/>
    <p:sldId id="4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A00"/>
    <a:srgbClr val="C90064"/>
    <a:srgbClr val="FF0080"/>
    <a:srgbClr val="FF00FF"/>
    <a:srgbClr val="800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86358" autoAdjust="0"/>
  </p:normalViewPr>
  <p:slideViewPr>
    <p:cSldViewPr snapToGrid="0" snapToObjects="1">
      <p:cViewPr varScale="1">
        <p:scale>
          <a:sx n="98" d="100"/>
          <a:sy n="98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AF997-4151-B941-BE4F-9B4B4D6C14D9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660D3-6B6B-1A4B-904F-B5D01CB2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31A8-25D3-C54C-BD1F-10D44CFB89B1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01202-7B2C-1F44-9EFD-3AAF0086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5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range is 18-60</a:t>
            </a:r>
          </a:p>
          <a:p>
            <a:endParaRPr lang="en-US" dirty="0" smtClean="0"/>
          </a:p>
          <a:p>
            <a:r>
              <a:rPr lang="en-US" dirty="0" smtClean="0"/>
              <a:t>Relationships up to 21 </a:t>
            </a:r>
            <a:r>
              <a:rPr lang="en-US" dirty="0" err="1" smtClean="0"/>
              <a:t>yrs</a:t>
            </a:r>
            <a:r>
              <a:rPr lang="en-US" baseline="0" dirty="0" smtClean="0"/>
              <a:t> in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range is 18-60</a:t>
            </a:r>
          </a:p>
          <a:p>
            <a:endParaRPr lang="en-US" dirty="0" smtClean="0"/>
          </a:p>
          <a:p>
            <a:r>
              <a:rPr lang="en-US" dirty="0" smtClean="0"/>
              <a:t>Relationships up to 21 </a:t>
            </a:r>
            <a:r>
              <a:rPr lang="en-US" dirty="0" err="1" smtClean="0"/>
              <a:t>yrs</a:t>
            </a:r>
            <a:r>
              <a:rPr lang="en-US" baseline="0" dirty="0" smtClean="0"/>
              <a:t> in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range is 18-60</a:t>
            </a:r>
          </a:p>
          <a:p>
            <a:endParaRPr lang="en-US" dirty="0" smtClean="0"/>
          </a:p>
          <a:p>
            <a:r>
              <a:rPr lang="en-US" dirty="0" smtClean="0"/>
              <a:t>Relationships up to 21 </a:t>
            </a:r>
            <a:r>
              <a:rPr lang="en-US" dirty="0" err="1" smtClean="0"/>
              <a:t>yrs</a:t>
            </a:r>
            <a:r>
              <a:rPr lang="en-US" baseline="0" dirty="0" smtClean="0"/>
              <a:t> in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0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03C-7AD8-CA42-B8B6-48E38F7C0A8F}" type="datetime1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96D-78AE-AF4D-843A-55EF97CAEB4C}" type="datetime1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288-BE4E-0C48-AD9C-83947D3C0A53}" type="datetime1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C39-964A-894A-899B-FA774D6FB125}" type="datetime1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435-6EAD-6B48-BD26-DEAF0355E46A}" type="datetime1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888E-9DCC-E140-95C2-A1C199E73FEC}" type="datetime1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F02-A15E-BE42-8B8F-1E1EBD1B3F57}" type="datetime1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5A73-E565-014F-BD44-70F7B314B80C}" type="datetime1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32BA-5AA1-DE4B-AF6D-BE9E275C2FAB}" type="datetime1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F117-ADAD-DF4D-AB7D-B7CC6C2C971A}" type="datetime1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9B7B-0B41-834D-B83E-0CD3DA689456}" type="datetime1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F8BA-9CFF-214D-BFC4-D985610E2320}" type="datetime1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30465AD-53DA-D841-AEBD-0BDBF8BCB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95" y="2593870"/>
            <a:ext cx="9002885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Dynamical Systems Modeling:</a:t>
            </a:r>
            <a:br>
              <a:rPr lang="en-US" sz="3600" dirty="0" smtClean="0"/>
            </a:br>
            <a:r>
              <a:rPr lang="en-US" sz="3600" dirty="0" smtClean="0"/>
              <a:t>A Report from the Trenches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988" y="4603750"/>
            <a:ext cx="7536762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Niall Bolger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Society for Ambulatory Assessment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June 14, </a:t>
            </a:r>
            <a:r>
              <a:rPr lang="en-US" sz="2400" dirty="0" smtClean="0">
                <a:solidFill>
                  <a:schemeClr val="tx1"/>
                </a:solidFill>
              </a:rPr>
              <a:t>2017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0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Prediction? How to examine heterogeneity?</a:t>
            </a:r>
          </a:p>
          <a:p>
            <a:r>
              <a:rPr lang="en-US" dirty="0" smtClean="0"/>
              <a:t>Comparing results across different types of analyses (Coupled LDE vs. MLM?)</a:t>
            </a:r>
          </a:p>
          <a:p>
            <a:r>
              <a:rPr lang="en-US" dirty="0" smtClean="0"/>
              <a:t>Interval length: 30 seconds? 5 seconds?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026" y="1417638"/>
            <a:ext cx="8229600" cy="11832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Explore heterogeneity</a:t>
            </a:r>
          </a:p>
          <a:p>
            <a:r>
              <a:rPr lang="en-US" sz="2800" dirty="0" smtClean="0"/>
              <a:t>Dynamical systems modeling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76863" y="2812357"/>
            <a:ext cx="3238201" cy="3416231"/>
            <a:chOff x="645599" y="3149690"/>
            <a:chExt cx="3238201" cy="3416231"/>
          </a:xfrm>
        </p:grpSpPr>
        <p:pic>
          <p:nvPicPr>
            <p:cNvPr id="16" name="Picture 15" descr="femalespagh_provide_170425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0" b="9169"/>
            <a:stretch/>
          </p:blipFill>
          <p:spPr>
            <a:xfrm>
              <a:off x="1020314" y="3183710"/>
              <a:ext cx="2687494" cy="303620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16200000">
              <a:off x="-747732" y="4543021"/>
              <a:ext cx="3127357" cy="340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/>
                  <a:cs typeface="Helvetica"/>
                </a:rPr>
                <a:t>Recipient HRV</a:t>
              </a:r>
              <a:endParaRPr lang="en-US" sz="1600" dirty="0">
                <a:latin typeface="Helvetica"/>
                <a:cs typeface="Helvetic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2706" y="6227367"/>
              <a:ext cx="2821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/>
                  <a:cs typeface="Helvetica"/>
                </a:rPr>
                <a:t>Lagged Provider HRV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-1814342" y="35721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19175" y="2468230"/>
            <a:ext cx="4758798" cy="3864757"/>
            <a:chOff x="4119175" y="2468230"/>
            <a:chExt cx="4758798" cy="3864757"/>
          </a:xfrm>
        </p:grpSpPr>
        <p:grpSp>
          <p:nvGrpSpPr>
            <p:cNvPr id="30" name="Group 29"/>
            <p:cNvGrpSpPr/>
            <p:nvPr/>
          </p:nvGrpSpPr>
          <p:grpSpPr>
            <a:xfrm>
              <a:off x="4119175" y="2468230"/>
              <a:ext cx="4758798" cy="3864757"/>
              <a:chOff x="4119175" y="2468230"/>
              <a:chExt cx="4758798" cy="386475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119175" y="2468230"/>
                <a:ext cx="4758798" cy="3864757"/>
                <a:chOff x="1747977" y="2403897"/>
                <a:chExt cx="5495952" cy="426960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747977" y="2403897"/>
                  <a:ext cx="5495952" cy="4269601"/>
                  <a:chOff x="1968150" y="1628241"/>
                  <a:chExt cx="5129500" cy="4124891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1968150" y="1628241"/>
                    <a:ext cx="5129500" cy="4124891"/>
                    <a:chOff x="4491873" y="2081079"/>
                    <a:chExt cx="4374642" cy="3273552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51541"/>
                    <a:stretch/>
                  </p:blipFill>
                  <p:spPr>
                    <a:xfrm>
                      <a:off x="4558237" y="2081079"/>
                      <a:ext cx="4308278" cy="327355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491873" y="2231489"/>
                      <a:ext cx="475013" cy="4495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525127" y="3572390"/>
                    <a:ext cx="1602590" cy="39419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Helvetica"/>
                        <a:cs typeface="Helvetica"/>
                      </a:rPr>
                      <a:t>Provider</a:t>
                    </a:r>
                    <a:endParaRPr lang="en-US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525128" y="3987187"/>
                    <a:ext cx="1500584" cy="39419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Helvetica"/>
                        <a:cs typeface="Helvetica"/>
                      </a:rPr>
                      <a:t>Recipient</a:t>
                    </a:r>
                    <a:endParaRPr lang="en-US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4788683" y="2856151"/>
                    <a:ext cx="636184" cy="56643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131344" y="3562136"/>
                  <a:ext cx="790264" cy="217664"/>
                  <a:chOff x="3131344" y="3562136"/>
                  <a:chExt cx="790264" cy="217664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131344" y="3562136"/>
                    <a:ext cx="336549" cy="15119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3489808" y="3562136"/>
                    <a:ext cx="215900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3705708" y="3644688"/>
                    <a:ext cx="215900" cy="13511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5814322" y="4883452"/>
                <a:ext cx="308351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781571" y="4498981"/>
                <a:ext cx="308351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973987" y="6009378"/>
              <a:ext cx="1513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Helvetica"/>
                  <a:cs typeface="Helvetica"/>
                </a:rPr>
                <a:t>Butler (2011)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214175" y="3676146"/>
            <a:ext cx="702814" cy="530712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14175" y="3618703"/>
            <a:ext cx="516726" cy="530712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0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764" y="261741"/>
            <a:ext cx="8229600" cy="10070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309" y="2004371"/>
            <a:ext cx="4408787" cy="266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Symposium Chair: Michael Russell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Abdiel</a:t>
            </a:r>
            <a:r>
              <a:rPr lang="en-US" sz="2000" dirty="0"/>
              <a:t> Flores</a:t>
            </a:r>
          </a:p>
          <a:p>
            <a:pPr marL="0" indent="0">
              <a:buNone/>
            </a:pPr>
            <a:r>
              <a:rPr lang="en-US" sz="2000" dirty="0" err="1"/>
              <a:t>Matti</a:t>
            </a:r>
            <a:r>
              <a:rPr lang="en-US" sz="2000" dirty="0"/>
              <a:t> </a:t>
            </a:r>
            <a:r>
              <a:rPr lang="en-US" sz="2000" dirty="0" err="1"/>
              <a:t>Vuorre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8" t="20140" r="8466" b="28511"/>
          <a:stretch>
            <a:fillRect/>
          </a:stretch>
        </p:blipFill>
        <p:spPr bwMode="auto">
          <a:xfrm>
            <a:off x="25823863" y="30726063"/>
            <a:ext cx="29797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/>
          <a:stretch>
            <a:fillRect/>
          </a:stretch>
        </p:blipFill>
        <p:spPr bwMode="auto">
          <a:xfrm>
            <a:off x="14935200" y="30826075"/>
            <a:ext cx="3733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71310" y="3911843"/>
            <a:ext cx="8380718" cy="178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Research Assistants: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Carina Brown, </a:t>
            </a:r>
            <a:r>
              <a:rPr lang="en-US" sz="2000" dirty="0"/>
              <a:t>Jessica </a:t>
            </a:r>
            <a:r>
              <a:rPr lang="en-US" sz="2000" dirty="0" err="1"/>
              <a:t>Paek</a:t>
            </a:r>
            <a:r>
              <a:rPr lang="en-US" sz="2000" dirty="0"/>
              <a:t>, Sophia </a:t>
            </a:r>
            <a:r>
              <a:rPr lang="en-US" sz="2000" dirty="0" smtClean="0"/>
              <a:t>Golden, Jessica Gingrich,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Kate Puglia, Jordan Cline, Lauren Cohen, Alexander Fulmer,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Sarah </a:t>
            </a:r>
            <a:r>
              <a:rPr lang="en-US" sz="2000" dirty="0" err="1" smtClean="0"/>
              <a:t>Goetzke</a:t>
            </a:r>
            <a:r>
              <a:rPr lang="en-US" sz="2000" dirty="0" smtClean="0"/>
              <a:t>, Lana </a:t>
            </a:r>
            <a:r>
              <a:rPr lang="en-US" sz="2000" dirty="0" err="1" smtClean="0"/>
              <a:t>Khamash</a:t>
            </a:r>
            <a:r>
              <a:rPr lang="en-US" sz="2000" dirty="0" smtClean="0"/>
              <a:t>, </a:t>
            </a:r>
            <a:r>
              <a:rPr lang="en-US" sz="2000" dirty="0" err="1" smtClean="0"/>
              <a:t>Shelagh</a:t>
            </a:r>
            <a:r>
              <a:rPr lang="en-US" sz="2000" dirty="0" smtClean="0"/>
              <a:t> </a:t>
            </a:r>
            <a:r>
              <a:rPr lang="en-US" sz="2000" dirty="0" err="1" smtClean="0"/>
              <a:t>Mahbubani</a:t>
            </a:r>
            <a:r>
              <a:rPr lang="en-US" sz="2000" dirty="0" smtClean="0"/>
              <a:t>, Max </a:t>
            </a:r>
            <a:r>
              <a:rPr lang="en-US" sz="2000" dirty="0" err="1" smtClean="0"/>
              <a:t>Mikelic</a:t>
            </a:r>
            <a:r>
              <a:rPr lang="en-US" sz="2000" dirty="0" smtClean="0"/>
              <a:t>,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Courtney Peters, Sam </a:t>
            </a:r>
            <a:r>
              <a:rPr lang="en-US" sz="2000" dirty="0" err="1" smtClean="0"/>
              <a:t>Pitasky</a:t>
            </a:r>
            <a:r>
              <a:rPr lang="en-US" sz="2000" dirty="0" smtClean="0"/>
              <a:t>, and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Weissman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2781" b="21152"/>
          <a:stretch/>
        </p:blipFill>
        <p:spPr>
          <a:xfrm>
            <a:off x="5594967" y="1210656"/>
            <a:ext cx="2987855" cy="1587429"/>
          </a:xfrm>
          <a:prstGeom prst="rect">
            <a:avLst/>
          </a:prstGeom>
        </p:spPr>
      </p:pic>
      <p:pic>
        <p:nvPicPr>
          <p:cNvPr id="6" name="Picture 5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62" y="2798085"/>
            <a:ext cx="3293160" cy="11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yncplotgoal_17042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17"/>
          <a:stretch/>
        </p:blipFill>
        <p:spPr>
          <a:xfrm>
            <a:off x="914400" y="716485"/>
            <a:ext cx="6729586" cy="582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78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Control Discussion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53954" y="5721062"/>
            <a:ext cx="8229600" cy="1123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i="1" dirty="0" smtClean="0"/>
              <a:t>N = </a:t>
            </a:r>
            <a:r>
              <a:rPr lang="en-US" sz="18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Mean Relationship Length = 3.9 years (</a:t>
            </a:r>
            <a:r>
              <a:rPr lang="en-US" sz="1800" i="1" dirty="0" smtClean="0"/>
              <a:t>SD</a:t>
            </a:r>
            <a:r>
              <a:rPr lang="en-US" sz="18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Mean Age = 27.4 (</a:t>
            </a:r>
            <a:r>
              <a:rPr lang="en-US" sz="1800" i="1" dirty="0" smtClean="0"/>
              <a:t>SD</a:t>
            </a:r>
            <a:r>
              <a:rPr lang="en-US" sz="1800" dirty="0" smtClean="0"/>
              <a:t> = 6.3)</a:t>
            </a:r>
          </a:p>
          <a:p>
            <a:endParaRPr lang="en-US" sz="1800" dirty="0" smtClean="0"/>
          </a:p>
          <a:p>
            <a:pPr marL="0" indent="0">
              <a:buFont typeface="Arial"/>
              <a:buNone/>
            </a:pPr>
            <a:endParaRPr lang="en-US" sz="1800" dirty="0" smtClean="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763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3"/>
            <a:ext cx="3809999" cy="399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153954" y="5721062"/>
            <a:ext cx="8229600" cy="1123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i="1" dirty="0" smtClean="0"/>
              <a:t>N = </a:t>
            </a:r>
            <a:r>
              <a:rPr lang="en-US" sz="18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Mean Relationship Length = 3.9 years (</a:t>
            </a:r>
            <a:r>
              <a:rPr lang="en-US" sz="1800" i="1" dirty="0" smtClean="0"/>
              <a:t>SD</a:t>
            </a:r>
            <a:r>
              <a:rPr lang="en-US" sz="18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Mean Age = 27.4 (</a:t>
            </a:r>
            <a:r>
              <a:rPr lang="en-US" sz="1800" i="1" dirty="0" smtClean="0"/>
              <a:t>SD</a:t>
            </a:r>
            <a:r>
              <a:rPr lang="en-US" sz="1800" dirty="0" smtClean="0"/>
              <a:t> = 6.3)</a:t>
            </a:r>
          </a:p>
          <a:p>
            <a:endParaRPr lang="en-US" sz="1800" dirty="0" smtClean="0"/>
          </a:p>
          <a:p>
            <a:pPr marL="0" indent="0">
              <a:buFont typeface="Arial"/>
              <a:buNone/>
            </a:pPr>
            <a:endParaRPr lang="en-US" sz="1800" dirty="0" smtClean="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253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2"/>
            <a:ext cx="6380039" cy="42034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MG_633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r="3461"/>
          <a:stretch/>
        </p:blipFill>
        <p:spPr>
          <a:xfrm rot="5400000">
            <a:off x="4979931" y="2154416"/>
            <a:ext cx="3685256" cy="379442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53954" y="5721062"/>
            <a:ext cx="8229600" cy="1123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i="1" dirty="0" smtClean="0"/>
              <a:t>N = </a:t>
            </a:r>
            <a:r>
              <a:rPr lang="en-US" sz="18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Mean Relationship Length = 3.9 years (</a:t>
            </a:r>
            <a:r>
              <a:rPr lang="en-US" sz="1800" i="1" dirty="0" smtClean="0"/>
              <a:t>SD</a:t>
            </a:r>
            <a:r>
              <a:rPr lang="en-US" sz="18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Mean Age = 27.4 (</a:t>
            </a:r>
            <a:r>
              <a:rPr lang="en-US" sz="1800" i="1" dirty="0" smtClean="0"/>
              <a:t>SD</a:t>
            </a:r>
            <a:r>
              <a:rPr lang="en-US" sz="1800" dirty="0" smtClean="0"/>
              <a:t> = 6.3)</a:t>
            </a:r>
          </a:p>
          <a:p>
            <a:endParaRPr lang="en-US" sz="1800" dirty="0" smtClean="0"/>
          </a:p>
          <a:p>
            <a:pPr marL="0" indent="0">
              <a:buFont typeface="Arial"/>
              <a:buNone/>
            </a:pPr>
            <a:endParaRPr lang="en-US" sz="1800" dirty="0" smtClean="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563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98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29" y="2148009"/>
            <a:ext cx="8065293" cy="20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 descr="Raw_RSA_Panel_Pl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5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7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Raw_RSA_Panel_Plots_with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0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8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Raw_RSA_Panel_Plots_withlin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r="25122" b="49513"/>
          <a:stretch/>
        </p:blipFill>
        <p:spPr>
          <a:xfrm>
            <a:off x="984864" y="182634"/>
            <a:ext cx="6505280" cy="643079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453445" y="881141"/>
            <a:ext cx="907112" cy="1477207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88411" y="4156409"/>
            <a:ext cx="907112" cy="1477207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0557" y="1082020"/>
            <a:ext cx="15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Syncing up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43927" y="1451352"/>
            <a:ext cx="596104" cy="168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1256" y="3340277"/>
            <a:ext cx="15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Equilibrium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017205" y="3709609"/>
            <a:ext cx="398615" cy="1240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3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of 14 dyads</a:t>
            </a:r>
          </a:p>
          <a:p>
            <a:pPr lvl="1"/>
            <a:r>
              <a:rPr lang="en-US" dirty="0" smtClean="0"/>
              <a:t>40 segments/dyad x 14 dyads = 560 obs.</a:t>
            </a:r>
          </a:p>
          <a:p>
            <a:r>
              <a:rPr lang="en-US" dirty="0" smtClean="0"/>
              <a:t>Coupled LDE models (</a:t>
            </a:r>
            <a:r>
              <a:rPr lang="en-US" dirty="0" err="1" smtClean="0"/>
              <a:t>Boker</a:t>
            </a:r>
            <a:r>
              <a:rPr lang="en-US" dirty="0" smtClean="0"/>
              <a:t> &amp; </a:t>
            </a:r>
            <a:r>
              <a:rPr lang="en-US" dirty="0" err="1" smtClean="0"/>
              <a:t>Laurenceau</a:t>
            </a:r>
            <a:r>
              <a:rPr lang="en-US" dirty="0" smtClean="0"/>
              <a:t>, 2005)</a:t>
            </a:r>
          </a:p>
          <a:p>
            <a:r>
              <a:rPr lang="en-US" dirty="0" smtClean="0"/>
              <a:t>Separate models run for each dyad, with summary statistics aggregated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35217</TotalTime>
  <Words>320</Words>
  <Application>Microsoft Macintosh PowerPoint</Application>
  <PresentationFormat>On-screen Show (4:3)</PresentationFormat>
  <Paragraphs>82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Dynamical Systems Modeling: A Report from the Trenches</vt:lpstr>
      <vt:lpstr>Method</vt:lpstr>
      <vt:lpstr>Method</vt:lpstr>
      <vt:lpstr>Method</vt:lpstr>
      <vt:lpstr>Respiratory Sinus Arrhythmia (RSA)</vt:lpstr>
      <vt:lpstr>PowerPoint Presentation</vt:lpstr>
      <vt:lpstr>PowerPoint Presentation</vt:lpstr>
      <vt:lpstr>PowerPoint Presentation</vt:lpstr>
      <vt:lpstr>Analysis Strategy</vt:lpstr>
      <vt:lpstr>Summary</vt:lpstr>
      <vt:lpstr>Open Questions and Next Steps</vt:lpstr>
      <vt:lpstr>Future Directions</vt:lpstr>
      <vt:lpstr>Thank you!</vt:lpstr>
      <vt:lpstr>PowerPoint Presentation</vt:lpstr>
      <vt:lpstr>PowerPoint Presentation</vt:lpstr>
      <vt:lpstr>Control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Model of  Social Support Effectivness</dc:title>
  <dc:creator>Katherine Zee</dc:creator>
  <cp:lastModifiedBy>Katherine Zee</cp:lastModifiedBy>
  <cp:revision>1300</cp:revision>
  <dcterms:created xsi:type="dcterms:W3CDTF">2016-04-26T16:56:26Z</dcterms:created>
  <dcterms:modified xsi:type="dcterms:W3CDTF">2017-06-01T15:45:06Z</dcterms:modified>
</cp:coreProperties>
</file>