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519" r:id="rId3"/>
    <p:sldId id="349" r:id="rId4"/>
    <p:sldId id="350" r:id="rId5"/>
    <p:sldId id="285" r:id="rId6"/>
    <p:sldId id="332" r:id="rId7"/>
    <p:sldId id="507" r:id="rId8"/>
    <p:sldId id="499" r:id="rId9"/>
    <p:sldId id="500" r:id="rId10"/>
    <p:sldId id="495" r:id="rId11"/>
    <p:sldId id="501" r:id="rId12"/>
    <p:sldId id="472" r:id="rId13"/>
    <p:sldId id="510" r:id="rId14"/>
    <p:sldId id="512" r:id="rId15"/>
    <p:sldId id="511" r:id="rId16"/>
    <p:sldId id="513" r:id="rId17"/>
    <p:sldId id="514" r:id="rId18"/>
    <p:sldId id="516" r:id="rId19"/>
    <p:sldId id="517" r:id="rId20"/>
    <p:sldId id="518" r:id="rId21"/>
    <p:sldId id="504" r:id="rId22"/>
    <p:sldId id="416" r:id="rId23"/>
    <p:sldId id="3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B5"/>
    <a:srgbClr val="254A00"/>
    <a:srgbClr val="C90064"/>
    <a:srgbClr val="FF0080"/>
    <a:srgbClr val="FF00FF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 autoAdjust="0"/>
    <p:restoredTop sz="86358" autoAdjust="0"/>
  </p:normalViewPr>
  <p:slideViewPr>
    <p:cSldViewPr snapToGrid="0" snapToObjects="1">
      <p:cViewPr varScale="1">
        <p:scale>
          <a:sx n="80" d="100"/>
          <a:sy n="80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a lowering of one’s</a:t>
            </a:r>
            <a:r>
              <a:rPr lang="en-US" baseline="0" dirty="0" smtClean="0"/>
              <a:t> own second derivative (deceleration) but only during female provide/male receive.</a:t>
            </a:r>
          </a:p>
          <a:p>
            <a:r>
              <a:rPr lang="en-US" baseline="0" dirty="0" smtClean="0"/>
              <a:t>Even though we get this effect for this couple, this is fairly consistent with what we find looking at all dyads, i.e., this deceleration seems to happen when females provide/males receive but not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**Note:</a:t>
            </a:r>
            <a:r>
              <a:rPr lang="en-US" baseline="0" dirty="0" smtClean="0"/>
              <a:t> to generate most of the figures, we could not use the model’s estimated zeta values. Use .1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 of Dyadic Physiological Data: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1 </a:t>
            </a:r>
            <a:r>
              <a:rPr lang="en-US" dirty="0" smtClean="0"/>
              <a:t>dyad as dynamic system</a:t>
            </a:r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</a:t>
            </a:r>
            <a:r>
              <a:rPr lang="en-US" dirty="0" err="1" smtClean="0"/>
              <a:t>Laurenceau</a:t>
            </a:r>
            <a:r>
              <a:rPr lang="en-US" dirty="0" smtClean="0"/>
              <a:t>, 2005)</a:t>
            </a:r>
          </a:p>
          <a:p>
            <a:pPr lvl="1"/>
            <a:r>
              <a:rPr lang="en-US" dirty="0" smtClean="0"/>
              <a:t>Time Delay Embedding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81084"/>
              </p:ext>
            </p:extLst>
          </p:nvPr>
        </p:nvGraphicFramePr>
        <p:xfrm>
          <a:off x="792416" y="1416708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F1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-.39 (.35)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-1.45 (.44)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F2</a:t>
                      </a:r>
                      <a:endParaRPr lang="en-US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-.81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 (.64)</a:t>
                      </a:r>
                      <a:endParaRPr 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6.66 (NA)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M1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-.22 (.41)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-.71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(.15)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.66 (.55)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.08</a:t>
                      </a:r>
                      <a:r>
                        <a:rPr lang="en-US" b="0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(.23)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.22 (.52)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-.40 (NA)!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F2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.40 (1.36)!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.03 (.24)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8612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32095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525353"/>
            <a:ext cx="6122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1 = First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2 = Second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! = Hitting upper/lower bound </a:t>
            </a:r>
            <a:r>
              <a:rPr lang="en-US" sz="1600" dirty="0" smtClean="0">
                <a:latin typeface="Helvetica"/>
                <a:cs typeface="Helvetica"/>
              </a:rPr>
              <a:t>constraints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10389" y="2053489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10390" y="3186123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female provide / 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For both partners, the higher one’s RSA relative to baseline, the </a:t>
            </a:r>
            <a:r>
              <a:rPr lang="en-US" dirty="0" smtClean="0"/>
              <a:t>RSA slows down (lower ‘velocity’) </a:t>
            </a:r>
          </a:p>
          <a:p>
            <a:r>
              <a:rPr lang="en-US" dirty="0"/>
              <a:t>How well does model capture raw data?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 Fit: Male Provide/Female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predictionplot_femalereceive_femalepartner_no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6" y="1219200"/>
            <a:ext cx="4572000" cy="5486400"/>
          </a:xfrm>
          <a:prstGeom prst="rect">
            <a:avLst/>
          </a:prstGeom>
        </p:spPr>
      </p:pic>
      <p:pic>
        <p:nvPicPr>
          <p:cNvPr id="8" name="Picture 7" descr="predictionplot_femalereceive_malepartner_nora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21920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 Fit: Male Provide/Female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predictionplot_femalereceive_malepartner_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219200"/>
            <a:ext cx="4572000" cy="5486400"/>
          </a:xfrm>
          <a:prstGeom prst="rect">
            <a:avLst/>
          </a:prstGeom>
        </p:spPr>
      </p:pic>
      <p:pic>
        <p:nvPicPr>
          <p:cNvPr id="9" name="Picture 8" descr="predictionplot_femalereceive_femalepartner_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6" y="121920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 descr="predictionplot_malereceive_femalepartner_nora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23975"/>
            <a:ext cx="4572000" cy="5486400"/>
          </a:xfrm>
          <a:prstGeom prst="rect">
            <a:avLst/>
          </a:prstGeom>
        </p:spPr>
      </p:pic>
      <p:pic>
        <p:nvPicPr>
          <p:cNvPr id="13" name="Picture 12" descr="predictionplot_malereceive_malepartner_no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1323975"/>
            <a:ext cx="4572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5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predictionplot_malereceive_malepartner_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1323975"/>
            <a:ext cx="4572000" cy="5486400"/>
          </a:xfrm>
          <a:prstGeom prst="rect">
            <a:avLst/>
          </a:prstGeom>
        </p:spPr>
      </p:pic>
      <p:pic>
        <p:nvPicPr>
          <p:cNvPr id="10" name="Picture 9" descr="predictionplot_malereceive_femalepartner_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23975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Both Partners, Both Phases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predictionplot_malereceive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330325"/>
            <a:ext cx="4572000" cy="5486400"/>
          </a:xfrm>
          <a:prstGeom prst="rect">
            <a:avLst/>
          </a:prstGeom>
        </p:spPr>
      </p:pic>
      <p:pic>
        <p:nvPicPr>
          <p:cNvPr id="7" name="Picture 6" descr="predictionplot_femalereceive_bot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30325"/>
            <a:ext cx="4572000" cy="548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1" y="1365250"/>
            <a:ext cx="4508500" cy="5372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“Multilevel” model (no random effects)</a:t>
            </a:r>
          </a:p>
          <a:p>
            <a:pPr lvl="1"/>
            <a:r>
              <a:rPr lang="en-US" dirty="0" smtClean="0"/>
              <a:t>Linear model estimating effects separately for male partner and female partner</a:t>
            </a:r>
          </a:p>
          <a:p>
            <a:r>
              <a:rPr lang="en-US" dirty="0" smtClean="0"/>
              <a:t>Do we find evidence of linear self-regulation effects?</a:t>
            </a:r>
          </a:p>
          <a:p>
            <a:pPr lvl="1"/>
            <a:r>
              <a:rPr lang="en-US" dirty="0" smtClean="0"/>
              <a:t>RSA predicting one’s own RSA at next </a:t>
            </a:r>
            <a:r>
              <a:rPr lang="en-US" dirty="0" err="1" smtClean="0"/>
              <a:t>timepoint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“Multilevel”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84941"/>
              </p:ext>
            </p:extLst>
          </p:nvPr>
        </p:nvGraphicFramePr>
        <p:xfrm>
          <a:off x="792416" y="1613752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.14 (.31)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-.04 (.29)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.18 (.32)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.16</a:t>
                      </a:r>
                      <a:r>
                        <a:rPr lang="en-US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(.15)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.13 (.32)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.45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-.03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 (.17)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-.07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-.06 (.31)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.35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-.02 (.16)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.12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5" y="4523006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5" y="5818649"/>
            <a:ext cx="61222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All effects NS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2505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15" y="3383167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6265" y="2247372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6266" y="2820442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5175" y="2000250"/>
            <a:ext cx="792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Helvetica"/>
                <a:cs typeface="Helvetica"/>
              </a:rPr>
              <a:t>Niall will add some introductory material here</a:t>
            </a:r>
            <a:endParaRPr lang="en-US" sz="6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0746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of self-regulation (“cycling”) using Coupled LDE when female partners provide support / male partners receive support</a:t>
            </a:r>
          </a:p>
          <a:p>
            <a:r>
              <a:rPr lang="en-US" dirty="0" smtClean="0"/>
              <a:t>Different results from different models</a:t>
            </a:r>
          </a:p>
          <a:p>
            <a:pPr lvl="1"/>
            <a:r>
              <a:rPr lang="en-US" dirty="0" smtClean="0"/>
              <a:t>No apparent self-regulation using traditional approaches</a:t>
            </a:r>
          </a:p>
          <a:p>
            <a:pPr lvl="1"/>
            <a:r>
              <a:rPr lang="en-US" dirty="0" smtClean="0"/>
              <a:t>If anything, trends seem stronger for cross-partner effects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time delay embed values may be necessary for each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e.g., unable to estimate SE for some parameters, some parameters physiologically implausible</a:t>
            </a:r>
            <a:endParaRPr lang="en-US" dirty="0" smtClean="0"/>
          </a:p>
          <a:p>
            <a:r>
              <a:rPr lang="en-US" dirty="0"/>
              <a:t>Interval length: 10 seconds? 2 seconds?</a:t>
            </a:r>
          </a:p>
          <a:p>
            <a:pPr lvl="1"/>
            <a:r>
              <a:rPr lang="en-US" dirty="0"/>
              <a:t>Limitations: estimating </a:t>
            </a:r>
            <a:r>
              <a:rPr lang="en-US" dirty="0" smtClean="0"/>
              <a:t>RSA requires intervals of at least 10 seconds in </a:t>
            </a:r>
            <a:r>
              <a:rPr lang="en-US" dirty="0" err="1" smtClean="0"/>
              <a:t>Mindware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400" y="3669004"/>
            <a:ext cx="8229600" cy="2815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Relevant to support because taps into: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Emotion Regulation </a:t>
            </a:r>
            <a:r>
              <a:rPr lang="en-US" sz="2000" dirty="0" smtClean="0"/>
              <a:t>(</a:t>
            </a:r>
            <a:r>
              <a:rPr lang="en-US" sz="2000" dirty="0" err="1" smtClean="0"/>
              <a:t>Geisler</a:t>
            </a:r>
            <a:r>
              <a:rPr lang="en-US" sz="2000" dirty="0" smtClean="0"/>
              <a:t> et </a:t>
            </a:r>
            <a:r>
              <a:rPr lang="en-US" sz="2000" dirty="0"/>
              <a:t>al., </a:t>
            </a:r>
            <a:r>
              <a:rPr lang="en-US" sz="2000" dirty="0" smtClean="0"/>
              <a:t>2013)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Social Sensitivity </a:t>
            </a:r>
            <a:r>
              <a:rPr lang="en-US" sz="2000" dirty="0"/>
              <a:t>(</a:t>
            </a:r>
            <a:r>
              <a:rPr lang="en-US" sz="2000" dirty="0" err="1" smtClean="0"/>
              <a:t>Muhtadie</a:t>
            </a:r>
            <a:r>
              <a:rPr lang="en-US" sz="2000" dirty="0" smtClean="0"/>
              <a:t> et al., 2015)</a:t>
            </a:r>
            <a:endParaRPr lang="en-US" sz="1800" dirty="0" smtClean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Used in prior studies of </a:t>
            </a:r>
            <a:r>
              <a:rPr lang="en-US" dirty="0" err="1" smtClean="0"/>
              <a:t>covariation</a:t>
            </a:r>
            <a:r>
              <a:rPr lang="en-US" dirty="0"/>
              <a:t> </a:t>
            </a:r>
            <a:r>
              <a:rPr lang="en-US" dirty="0" smtClean="0"/>
              <a:t>in couples </a:t>
            </a:r>
            <a:r>
              <a:rPr lang="en-US" sz="2000" dirty="0" smtClean="0"/>
              <a:t>(Helm, </a:t>
            </a:r>
            <a:r>
              <a:rPr lang="en-US" sz="2000" dirty="0" err="1" smtClean="0"/>
              <a:t>Sbarra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Ferrer</a:t>
            </a:r>
            <a:r>
              <a:rPr lang="en-US" sz="2000" dirty="0" smtClean="0"/>
              <a:t> 2014)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Good temporal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474894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290" y="4161517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1 = Male Provide / Female Receive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2 = Female Provide / Male Receive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214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</a:t>
            </a:r>
            <a:r>
              <a:rPr lang="en-US" sz="3600" dirty="0" smtClean="0"/>
              <a:t>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Raw_Data_16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7" name="Picture 6" descr="Raw_Data_168_maleprovi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92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4967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600" dirty="0" smtClean="0"/>
              <a:t>Dyad </a:t>
            </a:r>
            <a:r>
              <a:rPr lang="en-US" sz="3600" dirty="0" smtClean="0"/>
              <a:t>168</a:t>
            </a:r>
            <a:endParaRPr lang="en-US" sz="3600" dirty="0"/>
          </a:p>
        </p:txBody>
      </p:sp>
      <p:pic>
        <p:nvPicPr>
          <p:cNvPr id="5" name="Picture 4" descr="Raw_Data_168_femaleprovide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9" name="Picture 8" descr="Raw_Data_168_maleprovide_with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661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35984</TotalTime>
  <Words>889</Words>
  <Application>Microsoft Macintosh PowerPoint</Application>
  <PresentationFormat>On-screen Show (4:3)</PresentationFormat>
  <Paragraphs>157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Dynamical Systems Modeling of Dyadic Physiological Data: A Report from the Trenches</vt:lpstr>
      <vt:lpstr>PowerPoint Presentation</vt:lpstr>
      <vt:lpstr>Method</vt:lpstr>
      <vt:lpstr>Method</vt:lpstr>
      <vt:lpstr>Method</vt:lpstr>
      <vt:lpstr>Respiratory Sinus Arrhythmia (RSA)</vt:lpstr>
      <vt:lpstr>Respiratory Sinus Arrhythmia (RSA)</vt:lpstr>
      <vt:lpstr>Dyad 168</vt:lpstr>
      <vt:lpstr>PowerPoint Presentation</vt:lpstr>
      <vt:lpstr>Analysis Strategy</vt:lpstr>
      <vt:lpstr>Results</vt:lpstr>
      <vt:lpstr>Results</vt:lpstr>
      <vt:lpstr>Model Fit: Male Provide/Female Receive</vt:lpstr>
      <vt:lpstr>Model Fit: Male Provide/Female Receive</vt:lpstr>
      <vt:lpstr>Model Fit: Female Provide/Male Receive</vt:lpstr>
      <vt:lpstr>Model Fit: Female Provide/Male Receive</vt:lpstr>
      <vt:lpstr>Both Partners, Both Phases</vt:lpstr>
      <vt:lpstr>Comparing Approaches</vt:lpstr>
      <vt:lpstr>“Multilevel” Results</vt:lpstr>
      <vt:lpstr>Summary</vt:lpstr>
      <vt:lpstr>Open Questions and Next Steps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Katherine Zee</cp:lastModifiedBy>
  <cp:revision>1433</cp:revision>
  <dcterms:created xsi:type="dcterms:W3CDTF">2016-04-26T16:56:26Z</dcterms:created>
  <dcterms:modified xsi:type="dcterms:W3CDTF">2017-06-12T21:42:32Z</dcterms:modified>
</cp:coreProperties>
</file>