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349" r:id="rId3"/>
    <p:sldId id="350" r:id="rId4"/>
    <p:sldId id="285" r:id="rId5"/>
    <p:sldId id="332" r:id="rId6"/>
    <p:sldId id="498" r:id="rId7"/>
    <p:sldId id="499" r:id="rId8"/>
    <p:sldId id="500" r:id="rId9"/>
    <p:sldId id="495" r:id="rId10"/>
    <p:sldId id="501" r:id="rId11"/>
    <p:sldId id="472" r:id="rId12"/>
    <p:sldId id="503" r:id="rId13"/>
    <p:sldId id="504" r:id="rId14"/>
    <p:sldId id="505" r:id="rId15"/>
    <p:sldId id="506" r:id="rId16"/>
    <p:sldId id="416" r:id="rId17"/>
    <p:sldId id="497" r:id="rId18"/>
    <p:sldId id="464" r:id="rId19"/>
    <p:sldId id="375" r:id="rId20"/>
    <p:sldId id="3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00B5"/>
    <a:srgbClr val="254A00"/>
    <a:srgbClr val="C90064"/>
    <a:srgbClr val="FF0080"/>
    <a:srgbClr val="FF00FF"/>
    <a:srgbClr val="80008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4" autoAdjust="0"/>
    <p:restoredTop sz="86358" autoAdjust="0"/>
  </p:normalViewPr>
  <p:slideViewPr>
    <p:cSldViewPr snapToGrid="0" snapToObjects="1">
      <p:cViewPr varScale="1">
        <p:scale>
          <a:sx n="114" d="100"/>
          <a:sy n="114" d="100"/>
        </p:scale>
        <p:origin x="-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8AF997-4151-B941-BE4F-9B4B4D6C14D9}" type="datetimeFigureOut">
              <a:rPr lang="en-US" smtClean="0"/>
              <a:t>6/11/17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660D3-6B6B-1A4B-904F-B5D01CB2C2D2}" type="slidenum">
              <a:rPr lang="en-US" smtClean="0"/>
              <a:t>‹#›</a:t>
            </a:fld>
            <a:endParaRPr lang="en-US"/>
          </a:p>
        </p:txBody>
      </p:sp>
    </p:spTree>
    <p:extLst>
      <p:ext uri="{BB962C8B-B14F-4D97-AF65-F5344CB8AC3E}">
        <p14:creationId xmlns:p14="http://schemas.microsoft.com/office/powerpoint/2010/main" val="23631590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931A8-25D3-C54C-BD1F-10D44CFB89B1}" type="datetimeFigureOut">
              <a:rPr lang="en-US" smtClean="0"/>
              <a:t>6/11/17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01202-7B2C-1F44-9EFD-3AAF0086B375}" type="slidenum">
              <a:rPr lang="en-US" smtClean="0"/>
              <a:t>‹#›</a:t>
            </a:fld>
            <a:endParaRPr lang="en-US"/>
          </a:p>
        </p:txBody>
      </p:sp>
    </p:spTree>
    <p:extLst>
      <p:ext uri="{BB962C8B-B14F-4D97-AF65-F5344CB8AC3E}">
        <p14:creationId xmlns:p14="http://schemas.microsoft.com/office/powerpoint/2010/main" val="4485357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i="1" dirty="0" smtClean="0"/>
              <a:t>N = </a:t>
            </a:r>
            <a:r>
              <a:rPr lang="en-US" sz="1200" dirty="0" smtClean="0"/>
              <a:t>78 romantic partner dyads </a:t>
            </a:r>
          </a:p>
          <a:p>
            <a:pPr marL="0" indent="0">
              <a:buFont typeface="Arial"/>
              <a:buNone/>
            </a:pPr>
            <a:r>
              <a:rPr lang="en-US" sz="1200" dirty="0" smtClean="0"/>
              <a:t>Mean Relationship Length = 3.9 years (</a:t>
            </a:r>
            <a:r>
              <a:rPr lang="en-US" sz="1200" i="1" dirty="0" smtClean="0"/>
              <a:t>SD</a:t>
            </a:r>
            <a:r>
              <a:rPr lang="en-US" sz="1200" dirty="0" smtClean="0"/>
              <a:t> = 3.1)</a:t>
            </a:r>
          </a:p>
          <a:p>
            <a:pPr marL="0" indent="0">
              <a:buFont typeface="Arial"/>
              <a:buNone/>
            </a:pPr>
            <a:r>
              <a:rPr lang="en-US" sz="1200" dirty="0" smtClean="0"/>
              <a:t>Mean Age = 27.4 (</a:t>
            </a:r>
            <a:r>
              <a:rPr lang="en-US" sz="1200" i="1" dirty="0" smtClean="0"/>
              <a:t>SD</a:t>
            </a:r>
            <a:r>
              <a:rPr lang="en-US" sz="1200" dirty="0" smtClean="0"/>
              <a:t> = 6.3)</a:t>
            </a:r>
          </a:p>
        </p:txBody>
      </p:sp>
      <p:sp>
        <p:nvSpPr>
          <p:cNvPr id="4" name="Slide Number Placeholder 3"/>
          <p:cNvSpPr>
            <a:spLocks noGrp="1"/>
          </p:cNvSpPr>
          <p:nvPr>
            <p:ph type="sldNum" sz="quarter" idx="10"/>
          </p:nvPr>
        </p:nvSpPr>
        <p:spPr/>
        <p:txBody>
          <a:bodyPr/>
          <a:lstStyle/>
          <a:p>
            <a:fld id="{449532B9-1DE5-854F-847B-81DAE3504361}" type="slidenum">
              <a:rPr lang="en-US" smtClean="0"/>
              <a:t>2</a:t>
            </a:fld>
            <a:endParaRPr lang="en-US"/>
          </a:p>
        </p:txBody>
      </p:sp>
    </p:spTree>
    <p:extLst>
      <p:ext uri="{BB962C8B-B14F-4D97-AF65-F5344CB8AC3E}">
        <p14:creationId xmlns:p14="http://schemas.microsoft.com/office/powerpoint/2010/main" val="12072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i="1" dirty="0" smtClean="0"/>
              <a:t>N = </a:t>
            </a:r>
            <a:r>
              <a:rPr lang="en-US" sz="1200" dirty="0" smtClean="0"/>
              <a:t>78 romantic partner dyads </a:t>
            </a:r>
          </a:p>
          <a:p>
            <a:pPr marL="0" indent="0">
              <a:buFont typeface="Arial"/>
              <a:buNone/>
            </a:pPr>
            <a:r>
              <a:rPr lang="en-US" sz="1200" dirty="0" smtClean="0"/>
              <a:t>Mean Relationship Length = 3.9 years (</a:t>
            </a:r>
            <a:r>
              <a:rPr lang="en-US" sz="1200" i="1" dirty="0" smtClean="0"/>
              <a:t>SD</a:t>
            </a:r>
            <a:r>
              <a:rPr lang="en-US" sz="1200" dirty="0" smtClean="0"/>
              <a:t> = 3.1)</a:t>
            </a:r>
          </a:p>
          <a:p>
            <a:pPr marL="0" indent="0">
              <a:buFont typeface="Arial"/>
              <a:buNone/>
            </a:pPr>
            <a:r>
              <a:rPr lang="en-US" sz="1200" dirty="0" smtClean="0"/>
              <a:t>Mean Age = 27.4 (</a:t>
            </a:r>
            <a:r>
              <a:rPr lang="en-US" sz="1200" i="1" dirty="0" smtClean="0"/>
              <a:t>SD</a:t>
            </a:r>
            <a:r>
              <a:rPr lang="en-US" sz="1200" dirty="0" smtClean="0"/>
              <a:t> = 6.3)</a:t>
            </a:r>
          </a:p>
          <a:p>
            <a:endParaRPr lang="en-US" dirty="0"/>
          </a:p>
        </p:txBody>
      </p:sp>
      <p:sp>
        <p:nvSpPr>
          <p:cNvPr id="4" name="Slide Number Placeholder 3"/>
          <p:cNvSpPr>
            <a:spLocks noGrp="1"/>
          </p:cNvSpPr>
          <p:nvPr>
            <p:ph type="sldNum" sz="quarter" idx="10"/>
          </p:nvPr>
        </p:nvSpPr>
        <p:spPr/>
        <p:txBody>
          <a:bodyPr/>
          <a:lstStyle/>
          <a:p>
            <a:fld id="{449532B9-1DE5-854F-847B-81DAE3504361}" type="slidenum">
              <a:rPr lang="en-US" smtClean="0"/>
              <a:t>3</a:t>
            </a:fld>
            <a:endParaRPr lang="en-US"/>
          </a:p>
        </p:txBody>
      </p:sp>
    </p:spTree>
    <p:extLst>
      <p:ext uri="{BB962C8B-B14F-4D97-AF65-F5344CB8AC3E}">
        <p14:creationId xmlns:p14="http://schemas.microsoft.com/office/powerpoint/2010/main" val="12072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i="1" dirty="0" smtClean="0"/>
              <a:t>N = </a:t>
            </a:r>
            <a:r>
              <a:rPr lang="en-US" sz="1200" i="0" dirty="0" smtClean="0"/>
              <a:t>78</a:t>
            </a:r>
            <a:r>
              <a:rPr lang="en-US" sz="1200" dirty="0" smtClean="0"/>
              <a:t> romantic partner dyads </a:t>
            </a:r>
          </a:p>
          <a:p>
            <a:pPr marL="0" indent="0">
              <a:buFont typeface="Arial"/>
              <a:buNone/>
            </a:pPr>
            <a:r>
              <a:rPr lang="en-US" sz="1200" dirty="0" smtClean="0"/>
              <a:t>Mean Relationship Length = 3.9 years (</a:t>
            </a:r>
            <a:r>
              <a:rPr lang="en-US" sz="1200" i="1" dirty="0" smtClean="0"/>
              <a:t>SD</a:t>
            </a:r>
            <a:r>
              <a:rPr lang="en-US" sz="1200" dirty="0" smtClean="0"/>
              <a:t> = 3.1)</a:t>
            </a:r>
          </a:p>
          <a:p>
            <a:pPr marL="0" indent="0">
              <a:buFont typeface="Arial"/>
              <a:buNone/>
            </a:pPr>
            <a:r>
              <a:rPr lang="en-US" sz="1200" dirty="0" smtClean="0"/>
              <a:t>Mean Age = 27.4 (</a:t>
            </a:r>
            <a:r>
              <a:rPr lang="en-US" sz="1200" i="1" dirty="0" smtClean="0"/>
              <a:t>SD</a:t>
            </a:r>
            <a:r>
              <a:rPr lang="en-US" sz="1200" dirty="0" smtClean="0"/>
              <a:t> = 6.3)</a:t>
            </a:r>
          </a:p>
          <a:p>
            <a:endParaRPr lang="en-US" dirty="0"/>
          </a:p>
        </p:txBody>
      </p:sp>
      <p:sp>
        <p:nvSpPr>
          <p:cNvPr id="4" name="Slide Number Placeholder 3"/>
          <p:cNvSpPr>
            <a:spLocks noGrp="1"/>
          </p:cNvSpPr>
          <p:nvPr>
            <p:ph type="sldNum" sz="quarter" idx="10"/>
          </p:nvPr>
        </p:nvSpPr>
        <p:spPr/>
        <p:txBody>
          <a:bodyPr/>
          <a:lstStyle/>
          <a:p>
            <a:fld id="{449532B9-1DE5-854F-847B-81DAE3504361}" type="slidenum">
              <a:rPr lang="en-US" smtClean="0"/>
              <a:t>4</a:t>
            </a:fld>
            <a:endParaRPr lang="en-US"/>
          </a:p>
        </p:txBody>
      </p:sp>
    </p:spTree>
    <p:extLst>
      <p:ext uri="{BB962C8B-B14F-4D97-AF65-F5344CB8AC3E}">
        <p14:creationId xmlns:p14="http://schemas.microsoft.com/office/powerpoint/2010/main" val="12072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01202-7B2C-1F44-9EFD-3AAF0086B375}" type="slidenum">
              <a:rPr lang="en-US" smtClean="0"/>
              <a:t>5</a:t>
            </a:fld>
            <a:endParaRPr lang="en-US"/>
          </a:p>
        </p:txBody>
      </p:sp>
    </p:spTree>
    <p:extLst>
      <p:ext uri="{BB962C8B-B14F-4D97-AF65-F5344CB8AC3E}">
        <p14:creationId xmlns:p14="http://schemas.microsoft.com/office/powerpoint/2010/main" val="310099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One’s own level predicts one’s</a:t>
            </a:r>
            <a:r>
              <a:rPr lang="en-US" baseline="0" dirty="0" smtClean="0"/>
              <a:t> own second derivative (acceleration) but only during female provide/male receive</a:t>
            </a:r>
          </a:p>
          <a:p>
            <a:r>
              <a:rPr lang="en-US" baseline="0" dirty="0" smtClean="0"/>
              <a:t>^ even though we get this effect for this couple, this is somewhat consistent with what we find looking at all dyads (i.e., there seems to be something special happening when female provide/male receive but not vice versa)</a:t>
            </a:r>
          </a:p>
        </p:txBody>
      </p:sp>
      <p:sp>
        <p:nvSpPr>
          <p:cNvPr id="4" name="Slide Number Placeholder 3"/>
          <p:cNvSpPr>
            <a:spLocks noGrp="1"/>
          </p:cNvSpPr>
          <p:nvPr>
            <p:ph type="sldNum" sz="quarter" idx="10"/>
          </p:nvPr>
        </p:nvSpPr>
        <p:spPr/>
        <p:txBody>
          <a:bodyPr/>
          <a:lstStyle/>
          <a:p>
            <a:fld id="{FB401202-7B2C-1F44-9EFD-3AAF0086B375}" type="slidenum">
              <a:rPr lang="en-US" smtClean="0"/>
              <a:t>11</a:t>
            </a:fld>
            <a:endParaRPr lang="en-US"/>
          </a:p>
        </p:txBody>
      </p:sp>
    </p:spTree>
    <p:extLst>
      <p:ext uri="{BB962C8B-B14F-4D97-AF65-F5344CB8AC3E}">
        <p14:creationId xmlns:p14="http://schemas.microsoft.com/office/powerpoint/2010/main" val="216755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532B9-1DE5-854F-847B-81DAE3504361}" type="slidenum">
              <a:rPr lang="en-US" smtClean="0"/>
              <a:t>16</a:t>
            </a:fld>
            <a:endParaRPr lang="en-US"/>
          </a:p>
        </p:txBody>
      </p:sp>
    </p:spTree>
    <p:extLst>
      <p:ext uri="{BB962C8B-B14F-4D97-AF65-F5344CB8AC3E}">
        <p14:creationId xmlns:p14="http://schemas.microsoft.com/office/powerpoint/2010/main" val="188944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92F03C-7AD8-CA42-B8B6-48E38F7C0A8F}"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46848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FE96D-78AE-AF4D-843A-55EF97CAEB4C}"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139582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25288-BE4E-0C48-AD9C-83947D3C0A53}"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41234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95C39-964A-894A-899B-FA774D6FB125}"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91051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44435-6EAD-6B48-BD26-DEAF0355E46A}" type="datetime1">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12706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D888E-9DCC-E140-95C2-A1C199E73FEC}" type="datetime1">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08643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37F02-A15E-BE42-8B8F-1E1EBD1B3F57}" type="datetime1">
              <a:rPr lang="en-US" smtClean="0"/>
              <a:t>6/11/17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42521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55A73-E565-014F-BD44-70F7B314B80C}" type="datetime1">
              <a:rPr lang="en-US" smtClean="0"/>
              <a:t>6/11/17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63574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D32BA-5AA1-DE4B-AF6D-BE9E275C2FAB}" type="datetime1">
              <a:rPr lang="en-US" smtClean="0"/>
              <a:t>6/11/17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317486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F117-ADAD-DF4D-AB7D-B7CC6C2C971A}" type="datetime1">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23982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19B7B-0B41-834D-B83E-0CD3DA689456}" type="datetime1">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65AD-53DA-D841-AEBD-0BDBF8BCBA90}" type="slidenum">
              <a:rPr lang="en-US" smtClean="0"/>
              <a:t>‹#›</a:t>
            </a:fld>
            <a:endParaRPr lang="en-US"/>
          </a:p>
        </p:txBody>
      </p:sp>
    </p:spTree>
    <p:extLst>
      <p:ext uri="{BB962C8B-B14F-4D97-AF65-F5344CB8AC3E}">
        <p14:creationId xmlns:p14="http://schemas.microsoft.com/office/powerpoint/2010/main" val="2088461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FF8BA-9CFF-214D-BFC4-D985610E2320}" type="datetime1">
              <a:rPr lang="en-US" smtClean="0"/>
              <a:t>6/11/17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930465AD-53DA-D841-AEBD-0BDBF8BCBA90}" type="slidenum">
              <a:rPr lang="en-US" smtClean="0"/>
              <a:pPr/>
              <a:t>‹#›</a:t>
            </a:fld>
            <a:endParaRPr lang="en-US" dirty="0"/>
          </a:p>
        </p:txBody>
      </p:sp>
    </p:spTree>
    <p:extLst>
      <p:ext uri="{BB962C8B-B14F-4D97-AF65-F5344CB8AC3E}">
        <p14:creationId xmlns:p14="http://schemas.microsoft.com/office/powerpoint/2010/main" val="353249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5"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 Id="rId3"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emf"/><Relationship Id="rId3"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95" y="2143821"/>
            <a:ext cx="9002885" cy="1470025"/>
          </a:xfrm>
        </p:spPr>
        <p:txBody>
          <a:bodyPr>
            <a:noAutofit/>
          </a:bodyPr>
          <a:lstStyle/>
          <a:p>
            <a:r>
              <a:rPr lang="en-US" sz="3600" dirty="0" smtClean="0"/>
              <a:t>Dynamical Systems Modeling:</a:t>
            </a:r>
            <a:br>
              <a:rPr lang="en-US" sz="3600" dirty="0" smtClean="0"/>
            </a:br>
            <a:r>
              <a:rPr lang="en-US" sz="3600" dirty="0" smtClean="0"/>
              <a:t>A Report from the Trenches</a:t>
            </a:r>
            <a:endParaRPr lang="en-US" sz="3600" dirty="0"/>
          </a:p>
        </p:txBody>
      </p:sp>
      <p:sp>
        <p:nvSpPr>
          <p:cNvPr id="4" name="Slide Number Placeholder 3"/>
          <p:cNvSpPr>
            <a:spLocks noGrp="1"/>
          </p:cNvSpPr>
          <p:nvPr>
            <p:ph type="sldNum" sz="quarter" idx="12"/>
          </p:nvPr>
        </p:nvSpPr>
        <p:spPr/>
        <p:txBody>
          <a:bodyPr/>
          <a:lstStyle/>
          <a:p>
            <a:fld id="{930465AD-53DA-D841-AEBD-0BDBF8BCBA90}" type="slidenum">
              <a:rPr lang="en-US" smtClean="0"/>
              <a:t>1</a:t>
            </a:fld>
            <a:endParaRPr lang="en-US"/>
          </a:p>
        </p:txBody>
      </p:sp>
      <p:sp>
        <p:nvSpPr>
          <p:cNvPr id="3" name="Subtitle 2"/>
          <p:cNvSpPr>
            <a:spLocks noGrp="1"/>
          </p:cNvSpPr>
          <p:nvPr>
            <p:ph type="subTitle" idx="1"/>
          </p:nvPr>
        </p:nvSpPr>
        <p:spPr>
          <a:xfrm>
            <a:off x="805988" y="4278084"/>
            <a:ext cx="7536762" cy="1752600"/>
          </a:xfrm>
        </p:spPr>
        <p:txBody>
          <a:bodyPr>
            <a:normAutofit lnSpcReduction="10000"/>
          </a:bodyPr>
          <a:lstStyle/>
          <a:p>
            <a:r>
              <a:rPr lang="en-US" sz="2400" dirty="0" smtClean="0">
                <a:solidFill>
                  <a:schemeClr val="tx1"/>
                </a:solidFill>
              </a:rPr>
              <a:t>Niall Bolger</a:t>
            </a:r>
          </a:p>
          <a:p>
            <a:r>
              <a:rPr lang="en-US" sz="2400" dirty="0" smtClean="0">
                <a:solidFill>
                  <a:schemeClr val="tx1"/>
                </a:solidFill>
              </a:rPr>
              <a:t>Society for Ambulatory </a:t>
            </a:r>
            <a:r>
              <a:rPr lang="en-US" sz="2400" dirty="0" smtClean="0">
                <a:solidFill>
                  <a:schemeClr val="tx1"/>
                </a:solidFill>
              </a:rPr>
              <a:t>Assessment</a:t>
            </a:r>
          </a:p>
          <a:p>
            <a:r>
              <a:rPr lang="en-US" sz="2400" dirty="0" smtClean="0">
                <a:solidFill>
                  <a:schemeClr val="tx1"/>
                </a:solidFill>
              </a:rPr>
              <a:t>Dynamics Systems Preconference</a:t>
            </a:r>
            <a:endParaRPr lang="en-US" sz="2400" dirty="0" smtClean="0">
              <a:solidFill>
                <a:schemeClr val="tx1"/>
              </a:solidFill>
            </a:endParaRPr>
          </a:p>
          <a:p>
            <a:r>
              <a:rPr lang="en-US" sz="2400" dirty="0" smtClean="0">
                <a:solidFill>
                  <a:schemeClr val="tx1"/>
                </a:solidFill>
              </a:rPr>
              <a:t>June 14, 2017</a:t>
            </a:r>
            <a:endParaRPr lang="en-US" sz="2400" dirty="0">
              <a:solidFill>
                <a:schemeClr val="tx1"/>
              </a:solidFill>
            </a:endParaRPr>
          </a:p>
        </p:txBody>
      </p:sp>
    </p:spTree>
    <p:extLst>
      <p:ext uri="{BB962C8B-B14F-4D97-AF65-F5344CB8AC3E}">
        <p14:creationId xmlns:p14="http://schemas.microsoft.com/office/powerpoint/2010/main" val="17048018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Slide Number Placeholder 2"/>
          <p:cNvSpPr>
            <a:spLocks noGrp="1"/>
          </p:cNvSpPr>
          <p:nvPr>
            <p:ph type="sldNum" sz="quarter" idx="12"/>
          </p:nvPr>
        </p:nvSpPr>
        <p:spPr/>
        <p:txBody>
          <a:bodyPr/>
          <a:lstStyle/>
          <a:p>
            <a:fld id="{930465AD-53DA-D841-AEBD-0BDBF8BCBA90}" type="slidenum">
              <a:rPr lang="en-US" smtClean="0"/>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85281084"/>
              </p:ext>
            </p:extLst>
          </p:nvPr>
        </p:nvGraphicFramePr>
        <p:xfrm>
          <a:off x="792416" y="1416708"/>
          <a:ext cx="7379380" cy="4023366"/>
        </p:xfrm>
        <a:graphic>
          <a:graphicData uri="http://schemas.openxmlformats.org/drawingml/2006/table">
            <a:tbl>
              <a:tblPr firstRow="1" bandRow="1">
                <a:tableStyleId>{5940675A-B579-460E-94D1-54222C63F5DA}</a:tableStyleId>
              </a:tblPr>
              <a:tblGrid>
                <a:gridCol w="1302098"/>
                <a:gridCol w="3038641"/>
                <a:gridCol w="3038641"/>
              </a:tblGrid>
              <a:tr h="609475">
                <a:tc>
                  <a:txBody>
                    <a:bodyPr/>
                    <a:lstStyle/>
                    <a:p>
                      <a:endParaRPr lang="en-US" b="0" dirty="0">
                        <a:latin typeface="Helvetica"/>
                        <a:cs typeface="Helvetica"/>
                      </a:endParaRPr>
                    </a:p>
                  </a:txBody>
                  <a:tcPr/>
                </a:tc>
                <a:tc>
                  <a:txBody>
                    <a:bodyPr/>
                    <a:lstStyle/>
                    <a:p>
                      <a:pPr algn="ctr"/>
                      <a:r>
                        <a:rPr lang="en-US" b="0" dirty="0" smtClean="0">
                          <a:latin typeface="Helvetica"/>
                          <a:cs typeface="Helvetica"/>
                        </a:rPr>
                        <a:t>Male</a:t>
                      </a:r>
                      <a:r>
                        <a:rPr lang="en-US" b="0" baseline="0" dirty="0" smtClean="0">
                          <a:latin typeface="Helvetica"/>
                          <a:cs typeface="Helvetica"/>
                        </a:rPr>
                        <a:t> Provide / </a:t>
                      </a:r>
                    </a:p>
                    <a:p>
                      <a:pPr algn="ctr"/>
                      <a:r>
                        <a:rPr lang="en-US" b="0" baseline="0" dirty="0" smtClean="0">
                          <a:latin typeface="Helvetica"/>
                          <a:cs typeface="Helvetica"/>
                        </a:rPr>
                        <a:t>Female Receive</a:t>
                      </a:r>
                      <a:endParaRPr lang="en-US" b="0" dirty="0">
                        <a:latin typeface="Helvetica"/>
                        <a:cs typeface="Helvetica"/>
                      </a:endParaRPr>
                    </a:p>
                  </a:txBody>
                  <a:tcPr anchor="ctr"/>
                </a:tc>
                <a:tc>
                  <a:txBody>
                    <a:bodyPr/>
                    <a:lstStyle/>
                    <a:p>
                      <a:pPr algn="ctr"/>
                      <a:r>
                        <a:rPr lang="en-US" b="0" dirty="0" smtClean="0">
                          <a:latin typeface="Helvetica"/>
                          <a:cs typeface="Helvetica"/>
                        </a:rPr>
                        <a:t>Female</a:t>
                      </a:r>
                      <a:r>
                        <a:rPr lang="en-US" b="0" baseline="0" dirty="0" smtClean="0">
                          <a:latin typeface="Helvetica"/>
                          <a:cs typeface="Helvetica"/>
                        </a:rPr>
                        <a:t> Provide / </a:t>
                      </a:r>
                    </a:p>
                    <a:p>
                      <a:pPr algn="ctr"/>
                      <a:r>
                        <a:rPr lang="en-US" b="0" baseline="0" dirty="0" smtClean="0">
                          <a:latin typeface="Helvetica"/>
                          <a:cs typeface="Helvetica"/>
                        </a:rPr>
                        <a:t>Male Receive</a:t>
                      </a:r>
                      <a:endParaRPr lang="en-US" b="0" dirty="0">
                        <a:latin typeface="Helvetica"/>
                        <a:cs typeface="Helvetica"/>
                      </a:endParaRPr>
                    </a:p>
                  </a:txBody>
                  <a:tcPr anchor="ctr"/>
                </a:tc>
              </a:tr>
              <a:tr h="563881">
                <a:tc>
                  <a:txBody>
                    <a:bodyPr/>
                    <a:lstStyle/>
                    <a:p>
                      <a:r>
                        <a:rPr lang="en-US" b="0" dirty="0" smtClean="0">
                          <a:solidFill>
                            <a:srgbClr val="E700B5"/>
                          </a:solidFill>
                          <a:latin typeface="Helvetica"/>
                          <a:cs typeface="Helvetica"/>
                        </a:rPr>
                        <a:t>F</a:t>
                      </a:r>
                      <a:r>
                        <a:rPr lang="en-US" b="0" baseline="0" dirty="0" smtClean="0">
                          <a:solidFill>
                            <a:srgbClr val="E700B5"/>
                          </a:solidFill>
                          <a:latin typeface="Helvetica"/>
                          <a:cs typeface="Helvetica"/>
                        </a:rPr>
                        <a:t> </a:t>
                      </a:r>
                      <a:r>
                        <a:rPr lang="en-US" b="0" baseline="0" dirty="0" smtClean="0">
                          <a:solidFill>
                            <a:srgbClr val="E700B5"/>
                          </a:solidFill>
                          <a:latin typeface="Helvetica"/>
                          <a:cs typeface="Helvetica"/>
                          <a:sym typeface="Wingdings"/>
                        </a:rPr>
                        <a:t> F1</a:t>
                      </a:r>
                      <a:endParaRPr lang="en-US" b="0" dirty="0">
                        <a:solidFill>
                          <a:srgbClr val="E700B5"/>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-.39 (.35)</a:t>
                      </a:r>
                      <a:endParaRPr lang="en-US" b="0" dirty="0">
                        <a:solidFill>
                          <a:schemeClr val="bg1">
                            <a:lumMod val="50000"/>
                          </a:schemeClr>
                        </a:solidFill>
                        <a:latin typeface="Helvetica"/>
                        <a:cs typeface="Helvetica"/>
                      </a:endParaRPr>
                    </a:p>
                  </a:txBody>
                  <a:tcPr anchor="ctr"/>
                </a:tc>
                <a:tc>
                  <a:txBody>
                    <a:bodyPr/>
                    <a:lstStyle/>
                    <a:p>
                      <a:pPr algn="ctr"/>
                      <a:r>
                        <a:rPr lang="en-US" b="1" dirty="0" smtClean="0">
                          <a:latin typeface="Helvetica"/>
                          <a:cs typeface="Helvetica"/>
                        </a:rPr>
                        <a:t>-1.45 (.44)</a:t>
                      </a:r>
                      <a:endParaRPr lang="en-US" b="1" dirty="0">
                        <a:latin typeface="Helvetica"/>
                        <a:cs typeface="Helvetica"/>
                      </a:endParaRPr>
                    </a:p>
                  </a:txBody>
                  <a:tcPr anchor="ctr"/>
                </a:tc>
              </a:tr>
              <a:tr h="5638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E700B5"/>
                          </a:solidFill>
                          <a:latin typeface="Helvetica"/>
                          <a:cs typeface="Helvetica"/>
                        </a:rPr>
                        <a:t>F</a:t>
                      </a:r>
                      <a:r>
                        <a:rPr lang="en-US" b="0" baseline="0" dirty="0" smtClean="0">
                          <a:solidFill>
                            <a:srgbClr val="E700B5"/>
                          </a:solidFill>
                          <a:latin typeface="Helvetica"/>
                          <a:cs typeface="Helvetica"/>
                        </a:rPr>
                        <a:t> </a:t>
                      </a:r>
                      <a:r>
                        <a:rPr lang="en-US" b="0" baseline="0" dirty="0" smtClean="0">
                          <a:solidFill>
                            <a:srgbClr val="E700B5"/>
                          </a:solidFill>
                          <a:latin typeface="Helvetica"/>
                          <a:cs typeface="Helvetica"/>
                          <a:sym typeface="Wingdings"/>
                        </a:rPr>
                        <a:t> F2</a:t>
                      </a:r>
                      <a:endParaRPr lang="en-US" b="0" dirty="0" smtClean="0">
                        <a:solidFill>
                          <a:srgbClr val="E700B5"/>
                        </a:solidFill>
                        <a:latin typeface="Helvetica"/>
                        <a:cs typeface="Helvetica"/>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smtClean="0">
                          <a:solidFill>
                            <a:schemeClr val="bg1">
                              <a:lumMod val="50000"/>
                            </a:schemeClr>
                          </a:solidFill>
                          <a:latin typeface="Helvetica"/>
                          <a:cs typeface="Helvetica"/>
                        </a:rPr>
                        <a:t>-.81</a:t>
                      </a:r>
                      <a:r>
                        <a:rPr lang="en-US" b="0" baseline="0" dirty="0" smtClean="0">
                          <a:solidFill>
                            <a:schemeClr val="bg1">
                              <a:lumMod val="50000"/>
                            </a:schemeClr>
                          </a:solidFill>
                          <a:latin typeface="Helvetica"/>
                          <a:cs typeface="Helvetica"/>
                        </a:rPr>
                        <a:t> (.64)</a:t>
                      </a:r>
                      <a:endParaRPr lang="en-US" b="0" dirty="0" smtClean="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6.66 (NA)</a:t>
                      </a:r>
                      <a:endParaRPr lang="en-US" b="0" dirty="0">
                        <a:solidFill>
                          <a:srgbClr val="7F7F7F"/>
                        </a:solidFill>
                        <a:latin typeface="Helvetica"/>
                        <a:cs typeface="Helvetica"/>
                      </a:endParaRPr>
                    </a:p>
                  </a:txBody>
                  <a:tcPr anchor="ctr"/>
                </a:tc>
              </a:tr>
              <a:tr h="563881">
                <a:tc>
                  <a:txBody>
                    <a:bodyPr/>
                    <a:lstStyle/>
                    <a:p>
                      <a:r>
                        <a:rPr lang="en-US" b="0" baseline="0" dirty="0" smtClean="0">
                          <a:solidFill>
                            <a:srgbClr val="0000FF"/>
                          </a:solidFill>
                          <a:latin typeface="Helvetica"/>
                          <a:cs typeface="Helvetica"/>
                        </a:rPr>
                        <a:t>M </a:t>
                      </a:r>
                      <a:r>
                        <a:rPr lang="en-US" b="0" baseline="0" dirty="0" smtClean="0">
                          <a:solidFill>
                            <a:srgbClr val="0000FF"/>
                          </a:solidFill>
                          <a:latin typeface="Helvetica"/>
                          <a:cs typeface="Helvetica"/>
                          <a:sym typeface="Wingdings"/>
                        </a:rPr>
                        <a:t> </a:t>
                      </a:r>
                      <a:r>
                        <a:rPr lang="en-US" b="0" baseline="0" dirty="0" smtClean="0">
                          <a:solidFill>
                            <a:srgbClr val="0000FF"/>
                          </a:solidFill>
                          <a:latin typeface="Helvetica"/>
                          <a:cs typeface="Helvetica"/>
                          <a:sym typeface="Wingdings"/>
                        </a:rPr>
                        <a:t>M1</a:t>
                      </a:r>
                      <a:endParaRPr lang="en-US" b="0" dirty="0">
                        <a:solidFill>
                          <a:srgbClr val="0000FF"/>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-.22 (.41)</a:t>
                      </a:r>
                      <a:endParaRPr lang="en-US" b="0" dirty="0">
                        <a:solidFill>
                          <a:schemeClr val="bg1">
                            <a:lumMod val="50000"/>
                          </a:schemeClr>
                        </a:solidFill>
                        <a:latin typeface="Helvetica"/>
                        <a:cs typeface="Helvetica"/>
                      </a:endParaRPr>
                    </a:p>
                  </a:txBody>
                  <a:tcPr anchor="ctr"/>
                </a:tc>
                <a:tc>
                  <a:txBody>
                    <a:bodyPr/>
                    <a:lstStyle/>
                    <a:p>
                      <a:pPr algn="ctr"/>
                      <a:r>
                        <a:rPr lang="en-US" b="1" dirty="0" smtClean="0">
                          <a:latin typeface="Helvetica"/>
                          <a:cs typeface="Helvetica"/>
                        </a:rPr>
                        <a:t>-.71</a:t>
                      </a:r>
                      <a:r>
                        <a:rPr lang="en-US" b="1" baseline="0" dirty="0" smtClean="0">
                          <a:latin typeface="Helvetica"/>
                          <a:cs typeface="Helvetica"/>
                        </a:rPr>
                        <a:t> (.15)</a:t>
                      </a:r>
                      <a:endParaRPr lang="en-US" b="1" dirty="0">
                        <a:latin typeface="Helvetica"/>
                        <a:cs typeface="Helvetica"/>
                      </a:endParaRPr>
                    </a:p>
                  </a:txBody>
                  <a:tcPr anchor="ctr"/>
                </a:tc>
              </a:tr>
              <a:tr h="5638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0000FF"/>
                          </a:solidFill>
                          <a:latin typeface="Helvetica"/>
                          <a:cs typeface="Helvetica"/>
                        </a:rPr>
                        <a:t>M</a:t>
                      </a:r>
                      <a:r>
                        <a:rPr lang="en-US" b="0" baseline="0" dirty="0" smtClean="0">
                          <a:solidFill>
                            <a:srgbClr val="0000FF"/>
                          </a:solidFill>
                          <a:latin typeface="Helvetica"/>
                          <a:cs typeface="Helvetica"/>
                        </a:rPr>
                        <a:t> </a:t>
                      </a:r>
                      <a:r>
                        <a:rPr lang="en-US" b="0" baseline="0" dirty="0" smtClean="0">
                          <a:solidFill>
                            <a:srgbClr val="0000FF"/>
                          </a:solidFill>
                          <a:latin typeface="Helvetica"/>
                          <a:cs typeface="Helvetica"/>
                          <a:sym typeface="Wingdings"/>
                        </a:rPr>
                        <a:t> </a:t>
                      </a:r>
                      <a:r>
                        <a:rPr lang="en-US" b="0" baseline="0" dirty="0" smtClean="0">
                          <a:solidFill>
                            <a:srgbClr val="0000FF"/>
                          </a:solidFill>
                          <a:latin typeface="Helvetica"/>
                          <a:cs typeface="Helvetica"/>
                          <a:sym typeface="Wingdings"/>
                        </a:rPr>
                        <a:t>M2</a:t>
                      </a:r>
                      <a:endParaRPr lang="en-US" b="0" dirty="0" smtClean="0">
                        <a:solidFill>
                          <a:srgbClr val="0000FF"/>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.66 (.55)</a:t>
                      </a:r>
                      <a:endParaRPr lang="en-US" b="0" dirty="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.08</a:t>
                      </a:r>
                      <a:r>
                        <a:rPr lang="en-US" b="0" baseline="0" dirty="0" smtClean="0">
                          <a:solidFill>
                            <a:srgbClr val="7F7F7F"/>
                          </a:solidFill>
                          <a:latin typeface="Helvetica"/>
                          <a:cs typeface="Helvetica"/>
                        </a:rPr>
                        <a:t> (.23)</a:t>
                      </a:r>
                      <a:endParaRPr lang="en-US" b="0" dirty="0">
                        <a:solidFill>
                          <a:srgbClr val="7F7F7F"/>
                        </a:solidFill>
                        <a:latin typeface="Helvetica"/>
                        <a:cs typeface="Helvetica"/>
                      </a:endParaRPr>
                    </a:p>
                  </a:txBody>
                  <a:tcPr anchor="ctr"/>
                </a:tc>
              </a:tr>
              <a:tr h="5638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rgbClr val="E700B5"/>
                          </a:solidFill>
                          <a:latin typeface="Helvetica"/>
                          <a:cs typeface="Helvetica"/>
                        </a:rPr>
                        <a:t>F</a:t>
                      </a:r>
                      <a:r>
                        <a:rPr lang="en-US" b="0" baseline="0" dirty="0" smtClean="0">
                          <a:solidFill>
                            <a:srgbClr val="E700B5"/>
                          </a:solidFill>
                          <a:latin typeface="Helvetica"/>
                          <a:cs typeface="Helvetica"/>
                        </a:rPr>
                        <a:t> </a:t>
                      </a:r>
                      <a:r>
                        <a:rPr lang="en-US" b="0" baseline="0" dirty="0" smtClean="0">
                          <a:solidFill>
                            <a:srgbClr val="E700B5"/>
                          </a:solidFill>
                          <a:latin typeface="Helvetica"/>
                          <a:cs typeface="Helvetica"/>
                          <a:sym typeface="Wingdings"/>
                        </a:rPr>
                        <a:t></a:t>
                      </a:r>
                      <a:r>
                        <a:rPr lang="en-US" b="0" baseline="0" dirty="0" smtClean="0">
                          <a:latin typeface="Helvetica"/>
                          <a:cs typeface="Helvetica"/>
                          <a:sym typeface="Wingdings"/>
                        </a:rPr>
                        <a:t> </a:t>
                      </a:r>
                      <a:r>
                        <a:rPr lang="en-US" b="0" baseline="0" dirty="0" smtClean="0">
                          <a:solidFill>
                            <a:srgbClr val="0000FF"/>
                          </a:solidFill>
                          <a:latin typeface="Helvetica"/>
                          <a:cs typeface="Helvetica"/>
                          <a:sym typeface="Wingdings"/>
                        </a:rPr>
                        <a:t>M2</a:t>
                      </a:r>
                      <a:endParaRPr lang="en-US" b="0" dirty="0" smtClean="0">
                        <a:solidFill>
                          <a:srgbClr val="0000FF"/>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.22 (.52)</a:t>
                      </a:r>
                      <a:endParaRPr lang="en-US" b="0" dirty="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-.40 (NA)!</a:t>
                      </a:r>
                      <a:endParaRPr lang="en-US" b="0" dirty="0">
                        <a:solidFill>
                          <a:srgbClr val="7F7F7F"/>
                        </a:solidFill>
                        <a:latin typeface="Helvetica"/>
                        <a:cs typeface="Helvetica"/>
                      </a:endParaRPr>
                    </a:p>
                  </a:txBody>
                  <a:tcPr anchor="ctr"/>
                </a:tc>
              </a:tr>
              <a:tr h="563881">
                <a:tc>
                  <a:txBody>
                    <a:bodyPr/>
                    <a:lstStyle/>
                    <a:p>
                      <a:r>
                        <a:rPr lang="en-US" b="0" dirty="0" smtClean="0">
                          <a:solidFill>
                            <a:srgbClr val="0000FF"/>
                          </a:solidFill>
                          <a:latin typeface="Helvetica"/>
                          <a:cs typeface="Helvetica"/>
                        </a:rPr>
                        <a:t>M</a:t>
                      </a:r>
                      <a:r>
                        <a:rPr lang="en-US" b="0" baseline="0" dirty="0" smtClean="0">
                          <a:solidFill>
                            <a:srgbClr val="0000FF"/>
                          </a:solidFill>
                          <a:latin typeface="Helvetica"/>
                          <a:cs typeface="Helvetica"/>
                        </a:rPr>
                        <a:t> </a:t>
                      </a:r>
                      <a:r>
                        <a:rPr lang="en-US" b="0" baseline="0" dirty="0" smtClean="0">
                          <a:solidFill>
                            <a:srgbClr val="0000FF"/>
                          </a:solidFill>
                          <a:latin typeface="Helvetica"/>
                          <a:cs typeface="Helvetica"/>
                          <a:sym typeface="Wingdings"/>
                        </a:rPr>
                        <a:t></a:t>
                      </a:r>
                      <a:r>
                        <a:rPr lang="en-US" b="0" baseline="0" dirty="0" smtClean="0">
                          <a:latin typeface="Helvetica"/>
                          <a:cs typeface="Helvetica"/>
                          <a:sym typeface="Wingdings"/>
                        </a:rPr>
                        <a:t> </a:t>
                      </a:r>
                      <a:r>
                        <a:rPr lang="en-US" b="0" baseline="0" dirty="0" smtClean="0">
                          <a:solidFill>
                            <a:srgbClr val="E700B5"/>
                          </a:solidFill>
                          <a:latin typeface="Helvetica"/>
                          <a:cs typeface="Helvetica"/>
                          <a:sym typeface="Wingdings"/>
                        </a:rPr>
                        <a:t>F2</a:t>
                      </a:r>
                      <a:endParaRPr lang="en-US" b="0" dirty="0">
                        <a:solidFill>
                          <a:srgbClr val="E700B5"/>
                        </a:solidFill>
                        <a:latin typeface="Helvetica"/>
                        <a:cs typeface="Helvetica"/>
                      </a:endParaRPr>
                    </a:p>
                  </a:txBody>
                  <a:tcPr anchor="ctr"/>
                </a:tc>
                <a:tc>
                  <a:txBody>
                    <a:bodyPr/>
                    <a:lstStyle/>
                    <a:p>
                      <a:pPr algn="ctr"/>
                      <a:r>
                        <a:rPr lang="en-US" b="0" dirty="0" smtClean="0">
                          <a:solidFill>
                            <a:schemeClr val="bg1">
                              <a:lumMod val="50000"/>
                            </a:schemeClr>
                          </a:solidFill>
                          <a:latin typeface="Helvetica"/>
                          <a:cs typeface="Helvetica"/>
                        </a:rPr>
                        <a:t>.40 (1.36)!</a:t>
                      </a:r>
                      <a:endParaRPr lang="en-US" b="0" dirty="0">
                        <a:solidFill>
                          <a:schemeClr val="bg1">
                            <a:lumMod val="50000"/>
                          </a:schemeClr>
                        </a:solidFill>
                        <a:latin typeface="Helvetica"/>
                        <a:cs typeface="Helvetica"/>
                      </a:endParaRPr>
                    </a:p>
                  </a:txBody>
                  <a:tcPr anchor="ctr"/>
                </a:tc>
                <a:tc>
                  <a:txBody>
                    <a:bodyPr/>
                    <a:lstStyle/>
                    <a:p>
                      <a:pPr algn="ctr"/>
                      <a:r>
                        <a:rPr lang="en-US" b="0" dirty="0" smtClean="0">
                          <a:solidFill>
                            <a:srgbClr val="7F7F7F"/>
                          </a:solidFill>
                          <a:latin typeface="Helvetica"/>
                          <a:cs typeface="Helvetica"/>
                        </a:rPr>
                        <a:t>.03 (.24)</a:t>
                      </a:r>
                      <a:endParaRPr lang="en-US" b="0" dirty="0">
                        <a:solidFill>
                          <a:srgbClr val="7F7F7F"/>
                        </a:solidFill>
                        <a:latin typeface="Helvetica"/>
                        <a:cs typeface="Helvetica"/>
                      </a:endParaRPr>
                    </a:p>
                  </a:txBody>
                  <a:tcPr anchor="ctr"/>
                </a:tc>
              </a:tr>
            </a:tbl>
          </a:graphicData>
        </a:graphic>
      </p:graphicFrame>
      <p:cxnSp>
        <p:nvCxnSpPr>
          <p:cNvPr id="6" name="Straight Connector 5"/>
          <p:cNvCxnSpPr/>
          <p:nvPr/>
        </p:nvCxnSpPr>
        <p:spPr>
          <a:xfrm>
            <a:off x="792416" y="3186123"/>
            <a:ext cx="7379381"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92416" y="4320958"/>
            <a:ext cx="7379381"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92416" y="5640420"/>
            <a:ext cx="6122234" cy="830997"/>
          </a:xfrm>
          <a:prstGeom prst="rect">
            <a:avLst/>
          </a:prstGeom>
          <a:noFill/>
        </p:spPr>
        <p:txBody>
          <a:bodyPr wrap="square" rtlCol="0">
            <a:spAutoFit/>
          </a:bodyPr>
          <a:lstStyle/>
          <a:p>
            <a:r>
              <a:rPr lang="en-US" sz="1600" dirty="0" smtClean="0">
                <a:latin typeface="Helvetica"/>
                <a:cs typeface="Helvetica"/>
              </a:rPr>
              <a:t>1 = First Derivative</a:t>
            </a:r>
          </a:p>
          <a:p>
            <a:r>
              <a:rPr lang="en-US" sz="1600" dirty="0" smtClean="0">
                <a:latin typeface="Helvetica"/>
                <a:cs typeface="Helvetica"/>
              </a:rPr>
              <a:t>2 = Second Derivative</a:t>
            </a:r>
          </a:p>
          <a:p>
            <a:r>
              <a:rPr lang="en-US" sz="1600" dirty="0" smtClean="0">
                <a:latin typeface="Helvetica"/>
                <a:cs typeface="Helvetica"/>
              </a:rPr>
              <a:t>! = Hitting upper/lower bound constraints</a:t>
            </a:r>
            <a:endParaRPr lang="en-US" sz="1600" dirty="0">
              <a:latin typeface="Helvetica"/>
              <a:cs typeface="Helvetica"/>
            </a:endParaRPr>
          </a:p>
        </p:txBody>
      </p:sp>
      <p:cxnSp>
        <p:nvCxnSpPr>
          <p:cNvPr id="9" name="Straight Connector 8"/>
          <p:cNvCxnSpPr/>
          <p:nvPr/>
        </p:nvCxnSpPr>
        <p:spPr>
          <a:xfrm>
            <a:off x="792416" y="2053489"/>
            <a:ext cx="7379381"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06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Evidence of self-regulation, but </a:t>
            </a:r>
            <a:r>
              <a:rPr lang="en-US" dirty="0" smtClean="0"/>
              <a:t>only during male receive / female provide phase</a:t>
            </a:r>
          </a:p>
          <a:p>
            <a:pPr lvl="1"/>
            <a:r>
              <a:rPr lang="en-US" dirty="0" smtClean="0"/>
              <a:t>For both partners, the higher one’s RSA relative to baseline, the more changes in RSA slow down</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30465AD-53DA-D841-AEBD-0BDBF8BCBA90}" type="slidenum">
              <a:rPr lang="en-US" smtClean="0"/>
              <a:t>11</a:t>
            </a:fld>
            <a:endParaRPr lang="en-US"/>
          </a:p>
        </p:txBody>
      </p:sp>
    </p:spTree>
    <p:extLst>
      <p:ext uri="{BB962C8B-B14F-4D97-AF65-F5344CB8AC3E}">
        <p14:creationId xmlns:p14="http://schemas.microsoft.com/office/powerpoint/2010/main" val="41875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t>Different time delay embed values may be necessary for each phase</a:t>
            </a:r>
          </a:p>
          <a:p>
            <a:pPr marL="457200" lvl="1" indent="0">
              <a:buNone/>
            </a:pPr>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12</a:t>
            </a:fld>
            <a:endParaRPr lang="en-US"/>
          </a:p>
        </p:txBody>
      </p:sp>
    </p:spTree>
    <p:extLst>
      <p:ext uri="{BB962C8B-B14F-4D97-AF65-F5344CB8AC3E}">
        <p14:creationId xmlns:p14="http://schemas.microsoft.com/office/powerpoint/2010/main" val="11015095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solidFill>
                  <a:srgbClr val="7F7F7F"/>
                </a:solidFill>
              </a:rPr>
              <a:t>Different time delay embed values may be necessary for each phase</a:t>
            </a:r>
          </a:p>
          <a:p>
            <a:r>
              <a:rPr lang="en-US" dirty="0"/>
              <a:t>Interval length: 10 seconds? 2 seconds?</a:t>
            </a:r>
          </a:p>
          <a:p>
            <a:pPr lvl="1"/>
            <a:r>
              <a:rPr lang="en-US" dirty="0"/>
              <a:t>Limitations: estimating </a:t>
            </a:r>
            <a:r>
              <a:rPr lang="en-US" dirty="0" smtClean="0"/>
              <a:t>RSA requires intervals of at least 10 seconds in </a:t>
            </a:r>
            <a:r>
              <a:rPr lang="en-US" dirty="0" err="1" smtClean="0"/>
              <a:t>Mindware</a:t>
            </a:r>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13</a:t>
            </a:fld>
            <a:endParaRPr lang="en-US"/>
          </a:p>
        </p:txBody>
      </p:sp>
    </p:spTree>
    <p:extLst>
      <p:ext uri="{BB962C8B-B14F-4D97-AF65-F5344CB8AC3E}">
        <p14:creationId xmlns:p14="http://schemas.microsoft.com/office/powerpoint/2010/main" val="17644655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solidFill>
                  <a:srgbClr val="7F7F7F"/>
                </a:solidFill>
              </a:rPr>
              <a:t>Different time delay embed values may be necessary for each phase</a:t>
            </a:r>
          </a:p>
          <a:p>
            <a:r>
              <a:rPr lang="en-US" dirty="0">
                <a:solidFill>
                  <a:srgbClr val="7F7F7F"/>
                </a:solidFill>
              </a:rPr>
              <a:t>Interval length: 10 seconds? 2 seconds?</a:t>
            </a:r>
          </a:p>
          <a:p>
            <a:pPr lvl="1"/>
            <a:r>
              <a:rPr lang="en-US" dirty="0">
                <a:solidFill>
                  <a:srgbClr val="7F7F7F"/>
                </a:solidFill>
              </a:rPr>
              <a:t>Limitations: estimating RSA requires intervals of at least 10 seconds in </a:t>
            </a:r>
            <a:r>
              <a:rPr lang="en-US" dirty="0" err="1">
                <a:solidFill>
                  <a:srgbClr val="7F7F7F"/>
                </a:solidFill>
              </a:rPr>
              <a:t>Mindware</a:t>
            </a:r>
            <a:endParaRPr lang="en-US" dirty="0">
              <a:solidFill>
                <a:srgbClr val="7F7F7F"/>
              </a:solidFill>
            </a:endParaRPr>
          </a:p>
          <a:p>
            <a:r>
              <a:rPr lang="en-US" dirty="0" smtClean="0"/>
              <a:t>Prediction</a:t>
            </a:r>
            <a:r>
              <a:rPr lang="en-US" dirty="0"/>
              <a:t>? Examining heterogeneity</a:t>
            </a:r>
            <a:r>
              <a:rPr lang="en-US" dirty="0" smtClean="0"/>
              <a:t>?</a:t>
            </a:r>
          </a:p>
          <a:p>
            <a:pPr marL="457200" lvl="1" indent="0">
              <a:buNone/>
            </a:pPr>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14</a:t>
            </a:fld>
            <a:endParaRPr lang="en-US"/>
          </a:p>
        </p:txBody>
      </p:sp>
    </p:spTree>
    <p:extLst>
      <p:ext uri="{BB962C8B-B14F-4D97-AF65-F5344CB8AC3E}">
        <p14:creationId xmlns:p14="http://schemas.microsoft.com/office/powerpoint/2010/main" val="25525136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 and Next Steps</a:t>
            </a:r>
            <a:endParaRPr lang="en-US" dirty="0"/>
          </a:p>
        </p:txBody>
      </p:sp>
      <p:sp>
        <p:nvSpPr>
          <p:cNvPr id="3" name="Content Placeholder 2"/>
          <p:cNvSpPr>
            <a:spLocks noGrp="1"/>
          </p:cNvSpPr>
          <p:nvPr>
            <p:ph idx="1"/>
          </p:nvPr>
        </p:nvSpPr>
        <p:spPr/>
        <p:txBody>
          <a:bodyPr/>
          <a:lstStyle/>
          <a:p>
            <a:r>
              <a:rPr lang="en-US" dirty="0" smtClean="0">
                <a:solidFill>
                  <a:srgbClr val="7F7F7F"/>
                </a:solidFill>
              </a:rPr>
              <a:t>Different time delay embed values may be necessary for each phase</a:t>
            </a:r>
          </a:p>
          <a:p>
            <a:r>
              <a:rPr lang="en-US" dirty="0">
                <a:solidFill>
                  <a:srgbClr val="7F7F7F"/>
                </a:solidFill>
              </a:rPr>
              <a:t>Interval length: 10 seconds? 2 seconds?</a:t>
            </a:r>
          </a:p>
          <a:p>
            <a:pPr lvl="1"/>
            <a:r>
              <a:rPr lang="en-US" dirty="0">
                <a:solidFill>
                  <a:srgbClr val="7F7F7F"/>
                </a:solidFill>
              </a:rPr>
              <a:t>Limitations: estimating RSA requires intervals of at least 10 seconds in </a:t>
            </a:r>
            <a:r>
              <a:rPr lang="en-US" dirty="0" err="1">
                <a:solidFill>
                  <a:srgbClr val="7F7F7F"/>
                </a:solidFill>
              </a:rPr>
              <a:t>Mindware</a:t>
            </a:r>
            <a:endParaRPr lang="en-US" dirty="0">
              <a:solidFill>
                <a:srgbClr val="7F7F7F"/>
              </a:solidFill>
            </a:endParaRPr>
          </a:p>
          <a:p>
            <a:r>
              <a:rPr lang="en-US" dirty="0" smtClean="0">
                <a:solidFill>
                  <a:srgbClr val="7F7F7F"/>
                </a:solidFill>
              </a:rPr>
              <a:t>Prediction</a:t>
            </a:r>
            <a:r>
              <a:rPr lang="en-US" dirty="0">
                <a:solidFill>
                  <a:srgbClr val="7F7F7F"/>
                </a:solidFill>
              </a:rPr>
              <a:t>? Examining heterogeneity</a:t>
            </a:r>
            <a:r>
              <a:rPr lang="en-US" dirty="0" smtClean="0">
                <a:solidFill>
                  <a:srgbClr val="7F7F7F"/>
                </a:solidFill>
              </a:rPr>
              <a:t>?</a:t>
            </a:r>
          </a:p>
          <a:p>
            <a:r>
              <a:rPr lang="en-US" dirty="0" smtClean="0"/>
              <a:t>Comparing </a:t>
            </a:r>
            <a:r>
              <a:rPr lang="en-US" dirty="0"/>
              <a:t>results across different types of analyses (Coupled LDE vs. MLM</a:t>
            </a:r>
            <a:r>
              <a:rPr lang="en-US" dirty="0" smtClean="0"/>
              <a: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30465AD-53DA-D841-AEBD-0BDBF8BCBA90}" type="slidenum">
              <a:rPr lang="en-US" smtClean="0"/>
              <a:t>15</a:t>
            </a:fld>
            <a:endParaRPr lang="en-US"/>
          </a:p>
        </p:txBody>
      </p:sp>
    </p:spTree>
    <p:extLst>
      <p:ext uri="{BB962C8B-B14F-4D97-AF65-F5344CB8AC3E}">
        <p14:creationId xmlns:p14="http://schemas.microsoft.com/office/powerpoint/2010/main" val="16039467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580"/>
            <a:ext cx="8229600" cy="1007011"/>
          </a:xfrm>
        </p:spPr>
        <p:txBody>
          <a:bodyPr>
            <a:normAutofit/>
          </a:bodyPr>
          <a:lstStyle/>
          <a:p>
            <a:r>
              <a:rPr lang="en-US" sz="4000" dirty="0" smtClean="0"/>
              <a:t>Thank you!</a:t>
            </a:r>
            <a:endParaRPr lang="en-US" sz="4000" dirty="0"/>
          </a:p>
        </p:txBody>
      </p:sp>
      <p:sp>
        <p:nvSpPr>
          <p:cNvPr id="4" name="Slide Number Placeholder 3"/>
          <p:cNvSpPr>
            <a:spLocks noGrp="1"/>
          </p:cNvSpPr>
          <p:nvPr>
            <p:ph type="sldNum" sz="quarter" idx="12"/>
          </p:nvPr>
        </p:nvSpPr>
        <p:spPr/>
        <p:txBody>
          <a:bodyPr/>
          <a:lstStyle/>
          <a:p>
            <a:fld id="{562B05B1-F230-4C39-ACDE-CFBA7CA93D5F}" type="slidenum">
              <a:rPr lang="en-US" smtClean="0"/>
              <a:t>16</a:t>
            </a:fld>
            <a:endParaRPr lang="en-US"/>
          </a:p>
        </p:txBody>
      </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588" t="20140" r="8466" b="28511"/>
          <a:stretch>
            <a:fillRect/>
          </a:stretch>
        </p:blipFill>
        <p:spPr bwMode="auto">
          <a:xfrm>
            <a:off x="25823863" y="30726063"/>
            <a:ext cx="2979737"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ASPR.jpg"/>
          <p:cNvPicPr>
            <a:picLocks noChangeAspect="1"/>
          </p:cNvPicPr>
          <p:nvPr/>
        </p:nvPicPr>
        <p:blipFill>
          <a:blip r:embed="rId4">
            <a:extLst>
              <a:ext uri="{28A0092B-C50C-407E-A947-70E740481C1C}">
                <a14:useLocalDpi xmlns:a14="http://schemas.microsoft.com/office/drawing/2010/main" val="0"/>
              </a:ext>
            </a:extLst>
          </a:blip>
          <a:srcRect t="9134"/>
          <a:stretch>
            <a:fillRect/>
          </a:stretch>
        </p:blipFill>
        <p:spPr bwMode="auto">
          <a:xfrm>
            <a:off x="14935200" y="30826075"/>
            <a:ext cx="37338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4"/>
          <p:cNvSpPr txBox="1">
            <a:spLocks/>
          </p:cNvSpPr>
          <p:nvPr/>
        </p:nvSpPr>
        <p:spPr>
          <a:xfrm>
            <a:off x="671310" y="2051657"/>
            <a:ext cx="8380718" cy="17848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4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80000"/>
              </a:lnSpc>
              <a:buFont typeface="Arial"/>
              <a:buNone/>
            </a:pPr>
            <a:r>
              <a:rPr lang="en-US" sz="2000" dirty="0" smtClean="0"/>
              <a:t>Research Assistants:</a:t>
            </a:r>
          </a:p>
          <a:p>
            <a:pPr marL="0" indent="0">
              <a:lnSpc>
                <a:spcPct val="80000"/>
              </a:lnSpc>
              <a:buNone/>
            </a:pPr>
            <a:r>
              <a:rPr lang="en-US" sz="2000" dirty="0" smtClean="0"/>
              <a:t>Carina Brown, </a:t>
            </a:r>
            <a:r>
              <a:rPr lang="en-US" sz="2000" dirty="0"/>
              <a:t>Jessica </a:t>
            </a:r>
            <a:r>
              <a:rPr lang="en-US" sz="2000" dirty="0" err="1"/>
              <a:t>Paek</a:t>
            </a:r>
            <a:r>
              <a:rPr lang="en-US" sz="2000" dirty="0"/>
              <a:t>, Sophia </a:t>
            </a:r>
            <a:r>
              <a:rPr lang="en-US" sz="2000" dirty="0" smtClean="0"/>
              <a:t>Golden, Jessica Gingrich, </a:t>
            </a:r>
          </a:p>
          <a:p>
            <a:pPr marL="0" indent="0">
              <a:lnSpc>
                <a:spcPct val="80000"/>
              </a:lnSpc>
              <a:buFont typeface="Arial"/>
              <a:buNone/>
            </a:pPr>
            <a:r>
              <a:rPr lang="en-US" sz="2000" dirty="0" smtClean="0"/>
              <a:t>Kate Puglia, Jordan Cline, Lauren Cohen, Alexander Fulmer, </a:t>
            </a:r>
          </a:p>
          <a:p>
            <a:pPr marL="0" indent="0">
              <a:lnSpc>
                <a:spcPct val="80000"/>
              </a:lnSpc>
              <a:buFont typeface="Arial"/>
              <a:buNone/>
            </a:pPr>
            <a:r>
              <a:rPr lang="en-US" sz="2000" dirty="0" smtClean="0"/>
              <a:t>Sarah </a:t>
            </a:r>
            <a:r>
              <a:rPr lang="en-US" sz="2000" dirty="0" err="1" smtClean="0"/>
              <a:t>Goetzke</a:t>
            </a:r>
            <a:r>
              <a:rPr lang="en-US" sz="2000" dirty="0" smtClean="0"/>
              <a:t>, Lana </a:t>
            </a:r>
            <a:r>
              <a:rPr lang="en-US" sz="2000" dirty="0" err="1" smtClean="0"/>
              <a:t>Khamash</a:t>
            </a:r>
            <a:r>
              <a:rPr lang="en-US" sz="2000" dirty="0" smtClean="0"/>
              <a:t>, </a:t>
            </a:r>
            <a:r>
              <a:rPr lang="en-US" sz="2000" dirty="0" err="1" smtClean="0"/>
              <a:t>Shelagh</a:t>
            </a:r>
            <a:r>
              <a:rPr lang="en-US" sz="2000" dirty="0" smtClean="0"/>
              <a:t> </a:t>
            </a:r>
            <a:r>
              <a:rPr lang="en-US" sz="2000" dirty="0" err="1" smtClean="0"/>
              <a:t>Mahbubani</a:t>
            </a:r>
            <a:r>
              <a:rPr lang="en-US" sz="2000" dirty="0" smtClean="0"/>
              <a:t>, Max </a:t>
            </a:r>
            <a:r>
              <a:rPr lang="en-US" sz="2000" dirty="0" err="1" smtClean="0"/>
              <a:t>Mikelic</a:t>
            </a:r>
            <a:r>
              <a:rPr lang="en-US" sz="2000" dirty="0" smtClean="0"/>
              <a:t>,</a:t>
            </a:r>
          </a:p>
          <a:p>
            <a:pPr marL="0" indent="0">
              <a:lnSpc>
                <a:spcPct val="80000"/>
              </a:lnSpc>
              <a:buFont typeface="Arial"/>
              <a:buNone/>
            </a:pPr>
            <a:r>
              <a:rPr lang="en-US" sz="2000" dirty="0" smtClean="0"/>
              <a:t>Courtney Peters, Sam </a:t>
            </a:r>
            <a:r>
              <a:rPr lang="en-US" sz="2000" dirty="0" err="1" smtClean="0"/>
              <a:t>Pitasky</a:t>
            </a:r>
            <a:r>
              <a:rPr lang="en-US" sz="2000" dirty="0" smtClean="0"/>
              <a:t>, and </a:t>
            </a:r>
            <a:r>
              <a:rPr lang="en-US" sz="2000" dirty="0" err="1" smtClean="0"/>
              <a:t>Saya</a:t>
            </a:r>
            <a:r>
              <a:rPr lang="en-US" sz="2000" dirty="0" smtClean="0"/>
              <a:t> </a:t>
            </a:r>
            <a:r>
              <a:rPr lang="en-US" sz="2000" dirty="0" err="1" smtClean="0"/>
              <a:t>Weissman</a:t>
            </a:r>
            <a:endParaRPr lang="en-US" sz="2000" dirty="0" smtClean="0"/>
          </a:p>
          <a:p>
            <a:pPr marL="0" indent="0">
              <a:lnSpc>
                <a:spcPct val="80000"/>
              </a:lnSpc>
              <a:buFont typeface="Arial"/>
              <a:buNone/>
            </a:pPr>
            <a:endParaRPr lang="en-US" sz="2000" dirty="0"/>
          </a:p>
        </p:txBody>
      </p:sp>
      <p:pic>
        <p:nvPicPr>
          <p:cNvPr id="7" name="Picture 6"/>
          <p:cNvPicPr>
            <a:picLocks noChangeAspect="1"/>
          </p:cNvPicPr>
          <p:nvPr/>
        </p:nvPicPr>
        <p:blipFill rotWithShape="1">
          <a:blip r:embed="rId5"/>
          <a:srcRect t="12781" b="21152"/>
          <a:stretch/>
        </p:blipFill>
        <p:spPr>
          <a:xfrm>
            <a:off x="4897083" y="3727879"/>
            <a:ext cx="2987855" cy="1587429"/>
          </a:xfrm>
          <a:prstGeom prst="rect">
            <a:avLst/>
          </a:prstGeom>
        </p:spPr>
      </p:pic>
      <p:pic>
        <p:nvPicPr>
          <p:cNvPr id="6" name="Picture 5" descr="CASP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10" y="3999488"/>
            <a:ext cx="3293160" cy="1132024"/>
          </a:xfrm>
          <a:prstGeom prst="rect">
            <a:avLst/>
          </a:prstGeom>
        </p:spPr>
      </p:pic>
    </p:spTree>
    <p:extLst>
      <p:ext uri="{BB962C8B-B14F-4D97-AF65-F5344CB8AC3E}">
        <p14:creationId xmlns:p14="http://schemas.microsoft.com/office/powerpoint/2010/main" val="17553385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30465AD-53DA-D841-AEBD-0BDBF8BCBA90}" type="slidenum">
              <a:rPr lang="en-US" smtClean="0"/>
              <a:t>17</a:t>
            </a:fld>
            <a:endParaRPr lang="en-US"/>
          </a:p>
        </p:txBody>
      </p:sp>
      <p:pic>
        <p:nvPicPr>
          <p:cNvPr id="2" name="Picture 1" descr="Raw_RSA_Panel_Plot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356" y="0"/>
            <a:ext cx="6858000" cy="6858000"/>
          </a:xfrm>
          <a:prstGeom prst="rect">
            <a:avLst/>
          </a:prstGeom>
        </p:spPr>
      </p:pic>
    </p:spTree>
    <p:extLst>
      <p:ext uri="{BB962C8B-B14F-4D97-AF65-F5344CB8AC3E}">
        <p14:creationId xmlns:p14="http://schemas.microsoft.com/office/powerpoint/2010/main" val="65247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30465AD-53DA-D841-AEBD-0BDBF8BCBA90}" type="slidenum">
              <a:rPr lang="en-US" smtClean="0"/>
              <a:t>18</a:t>
            </a:fld>
            <a:endParaRPr lang="en-US"/>
          </a:p>
        </p:txBody>
      </p:sp>
      <p:pic>
        <p:nvPicPr>
          <p:cNvPr id="4" name="Picture 3" descr="Raw_RSA_Panel_Plots_withlin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906" y="0"/>
            <a:ext cx="6858000" cy="6858000"/>
          </a:xfrm>
          <a:prstGeom prst="rect">
            <a:avLst/>
          </a:prstGeom>
        </p:spPr>
      </p:pic>
    </p:spTree>
    <p:extLst>
      <p:ext uri="{BB962C8B-B14F-4D97-AF65-F5344CB8AC3E}">
        <p14:creationId xmlns:p14="http://schemas.microsoft.com/office/powerpoint/2010/main" val="2087085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0465AD-53DA-D841-AEBD-0BDBF8BCBA90}" type="slidenum">
              <a:rPr lang="en-US" smtClean="0"/>
              <a:t>19</a:t>
            </a:fld>
            <a:endParaRPr lang="en-US"/>
          </a:p>
        </p:txBody>
      </p:sp>
    </p:spTree>
    <p:extLst>
      <p:ext uri="{BB962C8B-B14F-4D97-AF65-F5344CB8AC3E}">
        <p14:creationId xmlns:p14="http://schemas.microsoft.com/office/powerpoint/2010/main" val="8161862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Slide Number Placeholder 2"/>
          <p:cNvSpPr>
            <a:spLocks noGrp="1"/>
          </p:cNvSpPr>
          <p:nvPr>
            <p:ph type="sldNum" sz="quarter" idx="12"/>
          </p:nvPr>
        </p:nvSpPr>
        <p:spPr/>
        <p:txBody>
          <a:bodyPr/>
          <a:lstStyle/>
          <a:p>
            <a:fld id="{562B05B1-F230-4C39-ACDE-CFBA7CA93D5F}" type="slidenum">
              <a:rPr lang="en-US" smtClean="0"/>
              <a:t>2</a:t>
            </a:fld>
            <a:endParaRPr lang="en-US" dirty="0"/>
          </a:p>
        </p:txBody>
      </p:sp>
      <p:cxnSp>
        <p:nvCxnSpPr>
          <p:cNvPr id="17" name="Straight Arrow Connector 16"/>
          <p:cNvCxnSpPr/>
          <p:nvPr/>
        </p:nvCxnSpPr>
        <p:spPr>
          <a:xfrm>
            <a:off x="153954" y="1441053"/>
            <a:ext cx="8819631" cy="1"/>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descr="IMG_6354.JPG"/>
          <p:cNvPicPr>
            <a:picLocks noChangeAspect="1"/>
          </p:cNvPicPr>
          <p:nvPr/>
        </p:nvPicPr>
        <p:blipFill rotWithShape="1">
          <a:blip r:embed="rId3">
            <a:extLst>
              <a:ext uri="{28A0092B-C50C-407E-A947-70E740481C1C}">
                <a14:useLocalDpi xmlns:a14="http://schemas.microsoft.com/office/drawing/2010/main" val="0"/>
              </a:ext>
            </a:extLst>
          </a:blip>
          <a:srcRect l="11271" r="11220"/>
          <a:stretch/>
        </p:blipFill>
        <p:spPr>
          <a:xfrm rot="5400000">
            <a:off x="346145" y="1769031"/>
            <a:ext cx="3579098" cy="3463241"/>
          </a:xfrm>
          <a:prstGeom prst="rect">
            <a:avLst/>
          </a:prstGeom>
          <a:ln w="28575" cmpd="sng">
            <a:solidFill>
              <a:schemeClr val="tx1"/>
            </a:solidFill>
          </a:ln>
        </p:spPr>
      </p:pic>
    </p:spTree>
    <p:extLst>
      <p:ext uri="{BB962C8B-B14F-4D97-AF65-F5344CB8AC3E}">
        <p14:creationId xmlns:p14="http://schemas.microsoft.com/office/powerpoint/2010/main" val="37776361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0465AD-53DA-D841-AEBD-0BDBF8BCBA90}" type="slidenum">
              <a:rPr lang="en-US" smtClean="0"/>
              <a:t>20</a:t>
            </a:fld>
            <a:endParaRPr lang="en-US"/>
          </a:p>
        </p:txBody>
      </p:sp>
    </p:spTree>
    <p:extLst>
      <p:ext uri="{BB962C8B-B14F-4D97-AF65-F5344CB8AC3E}">
        <p14:creationId xmlns:p14="http://schemas.microsoft.com/office/powerpoint/2010/main" val="13070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Slide Number Placeholder 2"/>
          <p:cNvSpPr>
            <a:spLocks noGrp="1"/>
          </p:cNvSpPr>
          <p:nvPr>
            <p:ph type="sldNum" sz="quarter" idx="12"/>
          </p:nvPr>
        </p:nvSpPr>
        <p:spPr/>
        <p:txBody>
          <a:bodyPr/>
          <a:lstStyle/>
          <a:p>
            <a:fld id="{562B05B1-F230-4C39-ACDE-CFBA7CA93D5F}" type="slidenum">
              <a:rPr lang="en-US" smtClean="0"/>
              <a:t>3</a:t>
            </a:fld>
            <a:endParaRPr lang="en-US" dirty="0"/>
          </a:p>
        </p:txBody>
      </p:sp>
      <p:cxnSp>
        <p:nvCxnSpPr>
          <p:cNvPr id="17" name="Straight Arrow Connector 16"/>
          <p:cNvCxnSpPr/>
          <p:nvPr/>
        </p:nvCxnSpPr>
        <p:spPr>
          <a:xfrm>
            <a:off x="153954" y="1441053"/>
            <a:ext cx="8819631" cy="1"/>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descr="IMG_6354.JPG"/>
          <p:cNvPicPr>
            <a:picLocks noChangeAspect="1"/>
          </p:cNvPicPr>
          <p:nvPr/>
        </p:nvPicPr>
        <p:blipFill rotWithShape="1">
          <a:blip r:embed="rId3">
            <a:extLst>
              <a:ext uri="{28A0092B-C50C-407E-A947-70E740481C1C}">
                <a14:useLocalDpi xmlns:a14="http://schemas.microsoft.com/office/drawing/2010/main" val="0"/>
              </a:ext>
            </a:extLst>
          </a:blip>
          <a:srcRect l="11271" r="11220"/>
          <a:stretch/>
        </p:blipFill>
        <p:spPr>
          <a:xfrm rot="5400000">
            <a:off x="346145" y="1769031"/>
            <a:ext cx="3579098" cy="3463241"/>
          </a:xfrm>
          <a:prstGeom prst="rect">
            <a:avLst/>
          </a:prstGeom>
          <a:ln w="28575" cmpd="sng">
            <a:solidFill>
              <a:schemeClr val="tx1"/>
            </a:solidFill>
          </a:ln>
        </p:spPr>
      </p:pic>
      <p:sp>
        <p:nvSpPr>
          <p:cNvPr id="19" name="Rectangle 18"/>
          <p:cNvSpPr/>
          <p:nvPr/>
        </p:nvSpPr>
        <p:spPr>
          <a:xfrm>
            <a:off x="173161" y="1517643"/>
            <a:ext cx="3809999" cy="3994546"/>
          </a:xfrm>
          <a:prstGeom prst="rect">
            <a:avLst/>
          </a:prstGeom>
          <a:solidFill>
            <a:schemeClr val="bg1">
              <a:alpha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IMG_6351.JPG"/>
          <p:cNvPicPr>
            <a:picLocks noChangeAspect="1"/>
          </p:cNvPicPr>
          <p:nvPr/>
        </p:nvPicPr>
        <p:blipFill rotWithShape="1">
          <a:blip r:embed="rId4">
            <a:extLst>
              <a:ext uri="{28A0092B-C50C-407E-A947-70E740481C1C}">
                <a14:useLocalDpi xmlns:a14="http://schemas.microsoft.com/office/drawing/2010/main" val="0"/>
              </a:ext>
            </a:extLst>
          </a:blip>
          <a:srcRect l="13561" r="15561"/>
          <a:stretch/>
        </p:blipFill>
        <p:spPr>
          <a:xfrm rot="5400000">
            <a:off x="2347529" y="1867509"/>
            <a:ext cx="3579101" cy="3787235"/>
          </a:xfrm>
          <a:prstGeom prst="rect">
            <a:avLst/>
          </a:prstGeom>
          <a:ln w="28575" cmpd="sng">
            <a:solidFill>
              <a:srgbClr val="000000"/>
            </a:solidFill>
          </a:ln>
        </p:spPr>
      </p:pic>
    </p:spTree>
    <p:extLst>
      <p:ext uri="{BB962C8B-B14F-4D97-AF65-F5344CB8AC3E}">
        <p14:creationId xmlns:p14="http://schemas.microsoft.com/office/powerpoint/2010/main" val="7925306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Slide Number Placeholder 2"/>
          <p:cNvSpPr>
            <a:spLocks noGrp="1"/>
          </p:cNvSpPr>
          <p:nvPr>
            <p:ph type="sldNum" sz="quarter" idx="12"/>
          </p:nvPr>
        </p:nvSpPr>
        <p:spPr/>
        <p:txBody>
          <a:bodyPr/>
          <a:lstStyle/>
          <a:p>
            <a:fld id="{562B05B1-F230-4C39-ACDE-CFBA7CA93D5F}" type="slidenum">
              <a:rPr lang="en-US" smtClean="0"/>
              <a:t>4</a:t>
            </a:fld>
            <a:endParaRPr lang="en-US" dirty="0"/>
          </a:p>
        </p:txBody>
      </p:sp>
      <p:cxnSp>
        <p:nvCxnSpPr>
          <p:cNvPr id="17" name="Straight Arrow Connector 16"/>
          <p:cNvCxnSpPr/>
          <p:nvPr/>
        </p:nvCxnSpPr>
        <p:spPr>
          <a:xfrm>
            <a:off x="153954" y="1441053"/>
            <a:ext cx="8819631" cy="1"/>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descr="IMG_6354.JPG"/>
          <p:cNvPicPr>
            <a:picLocks noChangeAspect="1"/>
          </p:cNvPicPr>
          <p:nvPr/>
        </p:nvPicPr>
        <p:blipFill rotWithShape="1">
          <a:blip r:embed="rId3">
            <a:extLst>
              <a:ext uri="{28A0092B-C50C-407E-A947-70E740481C1C}">
                <a14:useLocalDpi xmlns:a14="http://schemas.microsoft.com/office/drawing/2010/main" val="0"/>
              </a:ext>
            </a:extLst>
          </a:blip>
          <a:srcRect l="11271" r="11220"/>
          <a:stretch/>
        </p:blipFill>
        <p:spPr>
          <a:xfrm rot="5400000">
            <a:off x="346145" y="1769031"/>
            <a:ext cx="3579098" cy="3463241"/>
          </a:xfrm>
          <a:prstGeom prst="rect">
            <a:avLst/>
          </a:prstGeom>
          <a:ln w="28575" cmpd="sng">
            <a:solidFill>
              <a:schemeClr val="tx1"/>
            </a:solidFill>
          </a:ln>
        </p:spPr>
      </p:pic>
      <p:pic>
        <p:nvPicPr>
          <p:cNvPr id="21" name="Picture 20" descr="IMG_6351.JPG"/>
          <p:cNvPicPr>
            <a:picLocks noChangeAspect="1"/>
          </p:cNvPicPr>
          <p:nvPr/>
        </p:nvPicPr>
        <p:blipFill rotWithShape="1">
          <a:blip r:embed="rId4">
            <a:extLst>
              <a:ext uri="{28A0092B-C50C-407E-A947-70E740481C1C}">
                <a14:useLocalDpi xmlns:a14="http://schemas.microsoft.com/office/drawing/2010/main" val="0"/>
              </a:ext>
            </a:extLst>
          </a:blip>
          <a:srcRect l="13561" r="15561"/>
          <a:stretch/>
        </p:blipFill>
        <p:spPr>
          <a:xfrm rot="5400000">
            <a:off x="2347529" y="1867509"/>
            <a:ext cx="3579101" cy="3787235"/>
          </a:xfrm>
          <a:prstGeom prst="rect">
            <a:avLst/>
          </a:prstGeom>
          <a:ln w="28575" cmpd="sng">
            <a:solidFill>
              <a:srgbClr val="000000"/>
            </a:solidFill>
          </a:ln>
        </p:spPr>
      </p:pic>
      <p:sp>
        <p:nvSpPr>
          <p:cNvPr id="19" name="Rectangle 18"/>
          <p:cNvSpPr/>
          <p:nvPr/>
        </p:nvSpPr>
        <p:spPr>
          <a:xfrm>
            <a:off x="173161" y="1517642"/>
            <a:ext cx="6380039" cy="4203419"/>
          </a:xfrm>
          <a:prstGeom prst="rect">
            <a:avLst/>
          </a:prstGeom>
          <a:solidFill>
            <a:schemeClr val="bg1">
              <a:alpha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IMG_6332.JPG"/>
          <p:cNvPicPr>
            <a:picLocks noChangeAspect="1"/>
          </p:cNvPicPr>
          <p:nvPr/>
        </p:nvPicPr>
        <p:blipFill rotWithShape="1">
          <a:blip r:embed="rId5">
            <a:extLst>
              <a:ext uri="{28A0092B-C50C-407E-A947-70E740481C1C}">
                <a14:useLocalDpi xmlns:a14="http://schemas.microsoft.com/office/drawing/2010/main" val="0"/>
              </a:ext>
            </a:extLst>
          </a:blip>
          <a:srcRect l="23697" r="3461"/>
          <a:stretch/>
        </p:blipFill>
        <p:spPr>
          <a:xfrm rot="5400000">
            <a:off x="4979931" y="2154416"/>
            <a:ext cx="3685256" cy="3794429"/>
          </a:xfrm>
          <a:prstGeom prst="rect">
            <a:avLst/>
          </a:prstGeom>
          <a:ln w="28575" cmpd="sng">
            <a:solidFill>
              <a:srgbClr val="000000"/>
            </a:solidFill>
          </a:ln>
        </p:spPr>
      </p:pic>
    </p:spTree>
    <p:extLst>
      <p:ext uri="{BB962C8B-B14F-4D97-AF65-F5344CB8AC3E}">
        <p14:creationId xmlns:p14="http://schemas.microsoft.com/office/powerpoint/2010/main" val="42156322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989"/>
            <a:ext cx="8229600" cy="1143000"/>
          </a:xfrm>
        </p:spPr>
        <p:txBody>
          <a:bodyPr>
            <a:noAutofit/>
          </a:bodyPr>
          <a:lstStyle/>
          <a:p>
            <a:r>
              <a:rPr lang="en-US" sz="3600" dirty="0" smtClean="0"/>
              <a:t>Respiratory Sinus Arrhythmia (RSA)</a:t>
            </a:r>
            <a:endParaRPr lang="en-US" sz="3600" dirty="0"/>
          </a:p>
        </p:txBody>
      </p:sp>
      <p:sp>
        <p:nvSpPr>
          <p:cNvPr id="4" name="Slide Number Placeholder 3"/>
          <p:cNvSpPr>
            <a:spLocks noGrp="1"/>
          </p:cNvSpPr>
          <p:nvPr>
            <p:ph type="sldNum" sz="quarter" idx="12"/>
          </p:nvPr>
        </p:nvSpPr>
        <p:spPr/>
        <p:txBody>
          <a:bodyPr/>
          <a:lstStyle/>
          <a:p>
            <a:fld id="{930465AD-53DA-D841-AEBD-0BDBF8BCBA90}" type="slidenum">
              <a:rPr lang="en-US" smtClean="0"/>
              <a:t>5</a:t>
            </a:fld>
            <a:endParaRPr lang="en-US"/>
          </a:p>
        </p:txBody>
      </p:sp>
      <p:pic>
        <p:nvPicPr>
          <p:cNvPr id="7" name="Picture 6"/>
          <p:cNvPicPr>
            <a:picLocks noChangeAspect="1"/>
          </p:cNvPicPr>
          <p:nvPr/>
        </p:nvPicPr>
        <p:blipFill>
          <a:blip r:embed="rId3"/>
          <a:stretch>
            <a:fillRect/>
          </a:stretch>
        </p:blipFill>
        <p:spPr>
          <a:xfrm>
            <a:off x="710707" y="1857369"/>
            <a:ext cx="8065293" cy="2002513"/>
          </a:xfrm>
          <a:prstGeom prst="rect">
            <a:avLst/>
          </a:prstGeom>
        </p:spPr>
      </p:pic>
      <p:sp>
        <p:nvSpPr>
          <p:cNvPr id="3" name="TextBox 2"/>
          <p:cNvSpPr txBox="1"/>
          <p:nvPr/>
        </p:nvSpPr>
        <p:spPr>
          <a:xfrm>
            <a:off x="988995" y="4192089"/>
            <a:ext cx="7529225" cy="1815882"/>
          </a:xfrm>
          <a:prstGeom prst="rect">
            <a:avLst/>
          </a:prstGeom>
          <a:noFill/>
        </p:spPr>
        <p:txBody>
          <a:bodyPr wrap="square" rtlCol="0">
            <a:spAutoFit/>
          </a:bodyPr>
          <a:lstStyle/>
          <a:p>
            <a:pPr algn="ctr"/>
            <a:r>
              <a:rPr lang="en-US" sz="2800" dirty="0" smtClean="0">
                <a:latin typeface="Helvetica"/>
                <a:cs typeface="Helvetica"/>
              </a:rPr>
              <a:t>10 second intervals = 30 observations/phase</a:t>
            </a:r>
          </a:p>
          <a:p>
            <a:pPr algn="ctr"/>
            <a:endParaRPr lang="en-US" sz="1400" dirty="0" smtClean="0">
              <a:latin typeface="Helvetica"/>
              <a:cs typeface="Helvetica"/>
            </a:endParaRPr>
          </a:p>
          <a:p>
            <a:pPr algn="ctr"/>
            <a:endParaRPr lang="en-US" sz="1400" dirty="0">
              <a:latin typeface="Helvetica"/>
              <a:cs typeface="Helvetica"/>
            </a:endParaRPr>
          </a:p>
          <a:p>
            <a:pPr algn="ctr"/>
            <a:r>
              <a:rPr lang="en-US" sz="2800" dirty="0" smtClean="0">
                <a:latin typeface="Helvetica"/>
                <a:cs typeface="Helvetica"/>
              </a:rPr>
              <a:t>Phase 1 = Male Provide / Female Receive</a:t>
            </a:r>
          </a:p>
          <a:p>
            <a:pPr algn="ctr"/>
            <a:r>
              <a:rPr lang="en-US" sz="2800" dirty="0" smtClean="0">
                <a:latin typeface="Helvetica"/>
                <a:cs typeface="Helvetica"/>
              </a:rPr>
              <a:t>Phase 2 = Female Provide / Male Receive</a:t>
            </a:r>
            <a:endParaRPr lang="en-US" sz="2800" dirty="0">
              <a:latin typeface="Helvetica"/>
              <a:cs typeface="Helvetica"/>
            </a:endParaRPr>
          </a:p>
        </p:txBody>
      </p:sp>
    </p:spTree>
    <p:extLst>
      <p:ext uri="{BB962C8B-B14F-4D97-AF65-F5344CB8AC3E}">
        <p14:creationId xmlns:p14="http://schemas.microsoft.com/office/powerpoint/2010/main" val="463312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30465AD-53DA-D841-AEBD-0BDBF8BCBA90}" type="slidenum">
              <a:rPr lang="en-US" smtClean="0"/>
              <a:t>6</a:t>
            </a:fld>
            <a:endParaRPr lang="en-US"/>
          </a:p>
        </p:txBody>
      </p:sp>
      <p:pic>
        <p:nvPicPr>
          <p:cNvPr id="4" name="Picture 3" descr="Raw_RSA_Panel_Plots_withlines.pdf"/>
          <p:cNvPicPr>
            <a:picLocks noChangeAspect="1"/>
          </p:cNvPicPr>
          <p:nvPr/>
        </p:nvPicPr>
        <p:blipFill rotWithShape="1">
          <a:blip r:embed="rId2">
            <a:extLst>
              <a:ext uri="{28A0092B-C50C-407E-A947-70E740481C1C}">
                <a14:useLocalDpi xmlns:a14="http://schemas.microsoft.com/office/drawing/2010/main" val="0"/>
              </a:ext>
            </a:extLst>
          </a:blip>
          <a:srcRect l="23805" r="25122" b="49513"/>
          <a:stretch/>
        </p:blipFill>
        <p:spPr>
          <a:xfrm>
            <a:off x="984864" y="182634"/>
            <a:ext cx="6505280" cy="6430793"/>
          </a:xfrm>
          <a:prstGeom prst="rect">
            <a:avLst/>
          </a:prstGeom>
        </p:spPr>
      </p:pic>
      <p:sp>
        <p:nvSpPr>
          <p:cNvPr id="2" name="Oval 1"/>
          <p:cNvSpPr/>
          <p:nvPr/>
        </p:nvSpPr>
        <p:spPr>
          <a:xfrm>
            <a:off x="6453445" y="881141"/>
            <a:ext cx="907112" cy="1477207"/>
          </a:xfrm>
          <a:prstGeom prst="ellipse">
            <a:avLst/>
          </a:prstGeom>
          <a:noFill/>
          <a:ln w="38100"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288411" y="4156409"/>
            <a:ext cx="907112" cy="1477207"/>
          </a:xfrm>
          <a:prstGeom prst="ellipse">
            <a:avLst/>
          </a:prstGeom>
          <a:noFill/>
          <a:ln w="38100"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360557" y="1082020"/>
            <a:ext cx="1529128" cy="369332"/>
          </a:xfrm>
          <a:prstGeom prst="rect">
            <a:avLst/>
          </a:prstGeom>
          <a:noFill/>
        </p:spPr>
        <p:txBody>
          <a:bodyPr wrap="square" rtlCol="0">
            <a:spAutoFit/>
          </a:bodyPr>
          <a:lstStyle/>
          <a:p>
            <a:pPr algn="ctr"/>
            <a:r>
              <a:rPr lang="en-US" dirty="0" smtClean="0">
                <a:latin typeface="Helvetica"/>
                <a:cs typeface="Helvetica"/>
              </a:rPr>
              <a:t>Syncing up</a:t>
            </a:r>
            <a:endParaRPr lang="en-US" dirty="0">
              <a:latin typeface="Helvetica"/>
              <a:cs typeface="Helvetica"/>
            </a:endParaRPr>
          </a:p>
        </p:txBody>
      </p:sp>
      <p:cxnSp>
        <p:nvCxnSpPr>
          <p:cNvPr id="8" name="Straight Arrow Connector 7"/>
          <p:cNvCxnSpPr/>
          <p:nvPr/>
        </p:nvCxnSpPr>
        <p:spPr>
          <a:xfrm flipH="1">
            <a:off x="7243927" y="1451352"/>
            <a:ext cx="596104" cy="16839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51256" y="3340277"/>
            <a:ext cx="1529128" cy="369332"/>
          </a:xfrm>
          <a:prstGeom prst="rect">
            <a:avLst/>
          </a:prstGeom>
          <a:noFill/>
        </p:spPr>
        <p:txBody>
          <a:bodyPr wrap="square" rtlCol="0">
            <a:spAutoFit/>
          </a:bodyPr>
          <a:lstStyle/>
          <a:p>
            <a:pPr algn="ctr"/>
            <a:r>
              <a:rPr lang="en-US" dirty="0" smtClean="0">
                <a:latin typeface="Helvetica"/>
                <a:cs typeface="Helvetica"/>
              </a:rPr>
              <a:t>Equilibrium</a:t>
            </a:r>
            <a:endParaRPr lang="en-US" dirty="0">
              <a:latin typeface="Helvetica"/>
              <a:cs typeface="Helvetica"/>
            </a:endParaRPr>
          </a:p>
        </p:txBody>
      </p:sp>
      <p:cxnSp>
        <p:nvCxnSpPr>
          <p:cNvPr id="11" name="Straight Arrow Connector 10"/>
          <p:cNvCxnSpPr>
            <a:stCxn id="10" idx="2"/>
          </p:cNvCxnSpPr>
          <p:nvPr/>
        </p:nvCxnSpPr>
        <p:spPr>
          <a:xfrm flipH="1">
            <a:off x="4017205" y="3709609"/>
            <a:ext cx="398615" cy="12403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39987" y="2967335"/>
            <a:ext cx="8664038" cy="1754327"/>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Redo figure with correct</a:t>
            </a:r>
          </a:p>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hases and intervals</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657935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a:bodyPr>
          <a:lstStyle/>
          <a:p>
            <a:r>
              <a:rPr lang="en-US" sz="3600" dirty="0" smtClean="0"/>
              <a:t>Dyad 178</a:t>
            </a:r>
            <a:endParaRPr lang="en-US" sz="3600" dirty="0"/>
          </a:p>
        </p:txBody>
      </p:sp>
      <p:sp>
        <p:nvSpPr>
          <p:cNvPr id="2" name="Slide Number Placeholder 1"/>
          <p:cNvSpPr>
            <a:spLocks noGrp="1"/>
          </p:cNvSpPr>
          <p:nvPr>
            <p:ph type="sldNum" sz="quarter" idx="12"/>
          </p:nvPr>
        </p:nvSpPr>
        <p:spPr/>
        <p:txBody>
          <a:bodyPr/>
          <a:lstStyle/>
          <a:p>
            <a:fld id="{930465AD-53DA-D841-AEBD-0BDBF8BCBA90}" type="slidenum">
              <a:rPr lang="en-US" smtClean="0"/>
              <a:t>7</a:t>
            </a:fld>
            <a:endParaRPr lang="en-US"/>
          </a:p>
        </p:txBody>
      </p:sp>
      <p:pic>
        <p:nvPicPr>
          <p:cNvPr id="5" name="Picture 4" descr="Raw_Data_178_femaleprovi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669" y="937378"/>
            <a:ext cx="4572000" cy="5486400"/>
          </a:xfrm>
          <a:prstGeom prst="rect">
            <a:avLst/>
          </a:prstGeom>
        </p:spPr>
      </p:pic>
      <p:pic>
        <p:nvPicPr>
          <p:cNvPr id="6" name="Picture 5" descr="Raw_Data_178_maleprovi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6" y="937378"/>
            <a:ext cx="4572000" cy="5486400"/>
          </a:xfrm>
          <a:prstGeom prst="rect">
            <a:avLst/>
          </a:prstGeom>
        </p:spPr>
      </p:pic>
    </p:spTree>
    <p:extLst>
      <p:ext uri="{BB962C8B-B14F-4D97-AF65-F5344CB8AC3E}">
        <p14:creationId xmlns:p14="http://schemas.microsoft.com/office/powerpoint/2010/main" val="170920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0465AD-53DA-D841-AEBD-0BDBF8BCBA90}" type="slidenum">
              <a:rPr lang="en-US" smtClean="0"/>
              <a:t>8</a:t>
            </a:fld>
            <a:endParaRPr lang="en-US"/>
          </a:p>
        </p:txBody>
      </p:sp>
      <p:pic>
        <p:nvPicPr>
          <p:cNvPr id="3" name="Picture 2" descr="Raw_Data_178_femaleprovide_withlin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669" y="937378"/>
            <a:ext cx="4572000" cy="5486400"/>
          </a:xfrm>
          <a:prstGeom prst="rect">
            <a:avLst/>
          </a:prstGeom>
        </p:spPr>
      </p:pic>
      <p:pic>
        <p:nvPicPr>
          <p:cNvPr id="4" name="Picture 3" descr="Raw_Data_178_maleprovide_withlin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6" y="937378"/>
            <a:ext cx="4572000" cy="5486400"/>
          </a:xfrm>
          <a:prstGeom prst="rect">
            <a:avLst/>
          </a:prstGeom>
        </p:spPr>
      </p:pic>
      <p:sp>
        <p:nvSpPr>
          <p:cNvPr id="6" name="Title 2"/>
          <p:cNvSpPr txBox="1">
            <a:spLocks/>
          </p:cNvSpPr>
          <p:nvPr/>
        </p:nvSpPr>
        <p:spPr>
          <a:xfrm>
            <a:off x="457200" y="24967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3600" dirty="0" smtClean="0"/>
              <a:t>Dyad 178</a:t>
            </a:r>
            <a:endParaRPr lang="en-US" sz="3600" dirty="0"/>
          </a:p>
        </p:txBody>
      </p:sp>
    </p:spTree>
    <p:extLst>
      <p:ext uri="{BB962C8B-B14F-4D97-AF65-F5344CB8AC3E}">
        <p14:creationId xmlns:p14="http://schemas.microsoft.com/office/powerpoint/2010/main" val="68661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Strategy</a:t>
            </a:r>
            <a:endParaRPr lang="en-US" dirty="0"/>
          </a:p>
        </p:txBody>
      </p:sp>
      <p:sp>
        <p:nvSpPr>
          <p:cNvPr id="3" name="Content Placeholder 2"/>
          <p:cNvSpPr>
            <a:spLocks noGrp="1"/>
          </p:cNvSpPr>
          <p:nvPr>
            <p:ph idx="1"/>
          </p:nvPr>
        </p:nvSpPr>
        <p:spPr/>
        <p:txBody>
          <a:bodyPr/>
          <a:lstStyle/>
          <a:p>
            <a:r>
              <a:rPr lang="en-US" dirty="0" smtClean="0"/>
              <a:t>1 dyad as dynamic system</a:t>
            </a:r>
          </a:p>
          <a:p>
            <a:r>
              <a:rPr lang="en-US" dirty="0" smtClean="0"/>
              <a:t>Coupled LDE model (</a:t>
            </a:r>
            <a:r>
              <a:rPr lang="en-US" dirty="0" err="1" smtClean="0"/>
              <a:t>Boker</a:t>
            </a:r>
            <a:r>
              <a:rPr lang="en-US" dirty="0" smtClean="0"/>
              <a:t> &amp; </a:t>
            </a:r>
            <a:r>
              <a:rPr lang="en-US" dirty="0" err="1" smtClean="0"/>
              <a:t>Laurenceau</a:t>
            </a:r>
            <a:r>
              <a:rPr lang="en-US" dirty="0" smtClean="0"/>
              <a:t>, 2005</a:t>
            </a:r>
            <a:r>
              <a:rPr lang="en-US" dirty="0" smtClean="0"/>
              <a:t>)</a:t>
            </a:r>
          </a:p>
          <a:p>
            <a:pPr lvl="1"/>
            <a:r>
              <a:rPr lang="en-US" dirty="0" smtClean="0"/>
              <a:t>Time Delay Embedding = 5</a:t>
            </a:r>
            <a:endParaRPr lang="en-US" dirty="0" smtClean="0"/>
          </a:p>
        </p:txBody>
      </p:sp>
      <p:sp>
        <p:nvSpPr>
          <p:cNvPr id="4" name="Slide Number Placeholder 3"/>
          <p:cNvSpPr>
            <a:spLocks noGrp="1"/>
          </p:cNvSpPr>
          <p:nvPr>
            <p:ph type="sldNum" sz="quarter" idx="12"/>
          </p:nvPr>
        </p:nvSpPr>
        <p:spPr/>
        <p:txBody>
          <a:bodyPr/>
          <a:lstStyle/>
          <a:p>
            <a:fld id="{930465AD-53DA-D841-AEBD-0BDBF8BCBA90}" type="slidenum">
              <a:rPr lang="en-US" smtClean="0"/>
              <a:t>9</a:t>
            </a:fld>
            <a:endParaRPr lang="en-US"/>
          </a:p>
        </p:txBody>
      </p:sp>
    </p:spTree>
    <p:extLst>
      <p:ext uri="{BB962C8B-B14F-4D97-AF65-F5344CB8AC3E}">
        <p14:creationId xmlns:p14="http://schemas.microsoft.com/office/powerpoint/2010/main" val="324227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35281</TotalTime>
  <Words>615</Words>
  <Application>Microsoft Macintosh PowerPoint</Application>
  <PresentationFormat>On-screen Show (4:3)</PresentationFormat>
  <Paragraphs>113</Paragraphs>
  <Slides>20</Slides>
  <Notes>6</Notes>
  <HiddenSlides>3</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Dynamical Systems Modeling: A Report from the Trenches</vt:lpstr>
      <vt:lpstr>Method</vt:lpstr>
      <vt:lpstr>Method</vt:lpstr>
      <vt:lpstr>Method</vt:lpstr>
      <vt:lpstr>Respiratory Sinus Arrhythmia (RSA)</vt:lpstr>
      <vt:lpstr>PowerPoint Presentation</vt:lpstr>
      <vt:lpstr>Dyad 178</vt:lpstr>
      <vt:lpstr>PowerPoint Presentation</vt:lpstr>
      <vt:lpstr>Analysis Strategy</vt:lpstr>
      <vt:lpstr>Results</vt:lpstr>
      <vt:lpstr>Results</vt:lpstr>
      <vt:lpstr>Open Questions and Next Steps</vt:lpstr>
      <vt:lpstr>Open Questions and Next Steps</vt:lpstr>
      <vt:lpstr>Open Questions and Next Steps</vt:lpstr>
      <vt:lpstr>Open Questions and Next Steps</vt:lpstr>
      <vt:lpstr>Thank you!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a Model of  Social Support Effectivness</dc:title>
  <dc:creator>Katherine Zee</dc:creator>
  <cp:lastModifiedBy>Katherine Zee</cp:lastModifiedBy>
  <cp:revision>1350</cp:revision>
  <dcterms:created xsi:type="dcterms:W3CDTF">2016-04-26T16:56:26Z</dcterms:created>
  <dcterms:modified xsi:type="dcterms:W3CDTF">2017-06-11T21:23:09Z</dcterms:modified>
</cp:coreProperties>
</file>