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349" r:id="rId19"/>
    <p:sldId id="350" r:id="rId20"/>
    <p:sldId id="285" r:id="rId21"/>
    <p:sldId id="332" r:id="rId22"/>
    <p:sldId id="507" r:id="rId23"/>
    <p:sldId id="499" r:id="rId24"/>
    <p:sldId id="536" r:id="rId25"/>
    <p:sldId id="500" r:id="rId26"/>
    <p:sldId id="495" r:id="rId27"/>
    <p:sldId id="501" r:id="rId28"/>
    <p:sldId id="472" r:id="rId29"/>
    <p:sldId id="510" r:id="rId30"/>
    <p:sldId id="512" r:id="rId31"/>
    <p:sldId id="511" r:id="rId32"/>
    <p:sldId id="513" r:id="rId33"/>
    <p:sldId id="514" r:id="rId34"/>
    <p:sldId id="516" r:id="rId35"/>
    <p:sldId id="517" r:id="rId36"/>
    <p:sldId id="518" r:id="rId37"/>
    <p:sldId id="504" r:id="rId38"/>
    <p:sldId id="416" r:id="rId39"/>
    <p:sldId id="37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B5"/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6358" autoAdjust="0"/>
  </p:normalViewPr>
  <p:slideViewPr>
    <p:cSldViewPr snapToGrid="0" snapToObjects="1"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**Note:</a:t>
            </a:r>
            <a:r>
              <a:rPr lang="en-US" baseline="0" dirty="0" smtClean="0"/>
              <a:t> to generate most of the figures, we could not use the model’s estimated zeta values. Use .1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De-trended Support Provision by Day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-5400000">
            <a:off x="-1961356" y="3505994"/>
            <a:ext cx="477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Detrended Logit Estimates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35075" y="4637088"/>
            <a:ext cx="71326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2: Dynamical Model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8686800" cy="4968875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Multi-Level Differential Equation Model        (Linear Oscillator)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			</a:t>
            </a:r>
            <a:r>
              <a:rPr lang="en-US" altLang="en-US" sz="2400" i="1" smtClean="0">
                <a:latin typeface="Times New Roman" pitchFamily="18" charset="0"/>
              </a:rPr>
              <a:t>where x is a function of the logit value of 				support provision at diary day (t)</a:t>
            </a:r>
          </a:p>
          <a:p>
            <a:pPr eaLnBrk="1" hangingPunct="1">
              <a:buFontTx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dampening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frequency of oscillation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endParaRPr lang="el-GR" altLang="en-US" sz="2800" smtClean="0">
              <a:cs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049463" y="2747963"/>
          <a:ext cx="561657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790700" imgH="406400" progId="Equation.3">
                  <p:embed/>
                </p:oleObj>
              </mc:Choice>
              <mc:Fallback>
                <p:oleObj name="Equation" r:id="rId3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747963"/>
                        <a:ext cx="561657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 of the Dynamical Model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20663" y="1600200"/>
            <a:ext cx="8453437" cy="4525963"/>
            <a:chOff x="139" y="1008"/>
            <a:chExt cx="5325" cy="2851"/>
          </a:xfrm>
        </p:grpSpPr>
        <p:sp>
          <p:nvSpPr>
            <p:cNvPr id="13316" name="Text Box 9"/>
            <p:cNvSpPr txBox="1">
              <a:spLocks noChangeArrowheads="1"/>
            </p:cNvSpPr>
            <p:nvPr/>
          </p:nvSpPr>
          <p:spPr bwMode="auto">
            <a:xfrm rot="-5400000">
              <a:off x="-902" y="2209"/>
              <a:ext cx="2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Likelihood of Support Provision</a:t>
              </a:r>
            </a:p>
          </p:txBody>
        </p:sp>
        <p:grpSp>
          <p:nvGrpSpPr>
            <p:cNvPr id="13317" name="Group 11"/>
            <p:cNvGrpSpPr>
              <a:grpSpLocks/>
            </p:cNvGrpSpPr>
            <p:nvPr/>
          </p:nvGrpSpPr>
          <p:grpSpPr bwMode="auto">
            <a:xfrm>
              <a:off x="295" y="1008"/>
              <a:ext cx="5169" cy="2851"/>
              <a:chOff x="295" y="1008"/>
              <a:chExt cx="5169" cy="2851"/>
            </a:xfrm>
          </p:grpSpPr>
          <p:graphicFrame>
            <p:nvGraphicFramePr>
              <p:cNvPr id="13318" name="Object 5"/>
              <p:cNvGraphicFramePr>
                <a:graphicFrameLocks noChangeAspect="1"/>
              </p:cNvGraphicFramePr>
              <p:nvPr/>
            </p:nvGraphicFramePr>
            <p:xfrm>
              <a:off x="295" y="1008"/>
              <a:ext cx="5169" cy="2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" name="Chart" r:id="rId3" imgW="8220150" imgH="4533990" progId="MSGraph.Chart.8">
                      <p:embed followColorScheme="full"/>
                    </p:oleObj>
                  </mc:Choice>
                  <mc:Fallback>
                    <p:oleObj name="Chart" r:id="rId3" imgW="8220150" imgH="4533990" progId="MSGraph.Chart.8">
                      <p:embed followColorScheme="full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008"/>
                            <a:ext cx="5169" cy="2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9" name="Line 8"/>
              <p:cNvSpPr>
                <a:spLocks noChangeShapeType="1"/>
              </p:cNvSpPr>
              <p:nvPr/>
            </p:nvSpPr>
            <p:spPr bwMode="auto">
              <a:xfrm>
                <a:off x="757" y="2314"/>
                <a:ext cx="4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Text Box 10"/>
              <p:cNvSpPr txBox="1">
                <a:spLocks noChangeArrowheads="1"/>
              </p:cNvSpPr>
              <p:nvPr/>
            </p:nvSpPr>
            <p:spPr bwMode="auto">
              <a:xfrm>
                <a:off x="4082" y="1228"/>
                <a:ext cx="1232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η</a:t>
                </a:r>
                <a:r>
                  <a:rPr lang="en-US" altLang="en-US" sz="1800">
                    <a:latin typeface="Arial" charset="0"/>
                  </a:rPr>
                  <a:t> = -0.51, p&lt;0.01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ζ</a:t>
                </a:r>
                <a:r>
                  <a:rPr lang="en-US" altLang="en-US" sz="1800">
                    <a:latin typeface="Arial" charset="0"/>
                  </a:rPr>
                  <a:t> =  0.04, p&lt;0.05</a:t>
                </a:r>
                <a:endParaRPr lang="el-GR" altLang="en-US" sz="1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Modeling dyadic data as a dynamic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 paper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7863"/>
            <a:ext cx="8229600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0238"/>
            <a:ext cx="822960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823913"/>
            <a:ext cx="8972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33413"/>
            <a:ext cx="87534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we get from a non-DS approach to a dynamic systems approach, without losing the plot?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connect to the current, non-DS based literature?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convince skeptics?</a:t>
            </a:r>
          </a:p>
        </p:txBody>
      </p:sp>
    </p:spTree>
    <p:extLst>
      <p:ext uri="{BB962C8B-B14F-4D97-AF65-F5344CB8AC3E}">
        <p14:creationId xmlns:p14="http://schemas.microsoft.com/office/powerpoint/2010/main" val="1101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1 = Male Provide / Female Receive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2 = Female Provide / Male Receive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7" name="Picture 6" descr="Raw_Data_16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7" name="Picture 6" descr="Raw_Data_16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4967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600" dirty="0" smtClean="0"/>
              <a:t>Dyad 168</a:t>
            </a:r>
            <a:endParaRPr lang="en-US" sz="3600" dirty="0"/>
          </a:p>
        </p:txBody>
      </p:sp>
      <p:pic>
        <p:nvPicPr>
          <p:cNvPr id="5" name="Picture 4" descr="Raw_Data_168_femaleprovide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9" name="Picture 8" descr="Raw_Data_168_maleprovide_with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66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dyad as dynamic system</a:t>
            </a:r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Time Delay Embedding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41530"/>
              </p:ext>
            </p:extLst>
          </p:nvPr>
        </p:nvGraphicFramePr>
        <p:xfrm>
          <a:off x="792416" y="1416708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F1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-.39 (.35)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-1.45 (.44)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F2</a:t>
                      </a:r>
                      <a:endParaRPr lang="en-US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-.81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 (.64)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M1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-.22 (.41)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-.71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(.15)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.66 (.55)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.08</a:t>
                      </a:r>
                      <a:r>
                        <a:rPr lang="en-US" b="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(.23)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.22 (.52)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F2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.40 (1.36)!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.03 (.24)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8612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2095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525353"/>
            <a:ext cx="6122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1 = First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2 = Second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! = Hitting upper/lower bound constraints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10389" y="2053489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0390" y="3186123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For both partners, the higher one’s RSA relative to baseline, the RSA slows down (lower ‘velocity’) </a:t>
            </a:r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predictionplot_femalereceive_fe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  <p:pic>
        <p:nvPicPr>
          <p:cNvPr id="8" name="Picture 7" descr="predictionplot_femalereceive_malepartner_nora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Adjustment to bereavement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24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200" y="5553075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egoe UI" pitchFamily="34" charset="0"/>
              </a:rPr>
              <a:t>Carnelley, K. B., Wortman, C. B., Bolger, N., &amp; Burke, C. T. (2006). The time course of grief reactions to spousal loss: Evidence from a national probablility sample. </a:t>
            </a:r>
            <a:r>
              <a:rPr lang="en-US" altLang="en-US" sz="1800" i="1">
                <a:latin typeface="Segoe UI" pitchFamily="34" charset="0"/>
              </a:rPr>
              <a:t>Journal of Personality and Social  Psychology, 91, 476-492. </a:t>
            </a:r>
          </a:p>
        </p:txBody>
      </p:sp>
    </p:spTree>
    <p:extLst>
      <p:ext uri="{BB962C8B-B14F-4D97-AF65-F5344CB8AC3E}">
        <p14:creationId xmlns:p14="http://schemas.microsoft.com/office/powerpoint/2010/main" val="14071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predictionplot_fe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  <p:pic>
        <p:nvPicPr>
          <p:cNvPr id="9" name="Picture 8" descr="predictionplot_fe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31</a:t>
            </a:fld>
            <a:endParaRPr lang="en-US"/>
          </a:p>
        </p:txBody>
      </p:sp>
      <p:pic>
        <p:nvPicPr>
          <p:cNvPr id="11" name="Picture 10" descr="predictionplot_malereceive_femalepartner_nora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  <p:pic>
        <p:nvPicPr>
          <p:cNvPr id="13" name="Picture 12" descr="predictionplot_malereceive_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 descr="predictionplot_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pic>
        <p:nvPicPr>
          <p:cNvPr id="10" name="Picture 9" descr="predictionplot_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Both Partners, Both Phases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330325"/>
            <a:ext cx="4572000" cy="5486400"/>
          </a:xfrm>
          <a:prstGeom prst="rect">
            <a:avLst/>
          </a:prstGeom>
        </p:spPr>
      </p:pic>
      <p:pic>
        <p:nvPicPr>
          <p:cNvPr id="7" name="Picture 6" descr="predictionplot_femalereceive_bo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30325"/>
            <a:ext cx="45720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1" y="1365250"/>
            <a:ext cx="4508500" cy="5372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“Multilevel” model (no random effects)</a:t>
            </a:r>
          </a:p>
          <a:p>
            <a:pPr lvl="1"/>
            <a:r>
              <a:rPr lang="en-US" dirty="0" smtClean="0"/>
              <a:t>Linear model estimating effects separately for male partner and female partner</a:t>
            </a:r>
          </a:p>
          <a:p>
            <a:r>
              <a:rPr lang="en-US" dirty="0" smtClean="0"/>
              <a:t>Do we find evidence of linear self-regulation effects?</a:t>
            </a:r>
          </a:p>
          <a:p>
            <a:pPr lvl="1"/>
            <a:r>
              <a:rPr lang="en-US" dirty="0" smtClean="0"/>
              <a:t>RSA predicting one’s own RSA at next </a:t>
            </a:r>
            <a:r>
              <a:rPr lang="en-US" dirty="0" err="1" smtClean="0"/>
              <a:t>timepoint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“Multilevel”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84941"/>
              </p:ext>
            </p:extLst>
          </p:nvPr>
        </p:nvGraphicFramePr>
        <p:xfrm>
          <a:off x="792416" y="1613752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.14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.18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.13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-.03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 (.17)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-.06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.35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-.02 (.16)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.12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818649"/>
            <a:ext cx="61222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All effects NS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6265" y="224737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6266" y="282044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support</a:t>
            </a:r>
          </a:p>
          <a:p>
            <a:r>
              <a:rPr lang="en-US" dirty="0" smtClean="0"/>
              <a:t>Different results from different models</a:t>
            </a:r>
          </a:p>
          <a:p>
            <a:pPr lvl="1"/>
            <a:r>
              <a:rPr lang="en-US" dirty="0" smtClean="0"/>
              <a:t>No apparent self-regulation using traditional approaches</a:t>
            </a:r>
          </a:p>
          <a:p>
            <a:pPr lvl="1"/>
            <a:r>
              <a:rPr lang="en-US" dirty="0" smtClean="0"/>
              <a:t>If anything, trends seem stronger for cross-partner effects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time delay embed values may be necessary for each phase</a:t>
            </a:r>
          </a:p>
          <a:p>
            <a:pPr lvl="1"/>
            <a:r>
              <a:rPr lang="en-US" dirty="0" smtClean="0"/>
              <a:t>e.g., unable to estimate SE for some parameters, some parameters physiologically implausible</a:t>
            </a:r>
          </a:p>
          <a:p>
            <a:r>
              <a:rPr lang="en-US" dirty="0"/>
              <a:t>Interval length: 10 seconds? 2 seconds?</a:t>
            </a:r>
          </a:p>
          <a:p>
            <a:pPr lvl="1"/>
            <a:r>
              <a:rPr lang="en-US" dirty="0"/>
              <a:t>Limitations: estimating </a:t>
            </a:r>
            <a:r>
              <a:rPr lang="en-US" dirty="0" smtClean="0"/>
              <a:t>RSA requires intervals of at least 10 seconds in </a:t>
            </a:r>
            <a:r>
              <a:rPr lang="en-US" dirty="0" err="1" smtClean="0"/>
              <a:t>Mindware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25" y="1600200"/>
            <a:ext cx="65595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600200"/>
            <a:ext cx="6715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Incorporating random effects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600200"/>
            <a:ext cx="66325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How weekly routines are dampened by a major stressor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1217613" y="4338638"/>
            <a:ext cx="5945187" cy="5794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7162800" y="2093913"/>
            <a:ext cx="914400" cy="22193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1217613" y="2043113"/>
            <a:ext cx="4625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Moderate Stress Phase: 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0.004, p&lt;0.10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Acute Stress Phase: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0.385, p&lt;0.001</a:t>
            </a:r>
            <a:endParaRPr lang="el-GR" altLang="en-US" sz="1800">
              <a:latin typeface="Arial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</p:spTree>
    <p:extLst>
      <p:ext uri="{BB962C8B-B14F-4D97-AF65-F5344CB8AC3E}">
        <p14:creationId xmlns:p14="http://schemas.microsoft.com/office/powerpoint/2010/main" val="2102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36316</TotalTime>
  <Words>1006</Words>
  <Application>Microsoft Office PowerPoint</Application>
  <PresentationFormat>On-screen Show (4:3)</PresentationFormat>
  <Paragraphs>194</Paragraphs>
  <Slides>39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Microsoft Graph Chart</vt:lpstr>
      <vt:lpstr>Microsoft Equation 3.0</vt:lpstr>
      <vt:lpstr>Dynamical Systems Modeling of Dyadic Physiological Data: A Report from the Trenches</vt:lpstr>
      <vt:lpstr>PowerPoint Presentation</vt:lpstr>
      <vt:lpstr>Adjustment to bereavement</vt:lpstr>
      <vt:lpstr>PowerPoint Presentation</vt:lpstr>
      <vt:lpstr>PowerPoint Presentation</vt:lpstr>
      <vt:lpstr>Incorporating random effects</vt:lpstr>
      <vt:lpstr>Application: How weekly routines are dampened by a major stressor</vt:lpstr>
      <vt:lpstr>Predicted Values of Support Provision System by Day</vt:lpstr>
      <vt:lpstr>Predicted Values of Support Provision System by Day</vt:lpstr>
      <vt:lpstr>De-trended Support Provision by Day</vt:lpstr>
      <vt:lpstr>Step 2: Dynamical Model</vt:lpstr>
      <vt:lpstr>Results of the Dynamical Model</vt:lpstr>
      <vt:lpstr>Application: Modeling dyadic data as a dynamic system</vt:lpstr>
      <vt:lpstr>Classic paper</vt:lpstr>
      <vt:lpstr>PowerPoint Presentation</vt:lpstr>
      <vt:lpstr>PowerPoint Presentation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Dyad 168</vt:lpstr>
      <vt:lpstr>PowerPoint Presentation</vt:lpstr>
      <vt:lpstr>Analysis Strategy</vt:lpstr>
      <vt:lpstr>Results</vt:lpstr>
      <vt:lpstr>Results</vt:lpstr>
      <vt:lpstr>Model Fit: Male Provide/Female Receive</vt:lpstr>
      <vt:lpstr>Model Fit: Male Provide/Female Receive</vt:lpstr>
      <vt:lpstr>Model Fit: Female Provide/Male Receive</vt:lpstr>
      <vt:lpstr>Model Fit: Female Provide/Male Receive</vt:lpstr>
      <vt:lpstr>Both Partners, Both Phases</vt:lpstr>
      <vt:lpstr>Comparing Approaches</vt:lpstr>
      <vt:lpstr>“Multilevel” Results</vt:lpstr>
      <vt:lpstr>Summary</vt:lpstr>
      <vt:lpstr>Open Questions and Next Steps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Niall Bolger</cp:lastModifiedBy>
  <cp:revision>1436</cp:revision>
  <dcterms:created xsi:type="dcterms:W3CDTF">2016-04-26T16:56:26Z</dcterms:created>
  <dcterms:modified xsi:type="dcterms:W3CDTF">2017-06-13T12:28:16Z</dcterms:modified>
</cp:coreProperties>
</file>