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520" r:id="rId3"/>
    <p:sldId id="521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349" r:id="rId19"/>
    <p:sldId id="350" r:id="rId20"/>
    <p:sldId id="285" r:id="rId21"/>
    <p:sldId id="332" r:id="rId22"/>
    <p:sldId id="507" r:id="rId23"/>
    <p:sldId id="499" r:id="rId24"/>
    <p:sldId id="536" r:id="rId25"/>
    <p:sldId id="500" r:id="rId26"/>
    <p:sldId id="495" r:id="rId27"/>
    <p:sldId id="501" r:id="rId28"/>
    <p:sldId id="472" r:id="rId29"/>
    <p:sldId id="510" r:id="rId30"/>
    <p:sldId id="512" r:id="rId31"/>
    <p:sldId id="511" r:id="rId32"/>
    <p:sldId id="513" r:id="rId33"/>
    <p:sldId id="514" r:id="rId34"/>
    <p:sldId id="516" r:id="rId35"/>
    <p:sldId id="517" r:id="rId36"/>
    <p:sldId id="518" r:id="rId37"/>
    <p:sldId id="504" r:id="rId38"/>
    <p:sldId id="416" r:id="rId39"/>
    <p:sldId id="37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0B5"/>
    <a:srgbClr val="254A00"/>
    <a:srgbClr val="C90064"/>
    <a:srgbClr val="FF0080"/>
    <a:srgbClr val="FF00FF"/>
    <a:srgbClr val="80008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4" autoAdjust="0"/>
    <p:restoredTop sz="86358" autoAdjust="0"/>
  </p:normalViewPr>
  <p:slideViewPr>
    <p:cSldViewPr snapToGrid="0" snapToObjects="1">
      <p:cViewPr varScale="1">
        <p:scale>
          <a:sx n="75" d="100"/>
          <a:sy n="75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AF997-4151-B941-BE4F-9B4B4D6C14D9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660D3-6B6B-1A4B-904F-B5D01CB2C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90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31A8-25D3-C54C-BD1F-10D44CFB89B1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01202-7B2C-1F44-9EFD-3AAF0086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357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i="1" dirty="0" smtClean="0"/>
              <a:t>N = </a:t>
            </a:r>
            <a:r>
              <a:rPr lang="en-US" sz="1200" dirty="0" smtClean="0"/>
              <a:t>78 romantic partner dyads 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Relationship Length = 3.9 years (</a:t>
            </a:r>
            <a:r>
              <a:rPr lang="en-US" sz="1200" i="1" dirty="0" smtClean="0"/>
              <a:t>SD</a:t>
            </a:r>
            <a:r>
              <a:rPr lang="en-US" sz="12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Age = 27.4 (</a:t>
            </a:r>
            <a:r>
              <a:rPr lang="en-US" sz="1200" i="1" dirty="0" smtClean="0"/>
              <a:t>SD</a:t>
            </a:r>
            <a:r>
              <a:rPr lang="en-US" sz="1200" dirty="0" smtClean="0"/>
              <a:t> = 6.3)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i="1" dirty="0" smtClean="0"/>
              <a:t>N = </a:t>
            </a:r>
            <a:r>
              <a:rPr lang="en-US" sz="1200" dirty="0" smtClean="0"/>
              <a:t>78 romantic partner dyads 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Relationship Length = 3.9 years (</a:t>
            </a:r>
            <a:r>
              <a:rPr lang="en-US" sz="1200" i="1" dirty="0" smtClean="0"/>
              <a:t>SD</a:t>
            </a:r>
            <a:r>
              <a:rPr lang="en-US" sz="12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Age = 27.4 (</a:t>
            </a:r>
            <a:r>
              <a:rPr lang="en-US" sz="1200" i="1" dirty="0" smtClean="0"/>
              <a:t>SD</a:t>
            </a:r>
            <a:r>
              <a:rPr lang="en-US" sz="1200" dirty="0" smtClean="0"/>
              <a:t> = 6.3)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i="1" dirty="0" smtClean="0"/>
              <a:t>N = </a:t>
            </a:r>
            <a:r>
              <a:rPr lang="en-US" sz="1200" i="0" dirty="0" smtClean="0"/>
              <a:t>78</a:t>
            </a:r>
            <a:r>
              <a:rPr lang="en-US" sz="1200" dirty="0" smtClean="0"/>
              <a:t> romantic partner dyads 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Relationship Length = 3.9 years (</a:t>
            </a:r>
            <a:r>
              <a:rPr lang="en-US" sz="1200" i="1" dirty="0" smtClean="0"/>
              <a:t>SD</a:t>
            </a:r>
            <a:r>
              <a:rPr lang="en-US" sz="1200" dirty="0" smtClean="0"/>
              <a:t> = 3.1)</a:t>
            </a:r>
          </a:p>
          <a:p>
            <a:pPr marL="0" indent="0">
              <a:buFont typeface="Arial"/>
              <a:buNone/>
            </a:pPr>
            <a:r>
              <a:rPr lang="en-US" sz="1200" dirty="0" smtClean="0"/>
              <a:t>Mean Age = 27.4 (</a:t>
            </a:r>
            <a:r>
              <a:rPr lang="en-US" sz="1200" i="1" dirty="0" smtClean="0"/>
              <a:t>SD</a:t>
            </a:r>
            <a:r>
              <a:rPr lang="en-US" sz="1200" dirty="0" smtClean="0"/>
              <a:t> = 6.3)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One’s own level predicts a lowering of one’s</a:t>
            </a:r>
            <a:r>
              <a:rPr lang="en-US" baseline="0" dirty="0" smtClean="0"/>
              <a:t> own second derivative (deceleration) but only during female provide/male receive.</a:t>
            </a:r>
          </a:p>
          <a:p>
            <a:r>
              <a:rPr lang="en-US" baseline="0" dirty="0" smtClean="0"/>
              <a:t>Even though we get this effect for this couple, this is fairly consistent with what we find looking at all dyads, i.e., this deceleration seems to happen when females provide/males receive but not vice versa.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5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**Note:</a:t>
            </a:r>
            <a:r>
              <a:rPr lang="en-US" baseline="0" dirty="0" smtClean="0"/>
              <a:t> to generate most of the figures, we could not use the model’s estimated zeta values. Use .1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71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01202-7B2C-1F44-9EFD-3AAF0086B37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35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532B9-1DE5-854F-847B-81DAE350436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4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F03C-7AD8-CA42-B8B6-48E38F7C0A8F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8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E96D-78AE-AF4D-843A-55EF97CAEB4C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2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288-BE4E-0C48-AD9C-83947D3C0A53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4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5C39-964A-894A-899B-FA774D6FB125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4435-6EAD-6B48-BD26-DEAF0355E46A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D888E-9DCC-E140-95C2-A1C199E73FEC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7F02-A15E-BE42-8B8F-1E1EBD1B3F57}" type="datetime1">
              <a:rPr lang="en-US" smtClean="0"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5A73-E565-014F-BD44-70F7B314B80C}" type="datetime1">
              <a:rPr lang="en-US" smtClean="0"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4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32BA-5AA1-DE4B-AF6D-BE9E275C2FAB}" type="datetime1">
              <a:rPr lang="en-US" smtClean="0"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6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F117-ADAD-DF4D-AB7D-B7CC6C2C971A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19B7B-0B41-834D-B83E-0CD3DA689456}" type="datetime1">
              <a:rPr lang="en-US" smtClean="0"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FF8BA-9CFF-214D-BFC4-D985610E2320}" type="datetime1">
              <a:rPr lang="en-US" smtClean="0"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/>
                <a:cs typeface="Helvetica"/>
              </a:defRPr>
            </a:lvl1pPr>
          </a:lstStyle>
          <a:p>
            <a:fld id="{930465AD-53DA-D841-AEBD-0BDBF8BCBA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9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15" y="2184401"/>
            <a:ext cx="9002885" cy="2324099"/>
          </a:xfrm>
        </p:spPr>
        <p:txBody>
          <a:bodyPr>
            <a:noAutofit/>
          </a:bodyPr>
          <a:lstStyle/>
          <a:p>
            <a:r>
              <a:rPr lang="en-US" sz="3600" dirty="0" smtClean="0"/>
              <a:t>Dynamical Systems Modeling of Dyadic Physiological Data:</a:t>
            </a:r>
            <a:br>
              <a:rPr lang="en-US" sz="3600" dirty="0" smtClean="0"/>
            </a:br>
            <a:r>
              <a:rPr lang="en-US" sz="3600" dirty="0" smtClean="0"/>
              <a:t>A Report from the Trenches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388" y="533400"/>
            <a:ext cx="7536762" cy="9144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Society for Ambulatory Assessment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Dynamic Systems Preconference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June 14, 2017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58388" y="5054600"/>
            <a:ext cx="7536762" cy="138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Niall Bolger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Katherine Zee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Columbia University</a:t>
            </a:r>
          </a:p>
        </p:txBody>
      </p:sp>
    </p:spTree>
    <p:extLst>
      <p:ext uri="{BB962C8B-B14F-4D97-AF65-F5344CB8AC3E}">
        <p14:creationId xmlns:p14="http://schemas.microsoft.com/office/powerpoint/2010/main" val="170480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De-trended Support Provision by Day</a:t>
            </a:r>
          </a:p>
        </p:txBody>
      </p:sp>
      <p:graphicFrame>
        <p:nvGraphicFramePr>
          <p:cNvPr id="112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68313" y="1600200"/>
          <a:ext cx="8205787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Chart" r:id="rId3" imgW="8220150" imgH="4533990" progId="MSGraph.Chart.8">
                  <p:embed followColorScheme="full"/>
                </p:oleObj>
              </mc:Choice>
              <mc:Fallback>
                <p:oleObj name="Chart" r:id="rId3" imgW="8220150" imgH="45339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00200"/>
                        <a:ext cx="8205787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620963" y="6126163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Diary Day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 rot="-5400000">
            <a:off x="-1961356" y="3505994"/>
            <a:ext cx="4773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Predicted Detrended Logit Estimates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235075" y="4637088"/>
            <a:ext cx="7132638" cy="0"/>
          </a:xfrm>
          <a:prstGeom prst="line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2: Dynamical Model</a:t>
            </a: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52575"/>
            <a:ext cx="8686800" cy="4968875"/>
          </a:xfrm>
        </p:spPr>
        <p:txBody>
          <a:bodyPr/>
          <a:lstStyle/>
          <a:p>
            <a:pPr eaLnBrk="1" hangingPunct="1"/>
            <a:r>
              <a:rPr lang="en-US" altLang="en-US" smtClean="0"/>
              <a:t>Multi-Level Differential Equation Model        (Linear Oscillator)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/>
              <a:t>				</a:t>
            </a:r>
            <a:r>
              <a:rPr lang="en-US" altLang="en-US" sz="2400" i="1" smtClean="0">
                <a:latin typeface="Times New Roman" pitchFamily="18" charset="0"/>
              </a:rPr>
              <a:t>where x is a function of the logit value of 				support provision at diary day (t)</a:t>
            </a:r>
          </a:p>
          <a:p>
            <a:pPr eaLnBrk="1" hangingPunct="1">
              <a:buFontTx/>
              <a:buNone/>
            </a:pPr>
            <a:endParaRPr lang="en-US" altLang="en-US" sz="2400" i="1" smtClean="0">
              <a:latin typeface="Times New Roman" pitchFamily="18" charset="0"/>
            </a:endParaRPr>
          </a:p>
          <a:p>
            <a:pPr eaLnBrk="1" hangingPunct="1">
              <a:spcBef>
                <a:spcPct val="30000"/>
              </a:spcBef>
              <a:spcAft>
                <a:spcPct val="10000"/>
              </a:spcAft>
              <a:buFontTx/>
              <a:buNone/>
            </a:pPr>
            <a:r>
              <a:rPr lang="en-US" altLang="en-US" sz="2400" i="1" smtClean="0"/>
              <a:t>		</a:t>
            </a:r>
            <a:r>
              <a:rPr lang="el-GR" altLang="en-US" sz="2800" smtClean="0">
                <a:latin typeface="Times New Roman" pitchFamily="18" charset="0"/>
                <a:cs typeface="Times New Roman" pitchFamily="18" charset="0"/>
              </a:rPr>
              <a:t>ζ</a:t>
            </a:r>
            <a:r>
              <a:rPr lang="en-US" altLang="en-US" sz="28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smtClean="0">
                <a:cs typeface="Times New Roman" pitchFamily="18" charset="0"/>
              </a:rPr>
              <a:t> : dampening parameter</a:t>
            </a:r>
          </a:p>
          <a:p>
            <a:pPr eaLnBrk="1" hangingPunct="1">
              <a:spcBef>
                <a:spcPct val="30000"/>
              </a:spcBef>
              <a:spcAft>
                <a:spcPct val="10000"/>
              </a:spcAft>
              <a:buFontTx/>
              <a:buNone/>
            </a:pPr>
            <a:r>
              <a:rPr lang="en-US" altLang="en-US" sz="2800" smtClean="0">
                <a:cs typeface="Times New Roman" pitchFamily="18" charset="0"/>
              </a:rPr>
              <a:t>		</a:t>
            </a:r>
            <a:r>
              <a:rPr lang="el-GR" altLang="en-US" sz="2800" smtClean="0">
                <a:latin typeface="Times New Roman" pitchFamily="18" charset="0"/>
                <a:cs typeface="Times New Roman" pitchFamily="18" charset="0"/>
              </a:rPr>
              <a:t>η</a:t>
            </a:r>
            <a:r>
              <a:rPr lang="en-US" altLang="en-US" sz="2800" baseline="-2500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smtClean="0">
                <a:cs typeface="Times New Roman" pitchFamily="18" charset="0"/>
              </a:rPr>
              <a:t> : frequency of oscillation parameter</a:t>
            </a:r>
          </a:p>
          <a:p>
            <a:pPr eaLnBrk="1" hangingPunct="1">
              <a:spcBef>
                <a:spcPct val="30000"/>
              </a:spcBef>
              <a:spcAft>
                <a:spcPct val="10000"/>
              </a:spcAft>
              <a:buFontTx/>
              <a:buNone/>
            </a:pPr>
            <a:endParaRPr lang="el-GR" altLang="en-US" sz="2800" smtClean="0">
              <a:cs typeface="Times New Roman" pitchFamily="18" charset="0"/>
            </a:endParaRPr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049463" y="2747963"/>
          <a:ext cx="5616575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1790700" imgH="406400" progId="Equation.3">
                  <p:embed/>
                </p:oleObj>
              </mc:Choice>
              <mc:Fallback>
                <p:oleObj name="Equation" r:id="rId3" imgW="1790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2747963"/>
                        <a:ext cx="5616575" cy="127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43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Results of the Dynamical Model</a:t>
            </a:r>
          </a:p>
        </p:txBody>
      </p: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220663" y="1600200"/>
            <a:ext cx="8453437" cy="4525963"/>
            <a:chOff x="139" y="1008"/>
            <a:chExt cx="5325" cy="2851"/>
          </a:xfrm>
        </p:grpSpPr>
        <p:sp>
          <p:nvSpPr>
            <p:cNvPr id="13316" name="Text Box 9"/>
            <p:cNvSpPr txBox="1">
              <a:spLocks noChangeArrowheads="1"/>
            </p:cNvSpPr>
            <p:nvPr/>
          </p:nvSpPr>
          <p:spPr bwMode="auto">
            <a:xfrm rot="-5400000">
              <a:off x="-902" y="2209"/>
              <a:ext cx="23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latin typeface="Arial" charset="0"/>
                </a:rPr>
                <a:t>Likelihood of Support Provision</a:t>
              </a:r>
            </a:p>
          </p:txBody>
        </p:sp>
        <p:grpSp>
          <p:nvGrpSpPr>
            <p:cNvPr id="13317" name="Group 11"/>
            <p:cNvGrpSpPr>
              <a:grpSpLocks/>
            </p:cNvGrpSpPr>
            <p:nvPr/>
          </p:nvGrpSpPr>
          <p:grpSpPr bwMode="auto">
            <a:xfrm>
              <a:off x="295" y="1008"/>
              <a:ext cx="5169" cy="2851"/>
              <a:chOff x="295" y="1008"/>
              <a:chExt cx="5169" cy="2851"/>
            </a:xfrm>
          </p:grpSpPr>
          <p:graphicFrame>
            <p:nvGraphicFramePr>
              <p:cNvPr id="13318" name="Object 5"/>
              <p:cNvGraphicFramePr>
                <a:graphicFrameLocks noChangeAspect="1"/>
              </p:cNvGraphicFramePr>
              <p:nvPr/>
            </p:nvGraphicFramePr>
            <p:xfrm>
              <a:off x="295" y="1008"/>
              <a:ext cx="5169" cy="28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0" name="Chart" r:id="rId3" imgW="8220150" imgH="4533990" progId="MSGraph.Chart.8">
                      <p:embed followColorScheme="full"/>
                    </p:oleObj>
                  </mc:Choice>
                  <mc:Fallback>
                    <p:oleObj name="Chart" r:id="rId3" imgW="8220150" imgH="4533990" progId="MSGraph.Chart.8">
                      <p:embed followColorScheme="full"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" y="1008"/>
                            <a:ext cx="5169" cy="28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19" name="Line 8"/>
              <p:cNvSpPr>
                <a:spLocks noChangeShapeType="1"/>
              </p:cNvSpPr>
              <p:nvPr/>
            </p:nvSpPr>
            <p:spPr bwMode="auto">
              <a:xfrm>
                <a:off x="757" y="2314"/>
                <a:ext cx="450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0" name="Text Box 10"/>
              <p:cNvSpPr txBox="1">
                <a:spLocks noChangeArrowheads="1"/>
              </p:cNvSpPr>
              <p:nvPr/>
            </p:nvSpPr>
            <p:spPr bwMode="auto">
              <a:xfrm>
                <a:off x="4082" y="1228"/>
                <a:ext cx="1232" cy="4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l-GR" altLang="en-US" sz="1800">
                    <a:latin typeface="Arial" charset="0"/>
                  </a:rPr>
                  <a:t>η</a:t>
                </a:r>
                <a:r>
                  <a:rPr lang="en-US" altLang="en-US" sz="1800">
                    <a:latin typeface="Arial" charset="0"/>
                  </a:rPr>
                  <a:t> = -0.51, p&lt;0.01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l-GR" altLang="en-US" sz="1800">
                    <a:latin typeface="Arial" charset="0"/>
                  </a:rPr>
                  <a:t>ζ</a:t>
                </a:r>
                <a:r>
                  <a:rPr lang="en-US" altLang="en-US" sz="1800">
                    <a:latin typeface="Arial" charset="0"/>
                  </a:rPr>
                  <a:t> =  0.04, p&lt;0.05</a:t>
                </a:r>
                <a:endParaRPr lang="el-GR" altLang="en-US" sz="1800"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510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Application: Modeling dyadic data as a dynamic system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01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Classic paper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47863"/>
            <a:ext cx="8229600" cy="3830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55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0238"/>
            <a:ext cx="8229600" cy="3925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1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823913"/>
            <a:ext cx="897255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633413"/>
            <a:ext cx="8753475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2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76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173161" y="1517643"/>
            <a:ext cx="3809999" cy="39945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MG_635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1" r="15561"/>
          <a:stretch/>
        </p:blipFill>
        <p:spPr>
          <a:xfrm rot="5400000">
            <a:off x="2347529" y="1867509"/>
            <a:ext cx="3579101" cy="378723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79253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How do we get from a non-DS approach to a dynamic systems approach, without losing the plot?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How do we connect to the current, non-DS based literature?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How do we convince skeptics?</a:t>
            </a:r>
          </a:p>
        </p:txBody>
      </p:sp>
    </p:spTree>
    <p:extLst>
      <p:ext uri="{BB962C8B-B14F-4D97-AF65-F5344CB8AC3E}">
        <p14:creationId xmlns:p14="http://schemas.microsoft.com/office/powerpoint/2010/main" val="110185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3954" y="1441053"/>
            <a:ext cx="8819631" cy="1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IMG_6354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1" r="11220"/>
          <a:stretch/>
        </p:blipFill>
        <p:spPr>
          <a:xfrm rot="5400000">
            <a:off x="346145" y="1769031"/>
            <a:ext cx="3579098" cy="3463241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pic>
        <p:nvPicPr>
          <p:cNvPr id="21" name="Picture 20" descr="IMG_6351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1" r="15561"/>
          <a:stretch/>
        </p:blipFill>
        <p:spPr>
          <a:xfrm rot="5400000">
            <a:off x="2347529" y="1867509"/>
            <a:ext cx="3579101" cy="3787235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  <p:sp>
        <p:nvSpPr>
          <p:cNvPr id="19" name="Rectangle 18"/>
          <p:cNvSpPr/>
          <p:nvPr/>
        </p:nvSpPr>
        <p:spPr>
          <a:xfrm>
            <a:off x="173161" y="1517642"/>
            <a:ext cx="6380039" cy="420341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IMG_6332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7" r="3461"/>
          <a:stretch/>
        </p:blipFill>
        <p:spPr>
          <a:xfrm rot="5400000">
            <a:off x="4979931" y="2154416"/>
            <a:ext cx="3685256" cy="3794429"/>
          </a:xfrm>
          <a:prstGeom prst="rect">
            <a:avLst/>
          </a:prstGeom>
          <a:ln w="28575" cmpd="sng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2156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Respiratory Sinus Arrhythmia (RSA)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6400" y="3669004"/>
            <a:ext cx="8229600" cy="281510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Relevant to support because taps into: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Emotion Regulation </a:t>
            </a:r>
            <a:r>
              <a:rPr lang="en-US" sz="2000" dirty="0" smtClean="0"/>
              <a:t>(</a:t>
            </a:r>
            <a:r>
              <a:rPr lang="en-US" sz="2000" dirty="0" err="1" smtClean="0"/>
              <a:t>Geisler</a:t>
            </a:r>
            <a:r>
              <a:rPr lang="en-US" sz="2000" dirty="0" smtClean="0"/>
              <a:t> et </a:t>
            </a:r>
            <a:r>
              <a:rPr lang="en-US" sz="2000" dirty="0"/>
              <a:t>al., </a:t>
            </a:r>
            <a:r>
              <a:rPr lang="en-US" sz="2000" dirty="0" smtClean="0"/>
              <a:t>2013)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Social Sensitivity </a:t>
            </a:r>
            <a:r>
              <a:rPr lang="en-US" sz="2000" dirty="0"/>
              <a:t>(</a:t>
            </a:r>
            <a:r>
              <a:rPr lang="en-US" sz="2000" dirty="0" err="1" smtClean="0"/>
              <a:t>Muhtadie</a:t>
            </a:r>
            <a:r>
              <a:rPr lang="en-US" sz="2000" dirty="0" smtClean="0"/>
              <a:t> et al., 2015)</a:t>
            </a:r>
            <a:endParaRPr lang="en-US" sz="1800" dirty="0" smtClean="0"/>
          </a:p>
          <a:p>
            <a:pPr marL="342900" lvl="1" indent="-34290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Used in prior studies of </a:t>
            </a:r>
            <a:r>
              <a:rPr lang="en-US" dirty="0" err="1" smtClean="0"/>
              <a:t>covariation</a:t>
            </a:r>
            <a:r>
              <a:rPr lang="en-US" dirty="0"/>
              <a:t> </a:t>
            </a:r>
            <a:r>
              <a:rPr lang="en-US" dirty="0" smtClean="0"/>
              <a:t>in couples </a:t>
            </a:r>
            <a:r>
              <a:rPr lang="en-US" sz="2000" dirty="0" smtClean="0"/>
              <a:t>(Helm, </a:t>
            </a:r>
            <a:r>
              <a:rPr lang="en-US" sz="2000" dirty="0" err="1" smtClean="0"/>
              <a:t>Sbarra</a:t>
            </a:r>
            <a:r>
              <a:rPr lang="en-US" sz="2000" dirty="0" smtClean="0"/>
              <a:t>, &amp; </a:t>
            </a:r>
            <a:r>
              <a:rPr lang="en-US" sz="2000" dirty="0" err="1" smtClean="0"/>
              <a:t>Ferrer</a:t>
            </a:r>
            <a:r>
              <a:rPr lang="en-US" sz="2000" dirty="0" smtClean="0"/>
              <a:t> 2014)</a:t>
            </a:r>
          </a:p>
          <a:p>
            <a:pPr marL="342900" lvl="1" indent="-342900">
              <a:lnSpc>
                <a:spcPct val="110000"/>
              </a:lnSpc>
              <a:buFont typeface="Arial"/>
              <a:buChar char="•"/>
            </a:pPr>
            <a:r>
              <a:rPr lang="en-US" dirty="0" smtClean="0"/>
              <a:t>Good temporal 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07" y="1474894"/>
            <a:ext cx="8065293" cy="200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989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Respiratory Sinus Arrhythmia (RSA)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07" y="1857369"/>
            <a:ext cx="8065293" cy="20025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1290" y="4161517"/>
            <a:ext cx="75292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/>
                <a:cs typeface="Helvetica"/>
              </a:rPr>
              <a:t>10 second intervals = 30 observations/phase</a:t>
            </a:r>
          </a:p>
          <a:p>
            <a:pPr algn="ctr"/>
            <a:endParaRPr lang="en-US" sz="1400" dirty="0" smtClean="0">
              <a:latin typeface="Helvetica"/>
              <a:cs typeface="Helvetica"/>
            </a:endParaRPr>
          </a:p>
          <a:p>
            <a:pPr algn="ctr"/>
            <a:endParaRPr lang="en-US" sz="1400" dirty="0">
              <a:latin typeface="Helvetica"/>
              <a:cs typeface="Helvetica"/>
            </a:endParaRPr>
          </a:p>
          <a:p>
            <a:pPr algn="ctr"/>
            <a:r>
              <a:rPr lang="en-US" sz="2800" dirty="0" smtClean="0">
                <a:latin typeface="Helvetica"/>
                <a:cs typeface="Helvetica"/>
              </a:rPr>
              <a:t>Phase 1 = Male Provide / Female Receive</a:t>
            </a:r>
          </a:p>
          <a:p>
            <a:pPr algn="ctr"/>
            <a:r>
              <a:rPr lang="en-US" sz="2800" dirty="0" smtClean="0">
                <a:latin typeface="Helvetica"/>
                <a:cs typeface="Helvetica"/>
              </a:rPr>
              <a:t>Phase 2 = Female Provide / Male Receive</a:t>
            </a:r>
            <a:endParaRPr lang="en-US" sz="2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1214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Dyad 168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 descr="Raw_Data_168_femaleprovid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99" y="1007641"/>
            <a:ext cx="4572000" cy="5486400"/>
          </a:xfrm>
          <a:prstGeom prst="rect">
            <a:avLst/>
          </a:prstGeom>
        </p:spPr>
      </p:pic>
      <p:pic>
        <p:nvPicPr>
          <p:cNvPr id="7" name="Picture 6" descr="Raw_Data_168_maleprovid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2" y="1007641"/>
            <a:ext cx="4572000" cy="54864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047750" y="3730626"/>
            <a:ext cx="682625" cy="1063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7750" y="479425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Equilibrium = Baseline RSA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0920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Dyad 168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 descr="Raw_Data_168_femaleprovid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99" y="1007641"/>
            <a:ext cx="4572000" cy="5486400"/>
          </a:xfrm>
          <a:prstGeom prst="rect">
            <a:avLst/>
          </a:prstGeom>
        </p:spPr>
      </p:pic>
      <p:pic>
        <p:nvPicPr>
          <p:cNvPr id="7" name="Picture 6" descr="Raw_Data_168_maleprovid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2" y="1007641"/>
            <a:ext cx="4572000" cy="54864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1047750" y="3730626"/>
            <a:ext cx="682625" cy="1063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7750" y="479425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Equilibrium = Baseline RSA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284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4967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3600" dirty="0" smtClean="0"/>
              <a:t>Dyad 168</a:t>
            </a:r>
            <a:endParaRPr lang="en-US" sz="3600" dirty="0"/>
          </a:p>
        </p:txBody>
      </p:sp>
      <p:pic>
        <p:nvPicPr>
          <p:cNvPr id="5" name="Picture 4" descr="Raw_Data_168_femaleprovide_withlin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99" y="1007641"/>
            <a:ext cx="4572000" cy="5486400"/>
          </a:xfrm>
          <a:prstGeom prst="rect">
            <a:avLst/>
          </a:prstGeom>
        </p:spPr>
      </p:pic>
      <p:pic>
        <p:nvPicPr>
          <p:cNvPr id="9" name="Picture 8" descr="Raw_Data_168_maleprovide_withlin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2" y="1007641"/>
            <a:ext cx="4572000" cy="54864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1047750" y="3730626"/>
            <a:ext cx="682625" cy="10636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7750" y="479425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Equilibrium = Baseline RSA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866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Study: 1 dyad as dynamic system</a:t>
            </a:r>
          </a:p>
          <a:p>
            <a:r>
              <a:rPr lang="en-US" dirty="0" smtClean="0"/>
              <a:t>Coupled LDE model (</a:t>
            </a:r>
            <a:r>
              <a:rPr lang="en-US" dirty="0" err="1" smtClean="0"/>
              <a:t>Boker</a:t>
            </a:r>
            <a:r>
              <a:rPr lang="en-US" dirty="0" smtClean="0"/>
              <a:t> &amp; </a:t>
            </a:r>
            <a:r>
              <a:rPr lang="en-US" dirty="0" err="1" smtClean="0"/>
              <a:t>Laurenceau</a:t>
            </a:r>
            <a:r>
              <a:rPr lang="en-US" dirty="0" smtClean="0"/>
              <a:t>, 2005)</a:t>
            </a:r>
          </a:p>
          <a:p>
            <a:pPr lvl="1"/>
            <a:r>
              <a:rPr lang="en-US" dirty="0" smtClean="0"/>
              <a:t>Time Delay Embedding =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96298"/>
              </p:ext>
            </p:extLst>
          </p:nvPr>
        </p:nvGraphicFramePr>
        <p:xfrm>
          <a:off x="792416" y="1416708"/>
          <a:ext cx="7379380" cy="4023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098"/>
                <a:gridCol w="3038641"/>
                <a:gridCol w="3038641"/>
              </a:tblGrid>
              <a:tr h="609475">
                <a:tc>
                  <a:txBody>
                    <a:bodyPr/>
                    <a:lstStyle/>
                    <a:p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Helvetica"/>
                          <a:cs typeface="Helvetica"/>
                        </a:rPr>
                        <a:t>Male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Provide / </a:t>
                      </a:r>
                    </a:p>
                    <a:p>
                      <a:pPr algn="ctr"/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Female Receive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Helvetica"/>
                          <a:cs typeface="Helvetica"/>
                        </a:rPr>
                        <a:t>Female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Provide / </a:t>
                      </a:r>
                    </a:p>
                    <a:p>
                      <a:pPr algn="ctr"/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Male Receive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F1</a:t>
                      </a:r>
                      <a:endParaRPr lang="en-US" b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-.39 (.35)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/>
                          <a:cs typeface="Helvetica"/>
                        </a:rPr>
                        <a:t>-1.45 (.44)</a:t>
                      </a:r>
                      <a:endParaRPr lang="en-US" b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F2</a:t>
                      </a:r>
                      <a:endParaRPr lang="en-US" b="0" dirty="0" smtClean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-.81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 (.64)</a:t>
                      </a:r>
                      <a:endParaRPr lang="en-US" b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0.0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M1</a:t>
                      </a:r>
                      <a:endParaRPr lang="en-US" b="0" dirty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-.22 (.41)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Helvetica"/>
                          <a:cs typeface="Helvetica"/>
                        </a:rPr>
                        <a:t>-.71</a:t>
                      </a:r>
                      <a:r>
                        <a:rPr lang="en-US" b="1" baseline="0" dirty="0" smtClean="0">
                          <a:latin typeface="Helvetica"/>
                          <a:cs typeface="Helvetica"/>
                        </a:rPr>
                        <a:t> (.15)</a:t>
                      </a:r>
                      <a:endParaRPr lang="en-US" b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M2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.66 (.55)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0.0</a:t>
                      </a:r>
                      <a:r>
                        <a:rPr lang="en-US" b="0" baseline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(.23)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  <a:sym typeface="Wingdings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M2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.22 (.52)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0.0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  <a:sym typeface="Wingdings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F2</a:t>
                      </a:r>
                      <a:endParaRPr lang="en-US" b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elvetica"/>
                          <a:cs typeface="Helvetica"/>
                        </a:rPr>
                        <a:t>.40 (1.36)!</a:t>
                      </a:r>
                      <a:endParaRPr lang="en-US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.03 (.24)</a:t>
                      </a:r>
                      <a:endParaRPr lang="en-US" b="0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92416" y="3186123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92416" y="4320958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2416" y="5525353"/>
            <a:ext cx="6122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1 = First Derivative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2 = Second Derivative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! = Hitting upper/lower bound constraints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Standard Errors are in parentheses</a:t>
            </a:r>
            <a:endParaRPr lang="en-US" sz="1600" dirty="0">
              <a:latin typeface="Helvetica"/>
              <a:cs typeface="Helvetic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92416" y="2053489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110389" y="2053489"/>
            <a:ext cx="3061407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10390" y="3186123"/>
            <a:ext cx="3061407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6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of self-regulation, but only during female provide / male </a:t>
            </a:r>
            <a:r>
              <a:rPr lang="en-US" dirty="0"/>
              <a:t>receive </a:t>
            </a:r>
            <a:r>
              <a:rPr lang="en-US" dirty="0" smtClean="0"/>
              <a:t>phase</a:t>
            </a:r>
          </a:p>
          <a:p>
            <a:pPr lvl="1"/>
            <a:r>
              <a:rPr lang="en-US" dirty="0" smtClean="0"/>
              <a:t>For both partners, the higher one’s RSA relative to baseline, the RSA slows down (lower ‘velocity’) </a:t>
            </a:r>
          </a:p>
          <a:p>
            <a:r>
              <a:rPr lang="en-US" dirty="0"/>
              <a:t>How well does model capture raw data?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Model Fit: Male Provide/Female Receive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 descr="predictionplot_femalereceive_femalepartner_nora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6" y="1219200"/>
            <a:ext cx="4572000" cy="5486400"/>
          </a:xfrm>
          <a:prstGeom prst="rect">
            <a:avLst/>
          </a:prstGeom>
        </p:spPr>
      </p:pic>
      <p:pic>
        <p:nvPicPr>
          <p:cNvPr id="8" name="Picture 7" descr="predictionplot_femalereceive_malepartner_noraw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0" y="1219200"/>
            <a:ext cx="457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Adjustment to bereavement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63725"/>
            <a:ext cx="8229600" cy="324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76200" y="5553075"/>
            <a:ext cx="9067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Segoe UI" pitchFamily="34" charset="0"/>
              </a:rPr>
              <a:t>Carnelley, K. B., Wortman, C. B., Bolger, N., &amp; Burke, C. T. (2006). The time course of grief reactions to spousal loss: Evidence from a national probablility sample. </a:t>
            </a:r>
            <a:r>
              <a:rPr lang="en-US" altLang="en-US" sz="1800" i="1">
                <a:latin typeface="Segoe UI" pitchFamily="34" charset="0"/>
              </a:rPr>
              <a:t>Journal of Personality and Social  Psychology, 91, 476-492. </a:t>
            </a:r>
          </a:p>
        </p:txBody>
      </p:sp>
    </p:spTree>
    <p:extLst>
      <p:ext uri="{BB962C8B-B14F-4D97-AF65-F5344CB8AC3E}">
        <p14:creationId xmlns:p14="http://schemas.microsoft.com/office/powerpoint/2010/main" val="140713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Model Fit: Male Provide/Female Receive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 descr="predictionplot_femalereceive_malepartner_lin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0" y="1219200"/>
            <a:ext cx="4572000" cy="5486400"/>
          </a:xfrm>
          <a:prstGeom prst="rect">
            <a:avLst/>
          </a:prstGeom>
        </p:spPr>
      </p:pic>
      <p:pic>
        <p:nvPicPr>
          <p:cNvPr id="9" name="Picture 8" descr="predictionplot_femalereceive_femalepartner_lin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6" y="1219200"/>
            <a:ext cx="457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31</a:t>
            </a:fld>
            <a:endParaRPr lang="en-US"/>
          </a:p>
        </p:txBody>
      </p:sp>
      <p:pic>
        <p:nvPicPr>
          <p:cNvPr id="11" name="Picture 10" descr="predictionplot_malereceive_femalepartner_nora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323975"/>
            <a:ext cx="4572000" cy="5486400"/>
          </a:xfrm>
          <a:prstGeom prst="rect">
            <a:avLst/>
          </a:prstGeom>
        </p:spPr>
      </p:pic>
      <p:pic>
        <p:nvPicPr>
          <p:cNvPr id="13" name="Picture 12" descr="predictionplot_malereceive_malepartner_nora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75" y="1323975"/>
            <a:ext cx="45720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437"/>
          </a:xfrm>
          <a:ln w="28575" cmpd="sng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Model Fit: Female Provide/Male Receive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2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437"/>
          </a:xfrm>
          <a:ln w="28575" cmpd="sng"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sz="3200" dirty="0" smtClean="0"/>
              <a:t>Model Fit: Female Provide/Male Receive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32</a:t>
            </a:fld>
            <a:endParaRPr lang="en-US"/>
          </a:p>
        </p:txBody>
      </p:sp>
      <p:pic>
        <p:nvPicPr>
          <p:cNvPr id="9" name="Picture 8" descr="predictionplot_malereceive_malepartner_lin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75" y="1323975"/>
            <a:ext cx="4572000" cy="5486400"/>
          </a:xfrm>
          <a:prstGeom prst="rect">
            <a:avLst/>
          </a:prstGeom>
        </p:spPr>
      </p:pic>
      <p:pic>
        <p:nvPicPr>
          <p:cNvPr id="10" name="Picture 9" descr="predictionplot_malereceive_femalepartner_line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323975"/>
            <a:ext cx="457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513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Both Partners, Both Phases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 descr="predictionplot_malereceive_bot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1330325"/>
            <a:ext cx="4572000" cy="5486400"/>
          </a:xfrm>
          <a:prstGeom prst="rect">
            <a:avLst/>
          </a:prstGeom>
        </p:spPr>
      </p:pic>
      <p:pic>
        <p:nvPicPr>
          <p:cNvPr id="7" name="Picture 6" descr="predictionplot_femalereceive_bot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330325"/>
            <a:ext cx="4572000" cy="5486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1" y="1365250"/>
            <a:ext cx="4508500" cy="53721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“Multilevel” model (no random effects)</a:t>
            </a:r>
          </a:p>
          <a:p>
            <a:pPr lvl="1"/>
            <a:r>
              <a:rPr lang="en-US" dirty="0" smtClean="0"/>
              <a:t>Linear model estimating effects separately for male partner and female partner</a:t>
            </a:r>
          </a:p>
          <a:p>
            <a:r>
              <a:rPr lang="en-US" dirty="0" smtClean="0"/>
              <a:t>Do we find evidence of linear self-regulation effects?</a:t>
            </a:r>
          </a:p>
          <a:p>
            <a:pPr lvl="1"/>
            <a:r>
              <a:rPr lang="en-US" dirty="0" smtClean="0"/>
              <a:t>RSA predicting one’s own RSA at next </a:t>
            </a:r>
            <a:r>
              <a:rPr lang="en-US" dirty="0" err="1" smtClean="0"/>
              <a:t>timepoint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0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“Multilevel”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84941"/>
              </p:ext>
            </p:extLst>
          </p:nvPr>
        </p:nvGraphicFramePr>
        <p:xfrm>
          <a:off x="792416" y="1613752"/>
          <a:ext cx="7379380" cy="4023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098"/>
                <a:gridCol w="3038641"/>
                <a:gridCol w="3038641"/>
              </a:tblGrid>
              <a:tr h="609475">
                <a:tc>
                  <a:txBody>
                    <a:bodyPr/>
                    <a:lstStyle/>
                    <a:p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Helvetica"/>
                          <a:cs typeface="Helvetica"/>
                        </a:rPr>
                        <a:t>Male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Provide / </a:t>
                      </a:r>
                    </a:p>
                    <a:p>
                      <a:pPr algn="ctr"/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Female Receive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Helvetica"/>
                          <a:cs typeface="Helvetica"/>
                        </a:rPr>
                        <a:t>Female</a:t>
                      </a:r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 Provide / </a:t>
                      </a:r>
                    </a:p>
                    <a:p>
                      <a:pPr algn="ctr"/>
                      <a:r>
                        <a:rPr lang="en-US" b="0" baseline="0" dirty="0" smtClean="0">
                          <a:latin typeface="Helvetica"/>
                          <a:cs typeface="Helvetica"/>
                        </a:rPr>
                        <a:t>Male Receive</a:t>
                      </a:r>
                      <a:endParaRPr lang="en-US" b="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i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.14 (.31)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-.04 (.29)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.18 (.32)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.16</a:t>
                      </a:r>
                      <a:r>
                        <a:rPr lang="en-US" baseline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 (.15)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i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.13 (.32)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.45 (.28)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-.03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 (.17)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-.07 (.16)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i="0" dirty="0">
                        <a:solidFill>
                          <a:srgbClr val="E700B5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-.06 (.31)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.35 (.28)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6388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M</a:t>
                      </a:r>
                      <a:r>
                        <a:rPr lang="en-US" b="0" i="1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0" baseline="0" dirty="0" smtClean="0">
                          <a:solidFill>
                            <a:srgbClr val="0000FF"/>
                          </a:solidFill>
                          <a:latin typeface="Helvetica"/>
                          <a:cs typeface="Helvetica"/>
                          <a:sym typeface="Wingdings"/>
                        </a:rPr>
                        <a:t> </a:t>
                      </a:r>
                      <a:r>
                        <a:rPr lang="en-US" b="0" baseline="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  <a:sym typeface="Wingdings"/>
                        </a:rPr>
                        <a:t>F</a:t>
                      </a:r>
                      <a:r>
                        <a:rPr lang="en-US" b="0" i="1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t</a:t>
                      </a:r>
                      <a:r>
                        <a:rPr lang="en-US" b="0" i="0" baseline="-25000" dirty="0" smtClean="0">
                          <a:solidFill>
                            <a:srgbClr val="E700B5"/>
                          </a:solidFill>
                          <a:latin typeface="Helvetica"/>
                          <a:cs typeface="Helvetica"/>
                        </a:rPr>
                        <a:t>+1</a:t>
                      </a:r>
                      <a:endParaRPr lang="en-US" b="0" dirty="0" smtClean="0">
                        <a:solidFill>
                          <a:srgbClr val="0000F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-.02 (.16)</a:t>
                      </a:r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.12 (.16)</a:t>
                      </a:r>
                      <a:endParaRPr lang="en-US" dirty="0">
                        <a:solidFill>
                          <a:srgbClr val="7F7F7F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92415" y="4523006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2415" y="5818649"/>
            <a:ext cx="612223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Standard Errors are in parentheses</a:t>
            </a:r>
          </a:p>
          <a:p>
            <a:r>
              <a:rPr lang="en-US" sz="1600" dirty="0" smtClean="0">
                <a:latin typeface="Helvetica"/>
                <a:cs typeface="Helvetica"/>
              </a:rPr>
              <a:t>All effects NS</a:t>
            </a:r>
            <a:endParaRPr lang="en-US" sz="1600" dirty="0">
              <a:latin typeface="Helvetica"/>
              <a:cs typeface="Helvetic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92416" y="2250533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2415" y="3383167"/>
            <a:ext cx="7379381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26265" y="2247372"/>
            <a:ext cx="3061407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26266" y="2820442"/>
            <a:ext cx="3061407" cy="56272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5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Evidence of self-regulation (“cycling”) using Coupled LDE when female partners provide support / male partners receive support</a:t>
            </a:r>
          </a:p>
          <a:p>
            <a:r>
              <a:rPr lang="en-US" dirty="0" smtClean="0"/>
              <a:t>Different results from different models</a:t>
            </a:r>
          </a:p>
          <a:p>
            <a:pPr lvl="1"/>
            <a:r>
              <a:rPr lang="en-US" dirty="0" smtClean="0"/>
              <a:t>No apparent self-regulation using traditional approaches</a:t>
            </a:r>
          </a:p>
          <a:p>
            <a:pPr lvl="1"/>
            <a:r>
              <a:rPr lang="en-US" dirty="0" smtClean="0"/>
              <a:t>If anything, trends seem stronger for cross-partner effects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 and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time delay embed values may be necessary for each phase</a:t>
            </a:r>
          </a:p>
          <a:p>
            <a:pPr lvl="1"/>
            <a:r>
              <a:rPr lang="en-US" dirty="0" smtClean="0"/>
              <a:t>e.g., unable to estimate SE for some parameters, some parameters physiologically implausible</a:t>
            </a:r>
          </a:p>
          <a:p>
            <a:r>
              <a:rPr lang="en-US" dirty="0"/>
              <a:t>Interval length: 10 seconds? 2 seconds?</a:t>
            </a:r>
          </a:p>
          <a:p>
            <a:pPr lvl="1"/>
            <a:r>
              <a:rPr lang="en-US" dirty="0"/>
              <a:t>Limitations: estimating </a:t>
            </a:r>
            <a:r>
              <a:rPr lang="en-US" dirty="0" smtClean="0"/>
              <a:t>RSA requires intervals of at least 10 seconds in </a:t>
            </a:r>
            <a:r>
              <a:rPr lang="en-US" dirty="0" err="1" smtClean="0"/>
              <a:t>Mindware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6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0580"/>
            <a:ext cx="8229600" cy="100701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Thank you!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B05B1-F230-4C39-ACDE-CFBA7CA93D5F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8" t="20140" r="8466" b="28511"/>
          <a:stretch>
            <a:fillRect/>
          </a:stretch>
        </p:blipFill>
        <p:spPr bwMode="auto">
          <a:xfrm>
            <a:off x="25823863" y="30726063"/>
            <a:ext cx="297973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CASP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4"/>
          <a:stretch>
            <a:fillRect/>
          </a:stretch>
        </p:blipFill>
        <p:spPr bwMode="auto">
          <a:xfrm>
            <a:off x="14935200" y="30826075"/>
            <a:ext cx="37338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671310" y="2051657"/>
            <a:ext cx="8380718" cy="1784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Research Assistants: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/>
              <a:t>Carina Brown, </a:t>
            </a:r>
            <a:r>
              <a:rPr lang="en-US" sz="2000" dirty="0"/>
              <a:t>Jessica </a:t>
            </a:r>
            <a:r>
              <a:rPr lang="en-US" sz="2000" dirty="0" err="1"/>
              <a:t>Paek</a:t>
            </a:r>
            <a:r>
              <a:rPr lang="en-US" sz="2000" dirty="0"/>
              <a:t>, Sophia </a:t>
            </a:r>
            <a:r>
              <a:rPr lang="en-US" sz="2000" dirty="0" smtClean="0"/>
              <a:t>Golden, Jessica Gingrich, 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Kate Puglia, Jordan Cline, Lauren Cohen, Alexander Fulmer, 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Sarah </a:t>
            </a:r>
            <a:r>
              <a:rPr lang="en-US" sz="2000" dirty="0" err="1" smtClean="0"/>
              <a:t>Goetzke</a:t>
            </a:r>
            <a:r>
              <a:rPr lang="en-US" sz="2000" dirty="0" smtClean="0"/>
              <a:t>, Lana </a:t>
            </a:r>
            <a:r>
              <a:rPr lang="en-US" sz="2000" dirty="0" err="1" smtClean="0"/>
              <a:t>Khamash</a:t>
            </a:r>
            <a:r>
              <a:rPr lang="en-US" sz="2000" dirty="0" smtClean="0"/>
              <a:t>, </a:t>
            </a:r>
            <a:r>
              <a:rPr lang="en-US" sz="2000" dirty="0" err="1" smtClean="0"/>
              <a:t>Shelagh</a:t>
            </a:r>
            <a:r>
              <a:rPr lang="en-US" sz="2000" dirty="0" smtClean="0"/>
              <a:t> </a:t>
            </a:r>
            <a:r>
              <a:rPr lang="en-US" sz="2000" dirty="0" err="1" smtClean="0"/>
              <a:t>Mahbubani</a:t>
            </a:r>
            <a:r>
              <a:rPr lang="en-US" sz="2000" dirty="0" smtClean="0"/>
              <a:t>, Max </a:t>
            </a:r>
            <a:r>
              <a:rPr lang="en-US" sz="2000" dirty="0" err="1" smtClean="0"/>
              <a:t>Mikelic</a:t>
            </a:r>
            <a:r>
              <a:rPr lang="en-US" sz="2000" dirty="0" smtClean="0"/>
              <a:t>,</a:t>
            </a:r>
          </a:p>
          <a:p>
            <a:pPr marL="0" indent="0">
              <a:lnSpc>
                <a:spcPct val="80000"/>
              </a:lnSpc>
              <a:buFont typeface="Arial"/>
              <a:buNone/>
            </a:pPr>
            <a:r>
              <a:rPr lang="en-US" sz="2000" dirty="0" smtClean="0"/>
              <a:t>Courtney Peters, Sam </a:t>
            </a:r>
            <a:r>
              <a:rPr lang="en-US" sz="2000" dirty="0" err="1" smtClean="0"/>
              <a:t>Pitasky</a:t>
            </a:r>
            <a:r>
              <a:rPr lang="en-US" sz="2000" dirty="0" smtClean="0"/>
              <a:t>, and </a:t>
            </a:r>
            <a:r>
              <a:rPr lang="en-US" sz="2000" dirty="0" err="1" smtClean="0"/>
              <a:t>Saya</a:t>
            </a:r>
            <a:r>
              <a:rPr lang="en-US" sz="2000" dirty="0" smtClean="0"/>
              <a:t> </a:t>
            </a:r>
            <a:r>
              <a:rPr lang="en-US" sz="2000" dirty="0" err="1" smtClean="0"/>
              <a:t>Weissman</a:t>
            </a:r>
            <a:endParaRPr lang="en-US" sz="2000" dirty="0" smtClean="0"/>
          </a:p>
          <a:p>
            <a:pPr marL="0" indent="0">
              <a:lnSpc>
                <a:spcPct val="80000"/>
              </a:lnSpc>
              <a:buFont typeface="Arial"/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2781" b="21152"/>
          <a:stretch/>
        </p:blipFill>
        <p:spPr>
          <a:xfrm>
            <a:off x="4897083" y="3727879"/>
            <a:ext cx="2987855" cy="1587429"/>
          </a:xfrm>
          <a:prstGeom prst="rect">
            <a:avLst/>
          </a:prstGeom>
        </p:spPr>
      </p:pic>
      <p:pic>
        <p:nvPicPr>
          <p:cNvPr id="6" name="Picture 5" descr="CASP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0" y="3999488"/>
            <a:ext cx="3293160" cy="11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3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65AD-53DA-D841-AEBD-0BDBF8BCBA9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2225" y="1600200"/>
            <a:ext cx="655955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1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4438" y="1600200"/>
            <a:ext cx="671512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34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Incorporating random effects</a:t>
            </a:r>
          </a:p>
        </p:txBody>
      </p:sp>
      <p:pic>
        <p:nvPicPr>
          <p:cNvPr id="71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5713" y="1600200"/>
            <a:ext cx="6632575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0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Application: How weekly routines are dampened by a major stressor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51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Predicted Values of Support Provision System by Day</a:t>
            </a:r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68313" y="1600200"/>
          <a:ext cx="8205787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hart" r:id="rId3" imgW="8220150" imgH="4533990" progId="MSGraph.Chart.8">
                  <p:embed followColorScheme="full"/>
                </p:oleObj>
              </mc:Choice>
              <mc:Fallback>
                <p:oleObj name="Chart" r:id="rId3" imgW="8220150" imgH="45339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00200"/>
                        <a:ext cx="8205787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620963" y="6126163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Diary Day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 rot="-5400000">
            <a:off x="-1301749" y="3521075"/>
            <a:ext cx="345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Predicted Logit Estimates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1217613" y="4633913"/>
            <a:ext cx="713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Predicted Values of Support Provision System by Day</a:t>
            </a:r>
          </a:p>
        </p:txBody>
      </p:sp>
      <p:graphicFrame>
        <p:nvGraphicFramePr>
          <p:cNvPr id="1024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68313" y="1600200"/>
          <a:ext cx="8205787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Chart" r:id="rId3" imgW="8220150" imgH="4533990" progId="MSGraph.Chart.8">
                  <p:embed followColorScheme="full"/>
                </p:oleObj>
              </mc:Choice>
              <mc:Fallback>
                <p:oleObj name="Chart" r:id="rId3" imgW="8220150" imgH="453399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00200"/>
                        <a:ext cx="8205787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620963" y="6126163"/>
            <a:ext cx="420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Arial" charset="0"/>
              </a:rPr>
              <a:t>Diary Day</a:t>
            </a:r>
          </a:p>
        </p:txBody>
      </p:sp>
      <p:sp>
        <p:nvSpPr>
          <p:cNvPr id="10245" name="Line 7"/>
          <p:cNvSpPr>
            <a:spLocks noChangeShapeType="1"/>
          </p:cNvSpPr>
          <p:nvPr/>
        </p:nvSpPr>
        <p:spPr bwMode="auto">
          <a:xfrm flipV="1">
            <a:off x="1217613" y="4338638"/>
            <a:ext cx="5945187" cy="57943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 flipV="1">
            <a:off x="7162800" y="2093913"/>
            <a:ext cx="914400" cy="221932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>
            <a:off x="1217613" y="4633913"/>
            <a:ext cx="7137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Text Box 11"/>
          <p:cNvSpPr txBox="1">
            <a:spLocks noChangeArrowheads="1"/>
          </p:cNvSpPr>
          <p:nvPr/>
        </p:nvSpPr>
        <p:spPr bwMode="auto">
          <a:xfrm>
            <a:off x="1217613" y="2043113"/>
            <a:ext cx="462597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Moderate Stress Phase: </a:t>
            </a:r>
            <a:r>
              <a:rPr lang="el-GR" altLang="en-US" sz="1800">
                <a:latin typeface="Arial" charset="0"/>
              </a:rPr>
              <a:t>β</a:t>
            </a:r>
            <a:r>
              <a:rPr lang="en-US" altLang="en-US" sz="1800">
                <a:latin typeface="Arial" charset="0"/>
              </a:rPr>
              <a:t> = 0.004, p&lt;0.10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Acute Stress Phase:</a:t>
            </a:r>
            <a:r>
              <a:rPr lang="el-GR" altLang="en-US" sz="1800">
                <a:latin typeface="Arial" charset="0"/>
              </a:rPr>
              <a:t>β</a:t>
            </a:r>
            <a:r>
              <a:rPr lang="en-US" altLang="en-US" sz="1800">
                <a:latin typeface="Arial" charset="0"/>
              </a:rPr>
              <a:t> = 0.385, p&lt;0.001</a:t>
            </a:r>
            <a:endParaRPr lang="el-GR" altLang="en-US" sz="1800">
              <a:latin typeface="Arial" charset="0"/>
            </a:endParaRPr>
          </a:p>
        </p:txBody>
      </p:sp>
      <p:sp>
        <p:nvSpPr>
          <p:cNvPr id="10249" name="Text Box 12"/>
          <p:cNvSpPr txBox="1">
            <a:spLocks noChangeArrowheads="1"/>
          </p:cNvSpPr>
          <p:nvPr/>
        </p:nvSpPr>
        <p:spPr bwMode="auto">
          <a:xfrm rot="-5400000">
            <a:off x="-1301749" y="3521075"/>
            <a:ext cx="345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Arial" charset="0"/>
              </a:rPr>
              <a:t>Predicted Logit Estimates</a:t>
            </a:r>
          </a:p>
        </p:txBody>
      </p:sp>
    </p:spTree>
    <p:extLst>
      <p:ext uri="{BB962C8B-B14F-4D97-AF65-F5344CB8AC3E}">
        <p14:creationId xmlns:p14="http://schemas.microsoft.com/office/powerpoint/2010/main" val="21029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36361</TotalTime>
  <Words>1005</Words>
  <Application>Microsoft Office PowerPoint</Application>
  <PresentationFormat>On-screen Show (4:3)</PresentationFormat>
  <Paragraphs>194</Paragraphs>
  <Slides>39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Office Theme</vt:lpstr>
      <vt:lpstr>Chart</vt:lpstr>
      <vt:lpstr>Equation</vt:lpstr>
      <vt:lpstr>Dynamical Systems Modeling of Dyadic Physiological Data: A Report from the Trenches</vt:lpstr>
      <vt:lpstr>PowerPoint Presentation</vt:lpstr>
      <vt:lpstr>Adjustment to bereavement</vt:lpstr>
      <vt:lpstr>PowerPoint Presentation</vt:lpstr>
      <vt:lpstr>PowerPoint Presentation</vt:lpstr>
      <vt:lpstr>Incorporating random effects</vt:lpstr>
      <vt:lpstr>Application: How weekly routines are dampened by a major stressor</vt:lpstr>
      <vt:lpstr>Predicted Values of Support Provision System by Day</vt:lpstr>
      <vt:lpstr>Predicted Values of Support Provision System by Day</vt:lpstr>
      <vt:lpstr>De-trended Support Provision by Day</vt:lpstr>
      <vt:lpstr>Step 2: Dynamical Model</vt:lpstr>
      <vt:lpstr>Results of the Dynamical Model</vt:lpstr>
      <vt:lpstr>Application: Modeling dyadic data as a dynamic system</vt:lpstr>
      <vt:lpstr>Classic paper</vt:lpstr>
      <vt:lpstr>PowerPoint Presentation</vt:lpstr>
      <vt:lpstr>PowerPoint Presentation</vt:lpstr>
      <vt:lpstr>PowerPoint Presentation</vt:lpstr>
      <vt:lpstr>Method</vt:lpstr>
      <vt:lpstr>Method</vt:lpstr>
      <vt:lpstr>Method</vt:lpstr>
      <vt:lpstr>Respiratory Sinus Arrhythmia (RSA)</vt:lpstr>
      <vt:lpstr>Respiratory Sinus Arrhythmia (RSA)</vt:lpstr>
      <vt:lpstr>Dyad 168</vt:lpstr>
      <vt:lpstr>Dyad 168</vt:lpstr>
      <vt:lpstr>PowerPoint Presentation</vt:lpstr>
      <vt:lpstr>Analysis Strategy</vt:lpstr>
      <vt:lpstr>Results</vt:lpstr>
      <vt:lpstr>Results</vt:lpstr>
      <vt:lpstr>Model Fit: Male Provide/Female Receive</vt:lpstr>
      <vt:lpstr>Model Fit: Male Provide/Female Receive</vt:lpstr>
      <vt:lpstr>Model Fit: Female Provide/Male Receive</vt:lpstr>
      <vt:lpstr>Model Fit: Female Provide/Male Receive</vt:lpstr>
      <vt:lpstr>Both Partners, Both Phases</vt:lpstr>
      <vt:lpstr>Comparing Approaches</vt:lpstr>
      <vt:lpstr>“Multilevel” Results</vt:lpstr>
      <vt:lpstr>Summary</vt:lpstr>
      <vt:lpstr>Open Questions and Next Steps</vt:lpstr>
      <vt:lpstr>Thank you!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Constructing a Model of  Social Support Effectivness</dc:title>
  <dc:creator>Katherine Zee</dc:creator>
  <cp:lastModifiedBy>Niall Bolger</cp:lastModifiedBy>
  <cp:revision>1438</cp:revision>
  <dcterms:created xsi:type="dcterms:W3CDTF">2016-04-26T16:56:26Z</dcterms:created>
  <dcterms:modified xsi:type="dcterms:W3CDTF">2017-06-13T13:25:11Z</dcterms:modified>
</cp:coreProperties>
</file>