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49" r:id="rId3"/>
    <p:sldId id="350" r:id="rId4"/>
    <p:sldId id="285" r:id="rId5"/>
    <p:sldId id="332" r:id="rId6"/>
    <p:sldId id="498" r:id="rId7"/>
    <p:sldId id="499" r:id="rId8"/>
    <p:sldId id="500" r:id="rId9"/>
    <p:sldId id="495" r:id="rId10"/>
    <p:sldId id="501" r:id="rId11"/>
    <p:sldId id="472" r:id="rId12"/>
    <p:sldId id="503" r:id="rId13"/>
    <p:sldId id="504" r:id="rId14"/>
    <p:sldId id="505" r:id="rId15"/>
    <p:sldId id="506" r:id="rId16"/>
    <p:sldId id="416" r:id="rId17"/>
    <p:sldId id="497" r:id="rId18"/>
    <p:sldId id="464" r:id="rId19"/>
    <p:sldId id="375" r:id="rId20"/>
    <p:sldId id="3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B5"/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6358" autoAdjust="0"/>
  </p:normalViewPr>
  <p:slideViewPr>
    <p:cSldViewPr snapToGrid="0" snapToObjects="1"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</a:t>
            </a:r>
            <a:r>
              <a:rPr lang="en-US" dirty="0" smtClean="0"/>
              <a:t>a lowering of one’s</a:t>
            </a:r>
            <a:r>
              <a:rPr lang="en-US" baseline="0" dirty="0" smtClean="0"/>
              <a:t> </a:t>
            </a:r>
            <a:r>
              <a:rPr lang="en-US" baseline="0" dirty="0" smtClean="0"/>
              <a:t>own second derivative </a:t>
            </a:r>
            <a:r>
              <a:rPr lang="en-US" baseline="0" dirty="0" smtClean="0"/>
              <a:t>(deceleration</a:t>
            </a:r>
            <a:r>
              <a:rPr lang="en-US" baseline="0" dirty="0" smtClean="0"/>
              <a:t>) but only during female provide/male </a:t>
            </a:r>
            <a:r>
              <a:rPr lang="en-US" baseline="0" dirty="0" smtClean="0"/>
              <a:t>receive.</a:t>
            </a:r>
            <a:endParaRPr lang="en-US" baseline="0" dirty="0" smtClean="0"/>
          </a:p>
          <a:p>
            <a:r>
              <a:rPr lang="en-US" baseline="0" dirty="0" smtClean="0"/>
              <a:t>Even </a:t>
            </a:r>
            <a:r>
              <a:rPr lang="en-US" baseline="0" dirty="0" smtClean="0"/>
              <a:t>though we get this effect for this couple, this is </a:t>
            </a:r>
            <a:r>
              <a:rPr lang="en-US" baseline="0" dirty="0" smtClean="0"/>
              <a:t>fairly consistent </a:t>
            </a:r>
            <a:r>
              <a:rPr lang="en-US" baseline="0" dirty="0" smtClean="0"/>
              <a:t>with what we find looking at all </a:t>
            </a:r>
            <a:r>
              <a:rPr lang="en-US" baseline="0" dirty="0" smtClean="0"/>
              <a:t>dyads, i.e</a:t>
            </a:r>
            <a:r>
              <a:rPr lang="en-US" baseline="0" dirty="0" smtClean="0"/>
              <a:t>., </a:t>
            </a:r>
            <a:r>
              <a:rPr lang="en-US" baseline="0" dirty="0" smtClean="0"/>
              <a:t>this deceleration </a:t>
            </a:r>
            <a:r>
              <a:rPr lang="en-US" baseline="0" dirty="0" smtClean="0"/>
              <a:t>seems to </a:t>
            </a:r>
            <a:r>
              <a:rPr lang="en-US" baseline="0" dirty="0" smtClean="0"/>
              <a:t>happen </a:t>
            </a:r>
            <a:r>
              <a:rPr lang="en-US" baseline="0" dirty="0" smtClean="0"/>
              <a:t>when </a:t>
            </a:r>
            <a:r>
              <a:rPr lang="en-US" baseline="0" dirty="0" smtClean="0"/>
              <a:t>females provide/males </a:t>
            </a:r>
            <a:r>
              <a:rPr lang="en-US" baseline="0" dirty="0" smtClean="0"/>
              <a:t>receive but not vice </a:t>
            </a:r>
            <a:r>
              <a:rPr lang="en-US" baseline="0" dirty="0" smtClean="0"/>
              <a:t>versa.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</a:t>
            </a:r>
            <a:r>
              <a:rPr lang="en-US" sz="3600" dirty="0" smtClean="0"/>
              <a:t>Modeling of Dyadic Physiologi</a:t>
            </a:r>
            <a:r>
              <a:rPr lang="en-US" sz="3600" dirty="0" smtClean="0"/>
              <a:t>cal Data</a:t>
            </a:r>
            <a:r>
              <a:rPr lang="en-US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</a:t>
            </a:r>
            <a:r>
              <a:rPr lang="en-US" sz="2400" dirty="0" smtClean="0">
                <a:solidFill>
                  <a:schemeClr val="tx1"/>
                </a:solidFill>
              </a:rPr>
              <a:t>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</a:t>
            </a:r>
            <a:r>
              <a:rPr lang="en-US" sz="2400" dirty="0" smtClean="0">
                <a:solidFill>
                  <a:schemeClr val="tx1"/>
                </a:solidFill>
              </a:rPr>
              <a:t>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81084"/>
              </p:ext>
            </p:extLst>
          </p:nvPr>
        </p:nvGraphicFramePr>
        <p:xfrm>
          <a:off x="792416" y="1416708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F1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-.39 (.35)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-1.45 (.44)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F2</a:t>
                      </a:r>
                      <a:endParaRPr lang="en-US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-.81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 (.64)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6.66 (NA)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M1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-.22 (.41)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-.71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(.15)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.66 (.55)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.08</a:t>
                      </a:r>
                      <a:r>
                        <a:rPr lang="en-US" b="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(.23)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.22 (.52)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-.40 (NA)!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F2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.40 (1.36)!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.03 (.24)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8612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2095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640420"/>
            <a:ext cx="612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1 = First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2 = Second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! = Hitting upper/lower bound constraints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</a:t>
            </a:r>
            <a:r>
              <a:rPr lang="en-US" dirty="0" smtClean="0"/>
              <a:t>female provide / </a:t>
            </a:r>
            <a:r>
              <a:rPr lang="en-US" dirty="0" smtClean="0"/>
              <a:t>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  <a:endParaRPr lang="en-US" dirty="0" smtClean="0"/>
          </a:p>
          <a:p>
            <a:pPr lvl="1"/>
            <a:r>
              <a:rPr lang="en-US" dirty="0" smtClean="0"/>
              <a:t>For both partners, the higher one’s RSA relative to baseline, the more changes in RSA slow down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time delay embed values may be necessary for each phase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Different time delay embed values may be necessary for each phase</a:t>
            </a:r>
          </a:p>
          <a:p>
            <a:r>
              <a:rPr lang="en-US" dirty="0"/>
              <a:t>Interval length: 10 seconds? 2 seconds?</a:t>
            </a:r>
          </a:p>
          <a:p>
            <a:pPr lvl="1"/>
            <a:r>
              <a:rPr lang="en-US" dirty="0"/>
              <a:t>Limitations: estimating </a:t>
            </a:r>
            <a:r>
              <a:rPr lang="en-US" dirty="0" smtClean="0"/>
              <a:t>RSA requires intervals of at least 10 seconds in </a:t>
            </a:r>
            <a:r>
              <a:rPr lang="en-US" dirty="0" err="1" smtClean="0"/>
              <a:t>Mindware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Different time delay embed values may be necessary for each phase</a:t>
            </a:r>
          </a:p>
          <a:p>
            <a:r>
              <a:rPr lang="en-US" dirty="0">
                <a:solidFill>
                  <a:srgbClr val="7F7F7F"/>
                </a:solidFill>
              </a:rPr>
              <a:t>Interval length: 10 seconds? 2 seconds?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Limitations: estimating RSA requires intervals of at least 10 seconds in </a:t>
            </a:r>
            <a:r>
              <a:rPr lang="en-US" dirty="0" err="1">
                <a:solidFill>
                  <a:srgbClr val="7F7F7F"/>
                </a:solidFill>
              </a:rPr>
              <a:t>Mindware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Prediction</a:t>
            </a:r>
            <a:r>
              <a:rPr lang="en-US" dirty="0"/>
              <a:t>? Examining heterogeneity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Different time delay embed values may be necessary for each phase</a:t>
            </a:r>
          </a:p>
          <a:p>
            <a:r>
              <a:rPr lang="en-US" dirty="0">
                <a:solidFill>
                  <a:srgbClr val="7F7F7F"/>
                </a:solidFill>
              </a:rPr>
              <a:t>Interval length: 10 seconds? 2 seconds?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Limitations: estimating RSA requires intervals of at least 10 seconds in </a:t>
            </a:r>
            <a:r>
              <a:rPr lang="en-US" dirty="0" err="1">
                <a:solidFill>
                  <a:srgbClr val="7F7F7F"/>
                </a:solidFill>
              </a:rPr>
              <a:t>Mindware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Prediction</a:t>
            </a:r>
            <a:r>
              <a:rPr lang="en-US" dirty="0">
                <a:solidFill>
                  <a:srgbClr val="7F7F7F"/>
                </a:solidFill>
              </a:rPr>
              <a:t>? Examining heterogeneity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Comparing </a:t>
            </a:r>
            <a:r>
              <a:rPr lang="en-US" dirty="0"/>
              <a:t>results across different types of analyses (Coupled LDE vs. MLM</a:t>
            </a:r>
            <a:r>
              <a:rPr lang="en-US" dirty="0" smtClean="0"/>
              <a:t>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Raw_RSA_Panel_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5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Raw_RSA_Panel_Plots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0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995" y="4192089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1 = Male Provide / Female Receive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2 = Female Provide / Male Receive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Raw_RSA_Panel_Plots_withlin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5" r="25122" b="49513"/>
          <a:stretch/>
        </p:blipFill>
        <p:spPr>
          <a:xfrm>
            <a:off x="984864" y="182634"/>
            <a:ext cx="6505280" cy="643079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453445" y="881141"/>
            <a:ext cx="907112" cy="1477207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88411" y="4156409"/>
            <a:ext cx="907112" cy="1477207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0557" y="1082020"/>
            <a:ext cx="15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Syncing up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43927" y="1451352"/>
            <a:ext cx="596104" cy="16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1256" y="3340277"/>
            <a:ext cx="15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Equilibrium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017205" y="3709609"/>
            <a:ext cx="398615" cy="1240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9987" y="2967335"/>
            <a:ext cx="866403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Redo figure with correct</a:t>
            </a:r>
          </a:p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hases and intervals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9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178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Raw_Data_17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69" y="937378"/>
            <a:ext cx="4572000" cy="5486400"/>
          </a:xfrm>
          <a:prstGeom prst="rect">
            <a:avLst/>
          </a:prstGeom>
        </p:spPr>
      </p:pic>
      <p:pic>
        <p:nvPicPr>
          <p:cNvPr id="6" name="Picture 5" descr="Raw_Data_17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6" y="937378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Raw_Data_178_femaleprovide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69" y="937378"/>
            <a:ext cx="4572000" cy="5486400"/>
          </a:xfrm>
          <a:prstGeom prst="rect">
            <a:avLst/>
          </a:prstGeom>
        </p:spPr>
      </p:pic>
      <p:pic>
        <p:nvPicPr>
          <p:cNvPr id="4" name="Picture 3" descr="Raw_Data_178_maleprovide_with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6" y="937378"/>
            <a:ext cx="4572000" cy="5486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24967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600" dirty="0" smtClean="0"/>
              <a:t>Dyad 178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66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dyad as dynamic system</a:t>
            </a:r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Time Delay Embedding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35651</TotalTime>
  <Words>596</Words>
  <Application>Microsoft Office PowerPoint</Application>
  <PresentationFormat>On-screen Show (4:3)</PresentationFormat>
  <Paragraphs>115</Paragraphs>
  <Slides>20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Dynamical Systems Modeling of Dyadic Physiological Data: A Report from the Trenches</vt:lpstr>
      <vt:lpstr>Method</vt:lpstr>
      <vt:lpstr>Method</vt:lpstr>
      <vt:lpstr>Method</vt:lpstr>
      <vt:lpstr>Respiratory Sinus Arrhythmia (RSA)</vt:lpstr>
      <vt:lpstr>PowerPoint Presentation</vt:lpstr>
      <vt:lpstr>Dyad 178</vt:lpstr>
      <vt:lpstr>PowerPoint Presentation</vt:lpstr>
      <vt:lpstr>Analysis Strategy</vt:lpstr>
      <vt:lpstr>Results</vt:lpstr>
      <vt:lpstr>Results</vt:lpstr>
      <vt:lpstr>Open Questions and Next Steps</vt:lpstr>
      <vt:lpstr>Open Questions and Next Steps</vt:lpstr>
      <vt:lpstr>Open Questions and Next Steps</vt:lpstr>
      <vt:lpstr>Open Questions and Next Steps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Niall Bolger</cp:lastModifiedBy>
  <cp:revision>1352</cp:revision>
  <dcterms:created xsi:type="dcterms:W3CDTF">2016-04-26T16:56:26Z</dcterms:created>
  <dcterms:modified xsi:type="dcterms:W3CDTF">2017-06-12T15:54:25Z</dcterms:modified>
</cp:coreProperties>
</file>