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91" r:id="rId5"/>
    <p:sldId id="297" r:id="rId6"/>
    <p:sldId id="298" r:id="rId7"/>
    <p:sldId id="299" r:id="rId8"/>
    <p:sldId id="300" r:id="rId9"/>
    <p:sldId id="305" r:id="rId10"/>
    <p:sldId id="301" r:id="rId11"/>
    <p:sldId id="304" r:id="rId12"/>
    <p:sldId id="290" r:id="rId13"/>
    <p:sldId id="278" r:id="rId14"/>
    <p:sldId id="306" r:id="rId15"/>
    <p:sldId id="308" r:id="rId16"/>
    <p:sldId id="309" r:id="rId17"/>
    <p:sldId id="279" r:id="rId18"/>
    <p:sldId id="307" r:id="rId19"/>
    <p:sldId id="283" r:id="rId20"/>
    <p:sldId id="310" r:id="rId21"/>
    <p:sldId id="311" r:id="rId22"/>
    <p:sldId id="312" r:id="rId23"/>
    <p:sldId id="313" r:id="rId24"/>
    <p:sldId id="292" r:id="rId25"/>
    <p:sldId id="285" r:id="rId26"/>
    <p:sldId id="287" r:id="rId27"/>
    <p:sldId id="281" r:id="rId28"/>
    <p:sldId id="289" r:id="rId29"/>
    <p:sldId id="296" r:id="rId30"/>
    <p:sldId id="288" r:id="rId31"/>
    <p:sldId id="28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0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1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0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2860-2EB7-48E6-B0BB-5F87471301E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   Synchronization</a:t>
            </a:r>
            <a:r>
              <a:rPr lang="en-US" b="1" dirty="0">
                <a:cs typeface="Times New Roman" pitchFamily="18" charset="0"/>
              </a:rPr>
              <a:t/>
            </a:r>
            <a:br>
              <a:rPr lang="en-US" b="1" dirty="0">
                <a:cs typeface="Times New Roman" pitchFamily="18" charset="0"/>
              </a:rPr>
            </a:br>
            <a:r>
              <a:rPr lang="en-US" b="1" dirty="0" smtClean="0">
                <a:cs typeface="Times New Roman" pitchFamily="18" charset="0"/>
              </a:rPr>
              <a:t>(OpenMP Synchronization)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86741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838200"/>
            <a:ext cx="855782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parallel shared(sal1,sal2)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parallel reduction(:+sal1)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For(i=0;i&lt;5;i++)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{Sal1=sal1+i}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single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(“Salary of the first company=%d”, sal1); 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parallel reduction(:+sal2)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For(i=0;i&lt;5;i++)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{Sal2=sal2+I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single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(“Salary of the first company=%d”, sal2);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} }</a:t>
            </a:r>
            <a:endParaRPr lang="en-US" sz="2000" b="1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19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OMP_SINGLE</a:t>
            </a:r>
            <a:endParaRPr lang="en-US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51000"/>
            <a:ext cx="53340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3"/>
          <p:cNvSpPr>
            <a:spLocks/>
          </p:cNvSpPr>
          <p:nvPr/>
        </p:nvSpPr>
        <p:spPr bwMode="auto">
          <a:xfrm>
            <a:off x="2247900" y="2590800"/>
            <a:ext cx="304800" cy="1150938"/>
          </a:xfrm>
          <a:prstGeom prst="leftBrace">
            <a:avLst>
              <a:gd name="adj1" fmla="val 29142"/>
              <a:gd name="adj2" fmla="val 50000"/>
            </a:avLst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endParaRPr lang="en-US" sz="280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" y="2819400"/>
            <a:ext cx="20193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2000">
                <a:solidFill>
                  <a:srgbClr val="2300DC"/>
                </a:solidFill>
                <a:latin typeface="+mj-lt"/>
              </a:rPr>
              <a:t>Only one thread </a:t>
            </a:r>
          </a:p>
          <a:p>
            <a:pPr algn="r">
              <a:buClrTx/>
              <a:buFontTx/>
              <a:buNone/>
            </a:pPr>
            <a:r>
              <a:rPr lang="en-US" altLang="en-US" sz="2000">
                <a:solidFill>
                  <a:srgbClr val="2300DC"/>
                </a:solidFill>
                <a:latin typeface="+mj-lt"/>
              </a:rPr>
              <a:t>initializes the </a:t>
            </a:r>
          </a:p>
          <a:p>
            <a:pPr algn="r">
              <a:buClrTx/>
              <a:buFontTx/>
              <a:buNone/>
            </a:pPr>
            <a:r>
              <a:rPr lang="en-US" altLang="en-US" sz="2000">
                <a:solidFill>
                  <a:srgbClr val="2300DC"/>
                </a:solidFill>
                <a:latin typeface="+mj-lt"/>
              </a:rPr>
              <a:t>shared variable a</a:t>
            </a:r>
          </a:p>
        </p:txBody>
      </p:sp>
    </p:spTree>
    <p:extLst>
      <p:ext uri="{BB962C8B-B14F-4D97-AF65-F5344CB8AC3E}">
        <p14:creationId xmlns:p14="http://schemas.microsoft.com/office/powerpoint/2010/main" val="165710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OMP Master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Specifies a region </a:t>
            </a:r>
            <a:r>
              <a:rPr lang="en-US" dirty="0">
                <a:latin typeface="+mj-lt"/>
                <a:cs typeface="Times New Roman" pitchFamily="18" charset="0"/>
              </a:rPr>
              <a:t>that is </a:t>
            </a:r>
            <a:r>
              <a:rPr lang="en-US" b="1" dirty="0">
                <a:latin typeface="+mj-lt"/>
                <a:cs typeface="Times New Roman" pitchFamily="18" charset="0"/>
              </a:rPr>
              <a:t>to be executed only by the master thread of the team.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All other threads on the team skip this section </a:t>
            </a:r>
            <a:r>
              <a:rPr lang="en-US" dirty="0">
                <a:latin typeface="+mj-lt"/>
                <a:cs typeface="Times New Roman" pitchFamily="18" charset="0"/>
              </a:rPr>
              <a:t>of code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It is similar to the SINGLE </a:t>
            </a:r>
            <a:r>
              <a:rPr lang="en-US" dirty="0" smtClean="0">
                <a:latin typeface="+mj-lt"/>
                <a:cs typeface="Times New Roman" pitchFamily="18" charset="0"/>
              </a:rPr>
              <a:t>construct.</a:t>
            </a:r>
            <a:endParaRPr lang="en-US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This </a:t>
            </a:r>
            <a:r>
              <a:rPr lang="en-US" dirty="0">
                <a:latin typeface="+mj-lt"/>
                <a:cs typeface="Times New Roman" pitchFamily="18" charset="0"/>
              </a:rPr>
              <a:t>Directive ensures that only the master </a:t>
            </a:r>
            <a:r>
              <a:rPr lang="en-US" dirty="0" smtClean="0">
                <a:latin typeface="+mj-lt"/>
                <a:cs typeface="Times New Roman" pitchFamily="18" charset="0"/>
              </a:rPr>
              <a:t>threads </a:t>
            </a:r>
            <a:r>
              <a:rPr lang="en-US" dirty="0" smtClean="0">
                <a:latin typeface="+mj-lt"/>
                <a:cs typeface="Times New Roman" pitchFamily="18" charset="0"/>
              </a:rPr>
              <a:t>executes </a:t>
            </a:r>
            <a:r>
              <a:rPr lang="en-US" dirty="0">
                <a:latin typeface="+mj-lt"/>
                <a:cs typeface="Times New Roman" pitchFamily="18" charset="0"/>
              </a:rPr>
              <a:t>instructions in the block.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+mj-lt"/>
                <a:cs typeface="Times New Roman" pitchFamily="18" charset="0"/>
              </a:rPr>
              <a:t>There </a:t>
            </a:r>
            <a:r>
              <a:rPr lang="en-US" b="1" dirty="0">
                <a:latin typeface="+mj-lt"/>
                <a:cs typeface="Times New Roman" pitchFamily="18" charset="0"/>
              </a:rPr>
              <a:t>is no implicit </a:t>
            </a:r>
            <a:r>
              <a:rPr lang="en-US" b="1" dirty="0" smtClean="0">
                <a:latin typeface="+mj-lt"/>
                <a:cs typeface="Times New Roman" pitchFamily="18" charset="0"/>
              </a:rPr>
              <a:t>barrier so </a:t>
            </a:r>
            <a:r>
              <a:rPr lang="en-US" b="1" dirty="0">
                <a:latin typeface="+mj-lt"/>
                <a:cs typeface="Times New Roman" pitchFamily="18" charset="0"/>
              </a:rPr>
              <a:t>other threads will not wait for master to finish</a:t>
            </a:r>
            <a:r>
              <a:rPr lang="en-US" b="1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The following block will be executed by the master thread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No synchronization involved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Applicable only to parallel sections</a:t>
            </a:r>
          </a:p>
        </p:txBody>
      </p:sp>
    </p:spTree>
    <p:extLst>
      <p:ext uri="{BB962C8B-B14F-4D97-AF65-F5344CB8AC3E}">
        <p14:creationId xmlns:p14="http://schemas.microsoft.com/office/powerpoint/2010/main" val="7820215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OMP Master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#include &lt;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omp.h</a:t>
            </a:r>
            <a:r>
              <a:rPr lang="en-US" sz="2000" b="1" dirty="0">
                <a:latin typeface="+mj-lt"/>
                <a:cs typeface="Times New Roman" pitchFamily="18" charset="0"/>
              </a:rPr>
              <a:t>&gt;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</a:t>
            </a:r>
            <a:r>
              <a:rPr lang="en-US" sz="2000" b="1" dirty="0">
                <a:latin typeface="+mj-lt"/>
                <a:cs typeface="Times New Roman" pitchFamily="18" charset="0"/>
              </a:rPr>
              <a:t>include &lt;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stdio.h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2000" b="1" dirty="0">
                <a:latin typeface="+mj-lt"/>
                <a:cs typeface="Times New Roman" pitchFamily="18" charset="0"/>
              </a:rPr>
              <a:t> main( )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  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2000" b="1" dirty="0">
                <a:latin typeface="+mj-lt"/>
                <a:cs typeface="Times New Roman" pitchFamily="18" charset="0"/>
              </a:rPr>
              <a:t> a[5], i;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</a:t>
            </a:r>
            <a:r>
              <a:rPr lang="en-US" sz="2000" b="1" dirty="0">
                <a:latin typeface="+mj-lt"/>
                <a:cs typeface="Times New Roman" pitchFamily="18" charset="0"/>
              </a:rPr>
              <a:t>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parallel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 </a:t>
            </a:r>
            <a:r>
              <a:rPr lang="en-US" sz="2000" b="1" dirty="0">
                <a:latin typeface="+mj-lt"/>
                <a:cs typeface="Times New Roman" pitchFamily="18" charset="0"/>
              </a:rPr>
              <a:t>// Perform some computation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for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for (i = 0; i &lt; 5; i++)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a[i</a:t>
            </a:r>
            <a:r>
              <a:rPr lang="en-US" sz="2000" b="1" dirty="0">
                <a:latin typeface="+mj-lt"/>
                <a:cs typeface="Times New Roman" pitchFamily="18" charset="0"/>
              </a:rPr>
              <a:t>] = i * 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// Print intermediate results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master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for </a:t>
            </a:r>
            <a:r>
              <a:rPr lang="en-US" sz="2000" b="1" dirty="0">
                <a:latin typeface="+mj-lt"/>
                <a:cs typeface="Times New Roman" pitchFamily="18" charset="0"/>
              </a:rPr>
              <a:t>(i = 0; i &lt; 5; i++)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("</a:t>
            </a:r>
            <a:r>
              <a:rPr lang="en-US" sz="2000" b="1" dirty="0">
                <a:latin typeface="+mj-lt"/>
                <a:cs typeface="Times New Roman" pitchFamily="18" charset="0"/>
              </a:rPr>
              <a:t>a[%d] = %d\n", i, a[i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// Wait.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</a:t>
            </a:r>
            <a:r>
              <a:rPr lang="en-US" sz="2000" b="1" dirty="0">
                <a:latin typeface="+mj-lt"/>
                <a:cs typeface="Times New Roman" pitchFamily="18" charset="0"/>
              </a:rPr>
              <a:t>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barrier // Continue with the computation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for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for </a:t>
            </a:r>
            <a:r>
              <a:rPr lang="en-US" sz="2000" b="1" dirty="0">
                <a:latin typeface="+mj-lt"/>
                <a:cs typeface="Times New Roman" pitchFamily="18" charset="0"/>
              </a:rPr>
              <a:t>(i = 0; i &lt; 5; i++) a[i] += i; } } </a:t>
            </a:r>
            <a:br>
              <a:rPr lang="en-US" sz="2000" b="1" dirty="0">
                <a:latin typeface="+mj-lt"/>
                <a:cs typeface="Times New Roman" pitchFamily="18" charset="0"/>
              </a:rPr>
            </a:br>
            <a:endParaRPr lang="en-US" sz="20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643561" cy="55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5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Difference 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Single					              Master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1.Wait                                  	 	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1.No wait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2.Separate thread for that region  	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2.Master thread</a:t>
            </a:r>
          </a:p>
        </p:txBody>
      </p:sp>
    </p:spTree>
    <p:extLst>
      <p:ext uri="{BB962C8B-B14F-4D97-AF65-F5344CB8AC3E}">
        <p14:creationId xmlns:p14="http://schemas.microsoft.com/office/powerpoint/2010/main" val="18536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800" b="1" dirty="0">
                <a:cs typeface="Times New Roman" pitchFamily="18" charset="0"/>
              </a:rPr>
              <a:t>OMP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943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This </a:t>
            </a:r>
            <a:r>
              <a:rPr lang="en-US" sz="2400" b="1" dirty="0">
                <a:latin typeface="+mj-lt"/>
                <a:cs typeface="Times New Roman" pitchFamily="18" charset="0"/>
              </a:rPr>
              <a:t>Directive makes sure that only one thread can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execute the </a:t>
            </a:r>
            <a:r>
              <a:rPr lang="en-US" sz="2400" b="1" dirty="0">
                <a:latin typeface="+mj-lt"/>
                <a:cs typeface="Times New Roman" pitchFamily="18" charset="0"/>
              </a:rPr>
              <a:t>code in the block. 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If </a:t>
            </a:r>
            <a:r>
              <a:rPr lang="en-US" sz="2400" b="1" dirty="0">
                <a:latin typeface="+mj-lt"/>
                <a:cs typeface="Times New Roman" pitchFamily="18" charset="0"/>
              </a:rPr>
              <a:t>another threads reaches the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critical section </a:t>
            </a:r>
            <a:r>
              <a:rPr lang="en-US" sz="2400" b="1" dirty="0">
                <a:latin typeface="+mj-lt"/>
                <a:cs typeface="Times New Roman" pitchFamily="18" charset="0"/>
              </a:rPr>
              <a:t>it will wait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untill</a:t>
            </a:r>
            <a:r>
              <a:rPr lang="en-US" sz="2400" b="1" dirty="0">
                <a:latin typeface="+mj-lt"/>
                <a:cs typeface="Times New Roman" pitchFamily="18" charset="0"/>
              </a:rPr>
              <a:t> the current thread finishes this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critical section</a:t>
            </a:r>
            <a:r>
              <a:rPr lang="en-US" sz="2400" b="1" dirty="0">
                <a:latin typeface="+mj-lt"/>
                <a:cs typeface="Times New Roman" pitchFamily="18" charset="0"/>
              </a:rPr>
              <a:t>. 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It provides a means to ensure that multiple threads do not attempt to update the same shared data simultaneously.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An optional name can be given to a critical construct. Name must be global and unique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When a thread encounters a critical construct, it waits until no other thread is executing a critical region with the same name.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itchFamily="18" charset="0"/>
              </a:rPr>
              <a:t>Every </a:t>
            </a:r>
            <a:r>
              <a:rPr lang="en-US" sz="2400" dirty="0">
                <a:latin typeface="+mj-lt"/>
                <a:cs typeface="Times New Roman" pitchFamily="18" charset="0"/>
              </a:rPr>
              <a:t>thread will execute the critical block and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they will </a:t>
            </a:r>
            <a:r>
              <a:rPr lang="en-US" sz="2400" dirty="0">
                <a:latin typeface="+mj-lt"/>
                <a:cs typeface="Times New Roman" pitchFamily="18" charset="0"/>
              </a:rPr>
              <a:t>synchronize at end of critical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section 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Introduces overhead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Serializes critical block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If time in critical block relatively large → speedup negligible</a:t>
            </a:r>
            <a:endParaRPr lang="en-US" sz="2400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99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3820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#include &lt;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omp.h</a:t>
            </a:r>
            <a:r>
              <a:rPr lang="en-US" sz="1600" b="1" dirty="0">
                <a:latin typeface="+mj-lt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#include &lt;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stdio.h</a:t>
            </a:r>
            <a:r>
              <a:rPr lang="en-US" sz="1600" b="1" dirty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#include &lt;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stdlib.h</a:t>
            </a:r>
            <a:r>
              <a:rPr lang="en-US" sz="1600" b="1" dirty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#define SIZE 10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1600" b="1" dirty="0">
                <a:latin typeface="+mj-lt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{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1600" b="1" dirty="0">
                <a:latin typeface="+mj-lt"/>
                <a:cs typeface="Times New Roman" pitchFamily="18" charset="0"/>
              </a:rPr>
              <a:t> i;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1600" b="1" dirty="0">
                <a:latin typeface="+mj-lt"/>
                <a:cs typeface="Times New Roman" pitchFamily="18" charset="0"/>
              </a:rPr>
              <a:t> max;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1600" b="1" dirty="0">
                <a:latin typeface="+mj-lt"/>
                <a:cs typeface="Times New Roman" pitchFamily="18" charset="0"/>
              </a:rPr>
              <a:t> a[SIZE];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for (i = 0; i &lt; SIZE; i++)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{ a[i] = rand();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(“ a[%d] = %d \t thread no %d\n", i, </a:t>
            </a:r>
            <a:r>
              <a:rPr lang="en-US" sz="1600" b="1" dirty="0">
                <a:latin typeface="+mj-lt"/>
                <a:cs typeface="Times New Roman" pitchFamily="18" charset="0"/>
              </a:rPr>
              <a:t>a[i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]),omp_get_num_threads(); </a:t>
            </a:r>
            <a:r>
              <a:rPr lang="en-US" sz="1600" b="1" dirty="0">
                <a:latin typeface="+mj-lt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max = a[0];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#pragma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1600" b="1" dirty="0">
                <a:latin typeface="+mj-lt"/>
                <a:cs typeface="Times New Roman" pitchFamily="18" charset="0"/>
              </a:rPr>
              <a:t> parallel 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for  </a:t>
            </a:r>
            <a:endParaRPr lang="en-US" sz="1600" b="1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for (i = 1; i &lt; SIZE; i++) 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 {</a:t>
            </a:r>
            <a:endParaRPr lang="en-US" sz="1600" b="1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if (a[i] &gt; max)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{ #pragma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1600" b="1" dirty="0">
                <a:latin typeface="+mj-lt"/>
                <a:cs typeface="Times New Roman" pitchFamily="18" charset="0"/>
              </a:rPr>
              <a:t> critical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{ // compare a[i] and max again because 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max  </a:t>
            </a:r>
            <a:r>
              <a:rPr lang="en-US" sz="1600" b="1" dirty="0">
                <a:latin typeface="+mj-lt"/>
                <a:cs typeface="Times New Roman" pitchFamily="18" charset="0"/>
              </a:rPr>
              <a:t>could have been changed by another thread after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// the comparison outside the critical section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if (a[i] &gt; max) max = a[i]; 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1600" b="1" dirty="0">
                <a:latin typeface="+mj-lt"/>
                <a:cs typeface="Times New Roman" pitchFamily="18" charset="0"/>
              </a:rPr>
              <a:t>} }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("</a:t>
            </a:r>
            <a:r>
              <a:rPr lang="en-US" sz="1600" b="1" dirty="0">
                <a:latin typeface="+mj-lt"/>
                <a:cs typeface="Times New Roman" pitchFamily="18" charset="0"/>
              </a:rPr>
              <a:t>max = %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d\t thread no = %d\n</a:t>
            </a:r>
            <a:r>
              <a:rPr lang="en-US" sz="1600" b="1" dirty="0">
                <a:latin typeface="+mj-lt"/>
                <a:cs typeface="Times New Roman" pitchFamily="18" charset="0"/>
              </a:rPr>
              <a:t>", max, omp_get_num_threads()); }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41 18467 6334 26500 19169 15724 11478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29358 26962 24464 max = 29358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/>
            </a:r>
            <a:br>
              <a:rPr lang="en-US" sz="1600" b="1" dirty="0">
                <a:latin typeface="+mj-lt"/>
                <a:cs typeface="Times New Roman" pitchFamily="18" charset="0"/>
              </a:rPr>
            </a:br>
            <a:endParaRPr lang="en-US" altLang="en-US" sz="1600" b="1" dirty="0">
              <a:latin typeface="+mj-lt"/>
              <a:cs typeface="Times New Roman" pitchFamily="18" charset="0"/>
            </a:endParaRPr>
          </a:p>
          <a:p>
            <a:endParaRPr lang="en-US" sz="16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OMP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#pragma </a:t>
            </a:r>
            <a:r>
              <a:rPr lang="en-US" sz="2800" dirty="0" err="1">
                <a:latin typeface="+mj-lt"/>
                <a:cs typeface="Times New Roman" pitchFamily="18" charset="0"/>
              </a:rPr>
              <a:t>omp</a:t>
            </a:r>
            <a:r>
              <a:rPr lang="en-US" sz="2800" dirty="0">
                <a:latin typeface="+mj-lt"/>
                <a:cs typeface="Times New Roman" pitchFamily="18" charset="0"/>
              </a:rPr>
              <a:t> critical [name]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itchFamily="18" charset="0"/>
              </a:rPr>
              <a:t>Standard critical section functionality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+mj-lt"/>
                <a:cs typeface="Times New Roman" pitchFamily="18" charset="0"/>
              </a:rPr>
              <a:t>Critical sections are global in the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Can be used to protect a single resource in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different </a:t>
            </a:r>
            <a:r>
              <a:rPr lang="en-US" sz="2400" dirty="0">
                <a:latin typeface="+mj-lt"/>
                <a:cs typeface="Times New Roman" pitchFamily="18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itchFamily="18" charset="0"/>
              </a:rPr>
              <a:t>Critical sections are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identified </a:t>
            </a:r>
            <a:r>
              <a:rPr lang="en-US" sz="2800" dirty="0">
                <a:latin typeface="+mj-lt"/>
                <a:cs typeface="Times New Roman" pitchFamily="18" charset="0"/>
              </a:rPr>
              <a:t>by the 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  <a:cs typeface="Times New Roman" pitchFamily="18" charset="0"/>
              </a:rPr>
              <a:t>All the unnamed critical sections are mutually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exclusive throughout </a:t>
            </a:r>
            <a:r>
              <a:rPr lang="en-US" sz="2400" b="1" dirty="0">
                <a:latin typeface="+mj-lt"/>
                <a:cs typeface="Times New Roman" pitchFamily="18" charset="0"/>
              </a:rPr>
              <a:t>the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All the critical sections having the same name are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mutually exclusive </a:t>
            </a:r>
            <a:r>
              <a:rPr lang="en-US" sz="2400" dirty="0">
                <a:latin typeface="+mj-lt"/>
                <a:cs typeface="Times New Roman" pitchFamily="18" charset="0"/>
              </a:rPr>
              <a:t>between themselves</a:t>
            </a:r>
          </a:p>
          <a:p>
            <a:pPr marL="914400" lvl="2" indent="0">
              <a:buNone/>
            </a:pP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 n t x = 0 ;</a:t>
            </a:r>
          </a:p>
          <a:p>
            <a:pPr marL="914400" lvl="2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#pragma 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p a r a l </a:t>
            </a:r>
            <a:r>
              <a:rPr lang="en-US" b="1" dirty="0" err="1">
                <a:latin typeface="+mj-lt"/>
                <a:cs typeface="Times New Roman" pitchFamily="18" charset="0"/>
              </a:rPr>
              <a:t>l</a:t>
            </a:r>
            <a:r>
              <a:rPr lang="en-US" b="1" dirty="0">
                <a:latin typeface="+mj-lt"/>
                <a:cs typeface="Times New Roman" pitchFamily="18" charset="0"/>
              </a:rPr>
              <a:t> e l s h a r e d ( x )</a:t>
            </a:r>
          </a:p>
          <a:p>
            <a:pPr marL="914400" lvl="2" indent="0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{ #</a:t>
            </a:r>
            <a:r>
              <a:rPr lang="en-US" b="1" dirty="0">
                <a:latin typeface="+mj-lt"/>
                <a:cs typeface="Times New Roman" pitchFamily="18" charset="0"/>
              </a:rPr>
              <a:t>pragma 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c r </a:t>
            </a: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 t </a:t>
            </a: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 c a l</a:t>
            </a:r>
          </a:p>
          <a:p>
            <a:pPr marL="914400" lvl="2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x</a:t>
            </a:r>
            <a:r>
              <a:rPr lang="en-US" b="1" dirty="0" smtClean="0">
                <a:latin typeface="+mj-lt"/>
                <a:cs typeface="Times New Roman" pitchFamily="18" charset="0"/>
              </a:rPr>
              <a:t>++;  }</a:t>
            </a:r>
            <a:endParaRPr lang="en-US" b="1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976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OMP_SINGLE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 </a:t>
            </a:r>
            <a:r>
              <a:rPr lang="en-US" dirty="0">
                <a:latin typeface="+mj-lt"/>
                <a:cs typeface="Times New Roman" pitchFamily="18" charset="0"/>
              </a:rPr>
              <a:t>MASTER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 </a:t>
            </a:r>
            <a:r>
              <a:rPr lang="en-US" dirty="0">
                <a:latin typeface="+mj-lt"/>
                <a:cs typeface="Times New Roman" pitchFamily="18" charset="0"/>
              </a:rPr>
              <a:t>CRITICAL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 </a:t>
            </a:r>
            <a:r>
              <a:rPr lang="en-US" dirty="0">
                <a:latin typeface="+mj-lt"/>
                <a:cs typeface="Times New Roman" pitchFamily="18" charset="0"/>
              </a:rPr>
              <a:t>ATOMIC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 </a:t>
            </a:r>
            <a:r>
              <a:rPr lang="en-US" dirty="0">
                <a:latin typeface="+mj-lt"/>
                <a:cs typeface="Times New Roman" pitchFamily="18" charset="0"/>
              </a:rPr>
              <a:t>BARRIER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OpenMP programs use shared variables to communicate.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We </a:t>
            </a:r>
            <a:r>
              <a:rPr lang="en-US" dirty="0">
                <a:latin typeface="+mj-lt"/>
                <a:cs typeface="Times New Roman" pitchFamily="18" charset="0"/>
              </a:rPr>
              <a:t>need </a:t>
            </a:r>
            <a:r>
              <a:rPr lang="en-US" dirty="0" smtClean="0">
                <a:latin typeface="+mj-lt"/>
                <a:cs typeface="Times New Roman" pitchFamily="18" charset="0"/>
              </a:rPr>
              <a:t>to make </a:t>
            </a:r>
            <a:r>
              <a:rPr lang="en-US" dirty="0">
                <a:latin typeface="+mj-lt"/>
                <a:cs typeface="Times New Roman" pitchFamily="18" charset="0"/>
              </a:rPr>
              <a:t>sure these variables are not accessed at the same time by </a:t>
            </a:r>
            <a:r>
              <a:rPr lang="en-US" dirty="0" smtClean="0">
                <a:latin typeface="+mj-lt"/>
                <a:cs typeface="Times New Roman" pitchFamily="18" charset="0"/>
              </a:rPr>
              <a:t>different threads </a:t>
            </a:r>
            <a:r>
              <a:rPr lang="en-US" dirty="0">
                <a:latin typeface="+mj-lt"/>
                <a:cs typeface="Times New Roman" pitchFamily="18" charset="0"/>
              </a:rPr>
              <a:t>(will cause race conditions, WHY?).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OpenMP </a:t>
            </a:r>
            <a:r>
              <a:rPr lang="en-US" dirty="0">
                <a:latin typeface="+mj-lt"/>
                <a:cs typeface="Times New Roman" pitchFamily="18" charset="0"/>
              </a:rPr>
              <a:t>provides a number </a:t>
            </a:r>
            <a:r>
              <a:rPr lang="en-US" dirty="0" smtClean="0">
                <a:latin typeface="+mj-lt"/>
                <a:cs typeface="Times New Roman" pitchFamily="18" charset="0"/>
              </a:rPr>
              <a:t>of directives </a:t>
            </a:r>
            <a:r>
              <a:rPr lang="en-US" dirty="0">
                <a:latin typeface="+mj-lt"/>
                <a:cs typeface="Times New Roman" pitchFamily="18" charset="0"/>
              </a:rPr>
              <a:t>for synchronization.</a:t>
            </a:r>
            <a:endParaRPr lang="en-US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621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Difference between single and critical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>
                <a:latin typeface="+mj-lt"/>
                <a:cs typeface="Times New Roman" pitchFamily="18" charset="0"/>
              </a:rPr>
              <a:t>single specifies that a section of code should be executed </a:t>
            </a:r>
            <a:r>
              <a:rPr lang="en-US" b="1" dirty="0">
                <a:latin typeface="+mj-lt"/>
                <a:cs typeface="Times New Roman" pitchFamily="18" charset="0"/>
              </a:rPr>
              <a:t>by single thread</a:t>
            </a:r>
            <a:r>
              <a:rPr lang="en-US" dirty="0">
                <a:latin typeface="+mj-lt"/>
                <a:cs typeface="Times New Roman" pitchFamily="18" charset="0"/>
              </a:rPr>
              <a:t>(not necessarily the master thread</a:t>
            </a:r>
            <a:r>
              <a:rPr lang="en-US" dirty="0" smtClean="0">
                <a:latin typeface="+mj-lt"/>
                <a:cs typeface="Times New Roman" pitchFamily="18" charset="0"/>
              </a:rPr>
              <a:t>)</a:t>
            </a:r>
          </a:p>
          <a:p>
            <a:pPr algn="just" fontAlgn="base"/>
            <a:endParaRPr lang="en-US" dirty="0" smtClean="0">
              <a:latin typeface="+mj-lt"/>
              <a:cs typeface="Times New Roman" pitchFamily="18" charset="0"/>
            </a:endParaRPr>
          </a:p>
          <a:p>
            <a:pPr algn="just" fontAlgn="base"/>
            <a:r>
              <a:rPr lang="en-US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critical specifies that code is executed by one thread at a time</a:t>
            </a:r>
          </a:p>
          <a:p>
            <a:pPr algn="just" fontAlgn="base"/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Example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int</a:t>
            </a:r>
            <a:r>
              <a:rPr lang="en-US" dirty="0">
                <a:latin typeface="+mj-lt"/>
                <a:cs typeface="Times New Roman" pitchFamily="18" charset="0"/>
              </a:rPr>
              <a:t> a=0, b=0;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#</a:t>
            </a:r>
            <a:r>
              <a:rPr lang="en-US" dirty="0">
                <a:latin typeface="+mj-lt"/>
                <a:cs typeface="Times New Roman" pitchFamily="18" charset="0"/>
              </a:rPr>
              <a:t>pragma </a:t>
            </a:r>
            <a:r>
              <a:rPr lang="en-US" dirty="0" err="1">
                <a:latin typeface="+mj-lt"/>
                <a:cs typeface="Times New Roman" pitchFamily="18" charset="0"/>
              </a:rPr>
              <a:t>omp</a:t>
            </a:r>
            <a:r>
              <a:rPr lang="en-US" dirty="0">
                <a:latin typeface="+mj-lt"/>
                <a:cs typeface="Times New Roman" pitchFamily="18" charset="0"/>
              </a:rPr>
              <a:t> parallel </a:t>
            </a:r>
            <a:r>
              <a:rPr lang="en-US" dirty="0" err="1">
                <a:latin typeface="+mj-lt"/>
                <a:cs typeface="Times New Roman" pitchFamily="18" charset="0"/>
              </a:rPr>
              <a:t>num_threads</a:t>
            </a:r>
            <a:r>
              <a:rPr lang="en-US" dirty="0">
                <a:latin typeface="+mj-lt"/>
                <a:cs typeface="Times New Roman" pitchFamily="18" charset="0"/>
              </a:rPr>
              <a:t>(4)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#</a:t>
            </a:r>
            <a:r>
              <a:rPr lang="en-US" dirty="0">
                <a:latin typeface="+mj-lt"/>
                <a:cs typeface="Times New Roman" pitchFamily="18" charset="0"/>
              </a:rPr>
              <a:t>pragma </a:t>
            </a:r>
            <a:r>
              <a:rPr lang="en-US" dirty="0" err="1">
                <a:latin typeface="+mj-lt"/>
                <a:cs typeface="Times New Roman" pitchFamily="18" charset="0"/>
              </a:rPr>
              <a:t>omp</a:t>
            </a:r>
            <a:r>
              <a:rPr lang="en-US" dirty="0">
                <a:latin typeface="+mj-lt"/>
                <a:cs typeface="Times New Roman" pitchFamily="18" charset="0"/>
              </a:rPr>
              <a:t> single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a</a:t>
            </a:r>
            <a:r>
              <a:rPr lang="en-US" dirty="0">
                <a:latin typeface="+mj-lt"/>
                <a:cs typeface="Times New Roman" pitchFamily="18" charset="0"/>
              </a:rPr>
              <a:t>++;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#</a:t>
            </a:r>
            <a:r>
              <a:rPr lang="en-US" dirty="0">
                <a:latin typeface="+mj-lt"/>
                <a:cs typeface="Times New Roman" pitchFamily="18" charset="0"/>
              </a:rPr>
              <a:t>pragma </a:t>
            </a:r>
            <a:r>
              <a:rPr lang="en-US" dirty="0" err="1">
                <a:latin typeface="+mj-lt"/>
                <a:cs typeface="Times New Roman" pitchFamily="18" charset="0"/>
              </a:rPr>
              <a:t>omp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critical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b</a:t>
            </a:r>
            <a:r>
              <a:rPr lang="en-US" dirty="0" smtClean="0">
                <a:latin typeface="+mj-lt"/>
                <a:cs typeface="Times New Roman" pitchFamily="18" charset="0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}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dirty="0">
                <a:latin typeface="+mj-lt"/>
                <a:cs typeface="Times New Roman" pitchFamily="18" charset="0"/>
              </a:rPr>
              <a:t>("single: %d -- critical: %d\n", a, b);</a:t>
            </a:r>
            <a:br>
              <a:rPr lang="en-US" dirty="0">
                <a:latin typeface="+mj-lt"/>
                <a:cs typeface="Times New Roman" pitchFamily="18" charset="0"/>
              </a:rPr>
            </a:b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086600" cy="143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OMP ATOMIC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#OMP ATOMIC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This Directive is very similar to the #OMP CRITICAL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Difference is that #OMP ATOMIC is only used for the update of a memory 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Specifies that a specific memory location must be updated atomically, rather than letting multiple threads attempt to write to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  <a:cs typeface="Times New Roman" pitchFamily="18" charset="0"/>
              </a:rPr>
              <a:t>Read,Write,Update,Capture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105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OMP ATOMIC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>
                <a:latin typeface="+mj-lt"/>
                <a:cs typeface="Times New Roman" pitchFamily="18" charset="0"/>
              </a:rPr>
              <a:t>The 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atomic</a:t>
            </a:r>
            <a:r>
              <a:rPr lang="en-US" dirty="0">
                <a:latin typeface="+mj-lt"/>
                <a:cs typeface="Times New Roman" pitchFamily="18" charset="0"/>
              </a:rPr>
              <a:t> directive allows access of a specific memory location atomically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 fontAlgn="base"/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It ensures that race conditions are avoided through direct control of concurrent threads that might read or write to or from the particular memory location.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 fontAlgn="base"/>
            <a:endParaRPr lang="en-US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for(i </a:t>
            </a:r>
            <a:r>
              <a:rPr lang="en-US" b="1" dirty="0">
                <a:latin typeface="+mj-lt"/>
                <a:cs typeface="Times New Roman" pitchFamily="18" charset="0"/>
              </a:rPr>
              <a:t>= 0; i&lt;10; i</a:t>
            </a:r>
            <a:r>
              <a:rPr lang="en-US" b="1" dirty="0" smtClean="0">
                <a:latin typeface="+mj-lt"/>
                <a:cs typeface="Times New Roman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{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    #pragma 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atomic</a:t>
            </a:r>
          </a:p>
          <a:p>
            <a:pPr marL="0" indent="0" algn="just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    x[j[</a:t>
            </a: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]]= x[j[</a:t>
            </a: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]] + 1.0;</a:t>
            </a:r>
          </a:p>
          <a:p>
            <a:pPr marL="0" indent="0" algn="just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 } </a:t>
            </a:r>
          </a:p>
          <a:p>
            <a:pPr marL="0" indent="0" algn="just">
              <a:buNone/>
            </a:pPr>
            <a:endParaRPr lang="en-US" b="1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525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Ordered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343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#</a:t>
            </a:r>
            <a:r>
              <a:rPr lang="en-US" b="1" dirty="0">
                <a:latin typeface="+mj-lt"/>
                <a:cs typeface="Times New Roman" pitchFamily="18" charset="0"/>
              </a:rPr>
              <a:t>pragma 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b="1" dirty="0" smtClean="0">
                <a:latin typeface="+mj-lt"/>
                <a:cs typeface="Times New Roman" pitchFamily="18" charset="0"/>
              </a:rPr>
              <a:t>ordered</a:t>
            </a:r>
          </a:p>
          <a:p>
            <a:pPr marL="0" indent="0" algn="just">
              <a:buNone/>
            </a:pPr>
            <a:endParaRPr lang="en-US" b="1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It allows </a:t>
            </a:r>
            <a:r>
              <a:rPr lang="en-US" dirty="0">
                <a:latin typeface="+mj-lt"/>
                <a:cs typeface="Times New Roman" pitchFamily="18" charset="0"/>
              </a:rPr>
              <a:t>one to </a:t>
            </a:r>
            <a:r>
              <a:rPr lang="en-US" b="1" dirty="0">
                <a:latin typeface="+mj-lt"/>
                <a:cs typeface="Times New Roman" pitchFamily="18" charset="0"/>
              </a:rPr>
              <a:t>execute a structured block within a parallel loop in sequential </a:t>
            </a:r>
            <a:r>
              <a:rPr lang="en-US" b="1" dirty="0" smtClean="0">
                <a:latin typeface="+mj-lt"/>
                <a:cs typeface="Times New Roman" pitchFamily="18" charset="0"/>
              </a:rPr>
              <a:t>order.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The </a:t>
            </a:r>
            <a:r>
              <a:rPr lang="en-US" b="1" dirty="0">
                <a:latin typeface="+mj-lt"/>
                <a:cs typeface="Times New Roman" pitchFamily="18" charset="0"/>
              </a:rPr>
              <a:t>code outside this block runs in </a:t>
            </a:r>
            <a:r>
              <a:rPr lang="en-US" b="1" dirty="0" smtClean="0">
                <a:latin typeface="+mj-lt"/>
                <a:cs typeface="Times New Roman" pitchFamily="18" charset="0"/>
              </a:rPr>
              <a:t>parallel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  <a:endParaRPr lang="en-US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if threads ﬁnish out of order, there may be an additional performance penalty because some threads might have to </a:t>
            </a:r>
            <a:r>
              <a:rPr lang="en-US" dirty="0" smtClean="0">
                <a:latin typeface="+mj-lt"/>
                <a:cs typeface="Times New Roman" pitchFamily="18" charset="0"/>
              </a:rPr>
              <a:t>wait.</a:t>
            </a:r>
            <a:endParaRPr lang="en-US" sz="30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569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Ordered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5800" y="1447800"/>
            <a:ext cx="7772400" cy="50783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altLang="en-US" sz="3600" dirty="0" err="1">
                <a:solidFill>
                  <a:srgbClr val="CC33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 parallel for</a:t>
            </a: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for(i = 0; i &lt; 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nproc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; 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i</a:t>
            </a:r>
            <a:r>
              <a:rPr lang="en-US" altLang="en-US" sz="3600" dirty="0" smtClean="0">
                <a:latin typeface="+mj-lt"/>
                <a:cs typeface="Times New Roman" pitchFamily="18" charset="0"/>
              </a:rPr>
              <a:t>++)</a:t>
            </a:r>
          </a:p>
          <a:p>
            <a:pPr lvl="1" eaLnBrk="1" hangingPunct="1"/>
            <a:r>
              <a:rPr lang="en-US" altLang="en-US" sz="3600" dirty="0" smtClean="0">
                <a:latin typeface="+mj-lt"/>
                <a:cs typeface="Times New Roman" pitchFamily="18" charset="0"/>
              </a:rPr>
              <a:t>{</a:t>
            </a:r>
            <a:endParaRPr lang="en-US" altLang="en-US" sz="3600" dirty="0"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   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do_lots_of_work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(result[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i</a:t>
            </a:r>
            <a:r>
              <a:rPr lang="en-US" altLang="en-US" sz="3600" dirty="0" smtClean="0">
                <a:latin typeface="+mj-lt"/>
                <a:cs typeface="Times New Roman" pitchFamily="18" charset="0"/>
              </a:rPr>
              <a:t>]);</a:t>
            </a:r>
          </a:p>
          <a:p>
            <a:pPr lvl="1" eaLnBrk="1" hangingPunct="1"/>
            <a:endParaRPr lang="en-US" altLang="en-US" sz="3600" dirty="0"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   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altLang="en-US" sz="3600" dirty="0" err="1">
                <a:solidFill>
                  <a:srgbClr val="CC33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 ordered</a:t>
            </a: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   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fprintf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(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fid,”%d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 %f\n,”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i,result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[i]”);</a:t>
            </a: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   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altLang="en-US" sz="3600" dirty="0" err="1">
                <a:solidFill>
                  <a:srgbClr val="CC33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 end ordered</a:t>
            </a: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7045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OMP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Important </a:t>
            </a:r>
            <a:r>
              <a:rPr lang="en-US" dirty="0" smtClean="0">
                <a:latin typeface="+mj-lt"/>
                <a:cs typeface="Times New Roman" pitchFamily="18" charset="0"/>
              </a:rPr>
              <a:t>restrictions:</a:t>
            </a:r>
            <a:endParaRPr lang="en-US" dirty="0">
              <a:latin typeface="+mj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Each barrier must be encountered by all threads in a team, or by none at </a:t>
            </a:r>
            <a:r>
              <a:rPr lang="en-US" dirty="0" smtClean="0">
                <a:latin typeface="+mj-lt"/>
                <a:cs typeface="Times New Roman" pitchFamily="18" charset="0"/>
              </a:rPr>
              <a:t>all.</a:t>
            </a:r>
            <a:endParaRPr lang="en-US" dirty="0">
              <a:latin typeface="+mj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The sequence of work-sharing regions and barrier regions encountered must be the same for every thread in the team.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Without these rules some threads wait forever (or until somebody kills the process) for other threads to reach a barrier</a:t>
            </a:r>
          </a:p>
        </p:txBody>
      </p:sp>
    </p:spTree>
    <p:extLst>
      <p:ext uri="{BB962C8B-B14F-4D97-AF65-F5344CB8AC3E}">
        <p14:creationId xmlns:p14="http://schemas.microsoft.com/office/powerpoint/2010/main" val="42809608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OMP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30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Synchronizes </a:t>
            </a:r>
            <a:r>
              <a:rPr lang="en-US" b="1" dirty="0"/>
              <a:t>all threads in the team.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a BARRIER directive is reached, </a:t>
            </a:r>
            <a:r>
              <a:rPr lang="en-US" b="1" dirty="0"/>
              <a:t>a thread will wait at that point until all other threads have reached that barrier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threads then resume executing in parallel the code that follows the barrier.</a:t>
            </a:r>
          </a:p>
        </p:txBody>
      </p:sp>
    </p:spTree>
    <p:extLst>
      <p:ext uri="{BB962C8B-B14F-4D97-AF65-F5344CB8AC3E}">
        <p14:creationId xmlns:p14="http://schemas.microsoft.com/office/powerpoint/2010/main" val="34795377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OMP BARRIER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8600" y="1379537"/>
            <a:ext cx="83820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CC3300"/>
                </a:solidFill>
                <a:latin typeface="+mj-lt"/>
              </a:rPr>
              <a:t>barrier</a:t>
            </a:r>
            <a:r>
              <a:rPr lang="en-US" altLang="en-US" sz="3600" b="1" dirty="0" smtClean="0">
                <a:latin typeface="+mj-lt"/>
              </a:rPr>
              <a:t> </a:t>
            </a: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synchronizes threads</a:t>
            </a:r>
          </a:p>
          <a:p>
            <a:pPr eaLnBrk="1" hangingPunct="1">
              <a:lnSpc>
                <a:spcPct val="80000"/>
              </a:lnSpc>
            </a:pPr>
            <a:endParaRPr lang="en-US" altLang="en-US" sz="3600" b="1" dirty="0" smtClean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 smtClean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 smtClean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Here </a:t>
            </a:r>
            <a:r>
              <a:rPr lang="en-US" altLang="en-US" sz="3600" b="1" dirty="0" smtClean="0">
                <a:solidFill>
                  <a:srgbClr val="CC3300"/>
                </a:solidFill>
                <a:latin typeface="+mj-lt"/>
              </a:rPr>
              <a:t>barrier</a:t>
            </a: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 assures that a(1) or a[0] is available before computing </a:t>
            </a:r>
            <a:r>
              <a:rPr lang="en-US" altLang="en-US" sz="3600" b="1" dirty="0" err="1" smtClean="0">
                <a:solidFill>
                  <a:srgbClr val="CC3300"/>
                </a:solidFill>
                <a:latin typeface="+mj-lt"/>
              </a:rPr>
              <a:t>myval</a:t>
            </a:r>
            <a:endParaRPr lang="en-US" altLang="en-US" sz="3600" b="1" dirty="0" smtClean="0">
              <a:solidFill>
                <a:srgbClr val="CC3300"/>
              </a:solidFill>
              <a:latin typeface="+mj-lt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62024" y="2286000"/>
            <a:ext cx="6886576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latin typeface="+mj-lt"/>
              </a:rPr>
              <a:t>#pragma </a:t>
            </a:r>
            <a:r>
              <a:rPr lang="en-US" altLang="en-US" sz="2400" dirty="0" err="1">
                <a:latin typeface="+mj-lt"/>
              </a:rPr>
              <a:t>omp</a:t>
            </a:r>
            <a:r>
              <a:rPr lang="en-US" altLang="en-US" sz="2400" dirty="0">
                <a:latin typeface="+mj-lt"/>
              </a:rPr>
              <a:t> parallel private(</a:t>
            </a:r>
            <a:r>
              <a:rPr lang="en-US" altLang="en-US" sz="2400" dirty="0" err="1">
                <a:latin typeface="+mj-lt"/>
              </a:rPr>
              <a:t>myid,istart,iend</a:t>
            </a:r>
            <a:r>
              <a:rPr lang="en-US" altLang="en-US" sz="2400" dirty="0">
                <a:latin typeface="+mj-lt"/>
              </a:rPr>
              <a:t>)</a:t>
            </a:r>
          </a:p>
          <a:p>
            <a:pPr eaLnBrk="1" hangingPunct="1"/>
            <a:r>
              <a:rPr lang="en-US" altLang="en-US" sz="2400" dirty="0" err="1">
                <a:latin typeface="+mj-lt"/>
              </a:rPr>
              <a:t>myrange</a:t>
            </a:r>
            <a:r>
              <a:rPr lang="en-US" altLang="en-US" sz="2400" dirty="0">
                <a:latin typeface="+mj-lt"/>
              </a:rPr>
              <a:t>(</a:t>
            </a:r>
            <a:r>
              <a:rPr lang="en-US" altLang="en-US" sz="2400" dirty="0" err="1">
                <a:latin typeface="+mj-lt"/>
              </a:rPr>
              <a:t>myid,istart,iend</a:t>
            </a:r>
            <a:r>
              <a:rPr lang="en-US" altLang="en-US" sz="2400" dirty="0">
                <a:latin typeface="+mj-lt"/>
              </a:rPr>
              <a:t>);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for(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=</a:t>
            </a:r>
            <a:r>
              <a:rPr lang="en-US" altLang="en-US" sz="2400" dirty="0" err="1">
                <a:latin typeface="+mj-lt"/>
              </a:rPr>
              <a:t>istart</a:t>
            </a:r>
            <a:r>
              <a:rPr lang="en-US" altLang="en-US" sz="2400" dirty="0">
                <a:latin typeface="+mj-lt"/>
              </a:rPr>
              <a:t>; 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&lt;=</a:t>
            </a:r>
            <a:r>
              <a:rPr lang="en-US" altLang="en-US" sz="2400" dirty="0" err="1">
                <a:latin typeface="+mj-lt"/>
              </a:rPr>
              <a:t>iend</a:t>
            </a:r>
            <a:r>
              <a:rPr lang="en-US" altLang="en-US" sz="2400" dirty="0">
                <a:latin typeface="+mj-lt"/>
              </a:rPr>
              <a:t>; 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++){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   a[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] = a[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] – b[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];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}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#pragma </a:t>
            </a:r>
            <a:r>
              <a:rPr lang="en-US" altLang="en-US" sz="2400" dirty="0" err="1">
                <a:latin typeface="+mj-lt"/>
              </a:rPr>
              <a:t>omp</a:t>
            </a:r>
            <a:r>
              <a:rPr lang="en-US" altLang="en-US" sz="2400" dirty="0">
                <a:latin typeface="+mj-lt"/>
              </a:rPr>
              <a:t> barrier</a:t>
            </a:r>
          </a:p>
          <a:p>
            <a:pPr eaLnBrk="1" hangingPunct="1"/>
            <a:r>
              <a:rPr lang="en-US" altLang="en-US" sz="2400" dirty="0" err="1">
                <a:latin typeface="+mj-lt"/>
              </a:rPr>
              <a:t>myval</a:t>
            </a:r>
            <a:r>
              <a:rPr lang="en-US" altLang="en-US" sz="2400" dirty="0">
                <a:latin typeface="+mj-lt"/>
              </a:rPr>
              <a:t>[</a:t>
            </a:r>
            <a:r>
              <a:rPr lang="en-US" altLang="en-US" sz="2400" dirty="0" err="1">
                <a:latin typeface="+mj-lt"/>
              </a:rPr>
              <a:t>myid</a:t>
            </a:r>
            <a:r>
              <a:rPr lang="en-US" altLang="en-US" sz="2400" dirty="0">
                <a:latin typeface="+mj-lt"/>
              </a:rPr>
              <a:t>] = a[</a:t>
            </a:r>
            <a:r>
              <a:rPr lang="en-US" altLang="en-US" sz="2400" dirty="0" err="1">
                <a:latin typeface="+mj-lt"/>
              </a:rPr>
              <a:t>istart</a:t>
            </a:r>
            <a:r>
              <a:rPr lang="en-US" altLang="en-US" sz="2400" dirty="0">
                <a:latin typeface="+mj-lt"/>
              </a:rPr>
              <a:t>] + a[0]</a:t>
            </a:r>
          </a:p>
        </p:txBody>
      </p:sp>
    </p:spTree>
    <p:extLst>
      <p:ext uri="{BB962C8B-B14F-4D97-AF65-F5344CB8AC3E}">
        <p14:creationId xmlns:p14="http://schemas.microsoft.com/office/powerpoint/2010/main" val="14669399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OMP_SINGLE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Times New Roman" pitchFamily="18" charset="0"/>
              </a:rPr>
              <a:t>Only one of the threads will execute the following block </a:t>
            </a:r>
            <a:r>
              <a:rPr lang="en-US" sz="3600" dirty="0" smtClean="0">
                <a:latin typeface="+mj-lt"/>
                <a:cs typeface="Times New Roman" pitchFamily="18" charset="0"/>
              </a:rPr>
              <a:t>of code</a:t>
            </a:r>
            <a:endParaRPr lang="en-US" sz="3600" dirty="0">
              <a:latin typeface="+mj-lt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b="1" dirty="0">
                <a:latin typeface="+mj-lt"/>
                <a:cs typeface="Times New Roman" pitchFamily="18" charset="0"/>
              </a:rPr>
              <a:t>The rest will wait for it to complete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Good for non-thread-safe regions of code (such as I/O)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Must be used in a parallel region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b="1" dirty="0">
                <a:latin typeface="+mj-lt"/>
                <a:cs typeface="Times New Roman" pitchFamily="18" charset="0"/>
              </a:rPr>
              <a:t>Applicable to parallel for sections</a:t>
            </a:r>
            <a:endParaRPr lang="en-US" sz="3200" b="1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94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OMP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Performs a barrier synchronization between all the threads in </a:t>
            </a:r>
            <a:r>
              <a:rPr lang="en-US" dirty="0" smtClean="0"/>
              <a:t>a team </a:t>
            </a:r>
            <a:r>
              <a:rPr lang="en-US" dirty="0"/>
              <a:t>at the given point.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!$</a:t>
            </a:r>
            <a:r>
              <a:rPr lang="en-US" dirty="0"/>
              <a:t>OMP BARRIER will </a:t>
            </a:r>
            <a:r>
              <a:rPr lang="en-US" b="1" dirty="0"/>
              <a:t>enforce every thread to wait at the </a:t>
            </a:r>
            <a:r>
              <a:rPr lang="en-US" b="1" dirty="0" smtClean="0"/>
              <a:t>barrier until </a:t>
            </a:r>
            <a:r>
              <a:rPr lang="en-US" b="1" dirty="0"/>
              <a:t>all threads have reached the barrier</a:t>
            </a:r>
            <a:r>
              <a:rPr lang="en-US" b="1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!$</a:t>
            </a:r>
            <a:r>
              <a:rPr lang="en-US" dirty="0"/>
              <a:t>OMP BARRIER </a:t>
            </a:r>
            <a:r>
              <a:rPr lang="en-US" dirty="0" smtClean="0"/>
              <a:t>is probably </a:t>
            </a:r>
            <a:r>
              <a:rPr lang="en-US" dirty="0"/>
              <a:t>the most well known synchronization mechanism</a:t>
            </a:r>
            <a:r>
              <a:rPr lang="en-US" dirty="0" smtClean="0"/>
              <a:t>; </a:t>
            </a:r>
            <a:r>
              <a:rPr lang="en-US" b="1" dirty="0" smtClean="0"/>
              <a:t>explicitly </a:t>
            </a:r>
            <a:r>
              <a:rPr lang="en-US" b="1" dirty="0"/>
              <a:t>or </a:t>
            </a:r>
            <a:r>
              <a:rPr lang="en-US" b="1" dirty="0" err="1"/>
              <a:t>implictly</a:t>
            </a:r>
            <a:r>
              <a:rPr lang="en-US" b="1" dirty="0"/>
              <a:t>. </a:t>
            </a:r>
            <a:endParaRPr lang="en-US" b="1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err="1"/>
              <a:t>omp</a:t>
            </a:r>
            <a:r>
              <a:rPr lang="en-US" dirty="0"/>
              <a:t> directives we </a:t>
            </a:r>
            <a:r>
              <a:rPr lang="en-US" dirty="0" smtClean="0"/>
              <a:t>discussed before </a:t>
            </a:r>
            <a:r>
              <a:rPr lang="en-US" dirty="0"/>
              <a:t>include an implicit barrier: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13107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678363"/>
          </a:xfrm>
        </p:spPr>
        <p:txBody>
          <a:bodyPr>
            <a:normAutofit fontScale="92500" lnSpcReduction="10000"/>
          </a:bodyPr>
          <a:lstStyle/>
          <a:p>
            <a:pPr marL="800100" lvl="2" indent="0">
              <a:buNone/>
            </a:pPr>
            <a:r>
              <a:rPr lang="en-US" sz="3000" b="1" dirty="0"/>
              <a:t>f o r ( j =0; j&lt;N; </a:t>
            </a:r>
            <a:r>
              <a:rPr lang="en-US" sz="3000" b="1" dirty="0" err="1"/>
              <a:t>j++</a:t>
            </a:r>
            <a:r>
              <a:rPr lang="en-US" sz="3000" b="1" dirty="0"/>
              <a:t>) {</a:t>
            </a:r>
          </a:p>
          <a:p>
            <a:pPr marL="800100" lvl="2" indent="0">
              <a:buNone/>
            </a:pPr>
            <a:r>
              <a:rPr lang="en-US" sz="3000" b="1" dirty="0"/>
              <a:t>sum = </a:t>
            </a:r>
            <a:r>
              <a:rPr lang="en-US" sz="3000" b="1" dirty="0" err="1"/>
              <a:t>sum+a</a:t>
            </a:r>
            <a:r>
              <a:rPr lang="en-US" sz="3000" b="1" dirty="0"/>
              <a:t> [ j ] b [ j ] ;</a:t>
            </a:r>
          </a:p>
          <a:p>
            <a:pPr marL="800100" lvl="2" indent="0">
              <a:buNone/>
            </a:pPr>
            <a:r>
              <a:rPr lang="en-US" sz="3000" b="1" dirty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parallelize this code?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sum is not private, but accessing it atomically is too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Have a private copy of sum in each thread, then add them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the reduction clause!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parallel for reduction(+: sum)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Any associative operator must be used: +, -, ||, |, *,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private value is initialized automatically (to 0, 1, ~0 . . . 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70867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3124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Develop an OpenMP C </a:t>
            </a:r>
            <a:r>
              <a:rPr lang="en-US" dirty="0" smtClean="0"/>
              <a:t>Parallel Program to perform the travelling salesman </a:t>
            </a:r>
            <a:r>
              <a:rPr lang="en-US" smtClean="0"/>
              <a:t>problem 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4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OMP_SINGLE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Times New Roman" pitchFamily="18" charset="0"/>
              </a:rPr>
              <a:t>It specifies that the enclosed code is to be </a:t>
            </a:r>
            <a:r>
              <a:rPr lang="en-US" sz="3600" b="1" dirty="0">
                <a:latin typeface="+mj-lt"/>
                <a:cs typeface="Times New Roman" pitchFamily="18" charset="0"/>
              </a:rPr>
              <a:t>executed by only one thread in the team.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Times New Roman" pitchFamily="18" charset="0"/>
              </a:rPr>
              <a:t>The thread chosen could vary from one run to another.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Times New Roman" pitchFamily="18" charset="0"/>
              </a:rPr>
              <a:t>Threads that are not executing in the SINGLE directive wait at the END SINGLE directive unless NOWAIT is specified.</a:t>
            </a:r>
          </a:p>
        </p:txBody>
      </p:sp>
    </p:spTree>
    <p:extLst>
      <p:ext uri="{BB962C8B-B14F-4D97-AF65-F5344CB8AC3E}">
        <p14:creationId xmlns:p14="http://schemas.microsoft.com/office/powerpoint/2010/main" val="32068338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"/>
            <a:ext cx="8229600" cy="59737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#include&lt;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stdio.h</a:t>
            </a:r>
            <a:r>
              <a:rPr lang="en-US" sz="2400" dirty="0" smtClean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#include&lt;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omp.h</a:t>
            </a:r>
            <a:r>
              <a:rPr lang="en-US" sz="2400" dirty="0" smtClean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  <a:cs typeface="Times New Roman" pitchFamily="18" charset="0"/>
              </a:rPr>
              <a:t>int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int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i, sal1=0,sal2=0;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parallel shared(sal1,sal2)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f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or(i=0;i&lt;5;i++)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 Sal1=sal1+I;  }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(“Salary of the first company=%d”, sal1);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f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or(i=0;i&lt;5;i</a:t>
            </a:r>
            <a:r>
              <a:rPr lang="en-US" sz="2400" dirty="0">
                <a:latin typeface="+mj-lt"/>
                <a:cs typeface="Times New Roman" pitchFamily="18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Sal2=sal2+i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latin typeface="+mj-lt"/>
                <a:cs typeface="Times New Roman" pitchFamily="18" charset="0"/>
              </a:rPr>
              <a:t>(“Salary of the first company=%d”,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sal2);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2401"/>
            <a:ext cx="6206334" cy="52151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Threads –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Data Races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2105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#include&lt;</a:t>
            </a:r>
            <a:r>
              <a:rPr lang="en-US" sz="2400" dirty="0" err="1">
                <a:latin typeface="+mj-lt"/>
                <a:cs typeface="Times New Roman" pitchFamily="18" charset="0"/>
              </a:rPr>
              <a:t>stdio.h</a:t>
            </a:r>
            <a:r>
              <a:rPr lang="en-US" sz="2400" dirty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#include&lt;</a:t>
            </a:r>
            <a:r>
              <a:rPr lang="en-US" sz="2400" dirty="0" err="1">
                <a:latin typeface="+mj-lt"/>
                <a:cs typeface="Times New Roman" pitchFamily="18" charset="0"/>
              </a:rPr>
              <a:t>omp.h</a:t>
            </a:r>
            <a:r>
              <a:rPr lang="en-US" sz="2400" dirty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latin typeface="+mj-lt"/>
                <a:cs typeface="Times New Roman" pitchFamily="18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Int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I, sal1=0,sal2=0;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parallel reduction(:+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sal1)</a:t>
            </a:r>
            <a:endParaRPr lang="en-US" sz="24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For(i=0;i&lt;5;i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Sal1=sal1+i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(“Salary of the first company=%d”, sal1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parallel 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reduction(:+sal2)</a:t>
            </a:r>
            <a:endParaRPr lang="en-US" sz="24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For(i=0;i&lt;5;i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Sal2=sal2+i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(“Salary of the first company=%d”, sal2);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Return </a:t>
            </a:r>
            <a:r>
              <a:rPr lang="en-US" sz="2400" dirty="0">
                <a:latin typeface="+mj-lt"/>
                <a:cs typeface="Times New Roman" pitchFamily="18" charset="0"/>
              </a:rPr>
              <a:t>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pPr algn="just"/>
            <a:endParaRPr lang="en-US" sz="28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800" dirty="0">
              <a:latin typeface="+mj-lt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800" dirty="0">
              <a:latin typeface="+mj-lt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+mj-lt"/>
                <a:cs typeface="Times New Roman" pitchFamily="18" charset="0"/>
              </a:rPr>
              <a:t>This </a:t>
            </a:r>
            <a:r>
              <a:rPr lang="en-US" sz="2800" dirty="0">
                <a:latin typeface="+mj-lt"/>
                <a:cs typeface="Times New Roman" pitchFamily="18" charset="0"/>
              </a:rPr>
              <a:t>solution is quite nice. </a:t>
            </a:r>
            <a:r>
              <a:rPr lang="en-US" sz="2800" b="1" dirty="0">
                <a:latin typeface="+mj-lt"/>
                <a:cs typeface="Times New Roman" pitchFamily="18" charset="0"/>
              </a:rPr>
              <a:t>It doesn’t have any data races </a:t>
            </a:r>
            <a:r>
              <a:rPr lang="en-US" sz="2800" dirty="0">
                <a:latin typeface="+mj-lt"/>
                <a:cs typeface="Times New Roman" pitchFamily="18" charset="0"/>
              </a:rPr>
              <a:t>and it uses less lines of code to express the solution.</a:t>
            </a:r>
          </a:p>
          <a:p>
            <a:r>
              <a:rPr lang="en-US" sz="2800" dirty="0">
                <a:latin typeface="+mj-lt"/>
                <a:cs typeface="Times New Roman" pitchFamily="18" charset="0"/>
              </a:rPr>
              <a:t>A possible disadvantage of this version is that we </a:t>
            </a:r>
            <a:r>
              <a:rPr lang="en-US" sz="2800" b="1" dirty="0">
                <a:latin typeface="+mj-lt"/>
                <a:cs typeface="Times New Roman" pitchFamily="18" charset="0"/>
              </a:rPr>
              <a:t>have to wait for computations of all salaries to complete before we are able to see the results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.</a:t>
            </a:r>
            <a:r>
              <a:rPr lang="en-US" sz="2800" b="1" dirty="0">
                <a:latin typeface="+mj-lt"/>
                <a:cs typeface="Times New Roman" pitchFamily="18" charset="0"/>
              </a:rPr>
              <a:t/>
            </a:r>
            <a:br>
              <a:rPr lang="en-US" sz="2800" b="1" dirty="0">
                <a:latin typeface="+mj-lt"/>
                <a:cs typeface="Times New Roman" pitchFamily="18" charset="0"/>
              </a:rPr>
            </a:br>
            <a:endParaRPr lang="en-US" sz="2800" b="1" dirty="0">
              <a:latin typeface="+mj-lt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5" y="990600"/>
            <a:ext cx="873329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parallel shared(sal1,sal2)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>
                <a:latin typeface="+mj-lt"/>
                <a:cs typeface="Times New Roman" pitchFamily="18" charset="0"/>
              </a:rPr>
              <a:t>omp</a:t>
            </a:r>
            <a:r>
              <a:rPr lang="en-US" sz="2400" dirty="0">
                <a:latin typeface="+mj-lt"/>
                <a:cs typeface="Times New Roman" pitchFamily="18" charset="0"/>
              </a:rPr>
              <a:t> parallel reduction(:+sal1)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For(i=0;i&lt;5;i++)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{Sal1=sal1+i}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single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{  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(“Salary of the first company=%d”, sal1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);  }</a:t>
            </a:r>
            <a:endParaRPr lang="en-US" sz="24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>
                <a:latin typeface="+mj-lt"/>
                <a:cs typeface="Times New Roman" pitchFamily="18" charset="0"/>
              </a:rPr>
              <a:t>omp</a:t>
            </a:r>
            <a:r>
              <a:rPr lang="en-US" sz="2400" dirty="0">
                <a:latin typeface="+mj-lt"/>
                <a:cs typeface="Times New Roman" pitchFamily="18" charset="0"/>
              </a:rPr>
              <a:t> parallel reduction(:+sal2)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For(i=0;i&lt;5;i++)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Sal2=sal2+i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}}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(“Salary of the first company=%d”, sal2);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Return 0</a:t>
            </a:r>
            <a:r>
              <a:rPr lang="en-US" sz="2400" dirty="0" smtClean="0">
                <a:latin typeface="+mj-lt"/>
                <a:cs typeface="Times New Roman" pitchFamily="18" charset="0"/>
              </a:rPr>
              <a:t>; }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agency">
      <a:majorFont>
        <a:latin typeface="Agency FB"/>
        <a:ea typeface=""/>
        <a:cs typeface=""/>
      </a:majorFont>
      <a:minorFont>
        <a:latin typeface="Agency FB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1639</Words>
  <Application>Microsoft Office PowerPoint</Application>
  <PresentationFormat>On-screen Show (4:3)</PresentationFormat>
  <Paragraphs>271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Agency FB</vt:lpstr>
      <vt:lpstr>Arial</vt:lpstr>
      <vt:lpstr>Times New Roman</vt:lpstr>
      <vt:lpstr>Wingdings</vt:lpstr>
      <vt:lpstr>Office Theme</vt:lpstr>
      <vt:lpstr>   Synchronization (OpenMP Synchronization)</vt:lpstr>
      <vt:lpstr>Synchronization</vt:lpstr>
      <vt:lpstr>OMP_SINGLE</vt:lpstr>
      <vt:lpstr>OMP_SINGLE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OMP_SINGLE</vt:lpstr>
      <vt:lpstr>OMP Master</vt:lpstr>
      <vt:lpstr>OMP Master</vt:lpstr>
      <vt:lpstr>PowerPoint Presentation</vt:lpstr>
      <vt:lpstr>PowerPoint Presentation</vt:lpstr>
      <vt:lpstr>OMP CRITICAL</vt:lpstr>
      <vt:lpstr>PowerPoint Presentation</vt:lpstr>
      <vt:lpstr>OMP CRITICAL</vt:lpstr>
      <vt:lpstr>Difference between single and critical</vt:lpstr>
      <vt:lpstr>Example</vt:lpstr>
      <vt:lpstr>PowerPoint Presentation</vt:lpstr>
      <vt:lpstr>OMP ATOMIC</vt:lpstr>
      <vt:lpstr>OMP ATOMIC</vt:lpstr>
      <vt:lpstr>Ordered</vt:lpstr>
      <vt:lpstr>Ordered</vt:lpstr>
      <vt:lpstr>OMP BARRIER</vt:lpstr>
      <vt:lpstr>OMP BARRIER</vt:lpstr>
      <vt:lpstr>OMP BARRIER</vt:lpstr>
      <vt:lpstr>OMP BARRIER</vt:lpstr>
      <vt:lpstr>REDUCTION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Scheduling</dc:title>
  <dc:creator>Windows User</dc:creator>
  <cp:lastModifiedBy>Rajesh M</cp:lastModifiedBy>
  <cp:revision>104</cp:revision>
  <dcterms:created xsi:type="dcterms:W3CDTF">2018-07-19T14:04:39Z</dcterms:created>
  <dcterms:modified xsi:type="dcterms:W3CDTF">2019-08-12T07:47:25Z</dcterms:modified>
</cp:coreProperties>
</file>