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68580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slide" Target="slides/slide42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1pPr>
            <a:lvl2pPr indent="-29845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2pPr>
            <a:lvl3pPr indent="-29845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3pPr>
            <a:lvl4pPr indent="-29845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4pPr>
            <a:lvl5pPr indent="-29845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5pPr>
            <a:lvl6pPr indent="-29845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6pPr>
            <a:lvl7pPr indent="-29845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7pPr>
            <a:lvl8pPr indent="-29845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8pPr>
            <a:lvl9pPr indent="-29845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90" name="Shape 19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97" name="Shape 197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04" name="Shape 204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11" name="Shape 211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18" name="Shape 218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39" name="Shape 239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47" name="Shape 247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54" name="Shape 254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61" name="Shape 261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69" name="Shape 269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76" name="Shape 276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83" name="Shape 283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90" name="Shape 29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97" name="Shape 297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305" name="Shape 305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312" name="Shape 312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319" name="Shape 319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326" name="Shape 326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333" name="Shape 333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340" name="Shape 34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347" name="Shape 347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354" name="Shape 354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361" name="Shape 361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368" name="Shape 368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375" name="Shape 375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382" name="Shape 382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389" name="Shape 389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396" name="Shape 396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3757" cy="397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3757" cy="397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685800" y="2130480"/>
            <a:ext cx="7771800" cy="14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685800" y="2130480"/>
            <a:ext cx="7771800" cy="14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685800" y="2130480"/>
            <a:ext cx="7771800" cy="14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604520"/>
            <a:ext cx="40158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4674240" y="1604520"/>
            <a:ext cx="40158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85800" y="2130480"/>
            <a:ext cx="7771800" cy="14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subTitle"/>
          </p:nvPr>
        </p:nvSpPr>
        <p:spPr>
          <a:xfrm>
            <a:off x="685800" y="2130480"/>
            <a:ext cx="7771800" cy="68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685800" y="2130480"/>
            <a:ext cx="7771800" cy="14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457200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3" type="body"/>
          </p:nvPr>
        </p:nvSpPr>
        <p:spPr>
          <a:xfrm>
            <a:off x="4674240" y="1604520"/>
            <a:ext cx="40158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685800" y="2130480"/>
            <a:ext cx="7771800" cy="14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604520"/>
            <a:ext cx="40158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467424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3" type="body"/>
          </p:nvPr>
        </p:nvSpPr>
        <p:spPr>
          <a:xfrm>
            <a:off x="4674240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685800" y="2130480"/>
            <a:ext cx="7771800" cy="14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467424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457200" y="3682080"/>
            <a:ext cx="82293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685800" y="2130480"/>
            <a:ext cx="7771800" cy="14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604520"/>
            <a:ext cx="82293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457200" y="3682080"/>
            <a:ext cx="82293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685800" y="2130480"/>
            <a:ext cx="7771800" cy="14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467424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3" type="body"/>
          </p:nvPr>
        </p:nvSpPr>
        <p:spPr>
          <a:xfrm>
            <a:off x="4674240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4" type="body"/>
          </p:nvPr>
        </p:nvSpPr>
        <p:spPr>
          <a:xfrm>
            <a:off x="457200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685800" y="2130480"/>
            <a:ext cx="7771800" cy="14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01" name="Shape 10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3757" cy="397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3757" cy="397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" type="subTitle"/>
          </p:nvPr>
        </p:nvSpPr>
        <p:spPr>
          <a:xfrm>
            <a:off x="685800" y="2130480"/>
            <a:ext cx="7771680" cy="6811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Relationship Id="rId4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Relationship Id="rId4" Type="http://schemas.openxmlformats.org/officeDocument/2006/relationships/image" Target="../media/image2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Relationship Id="rId4" Type="http://schemas.openxmlformats.org/officeDocument/2006/relationships/image" Target="../media/image2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png"/><Relationship Id="rId4" Type="http://schemas.openxmlformats.org/officeDocument/2006/relationships/image" Target="../media/image2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png"/><Relationship Id="rId4" Type="http://schemas.openxmlformats.org/officeDocument/2006/relationships/image" Target="../media/image2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.png"/><Relationship Id="rId4" Type="http://schemas.openxmlformats.org/officeDocument/2006/relationships/image" Target="../media/image2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.png"/><Relationship Id="rId4" Type="http://schemas.openxmlformats.org/officeDocument/2006/relationships/image" Target="../media/image3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.png"/><Relationship Id="rId4" Type="http://schemas.openxmlformats.org/officeDocument/2006/relationships/image" Target="../media/image2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600" y="0"/>
            <a:ext cx="91566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/>
          <p:nvPr/>
        </p:nvSpPr>
        <p:spPr>
          <a:xfrm>
            <a:off x="1218960" y="2345040"/>
            <a:ext cx="5893200" cy="1540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4800">
                <a:solidFill>
                  <a:srgbClr val="FFFFFF"/>
                </a:solidFill>
              </a:rPr>
              <a:t>Python Flow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1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Lecture </a:t>
            </a:r>
            <a:r>
              <a:rPr i="1" lang="en-US" sz="2400">
                <a:solidFill>
                  <a:srgbClr val="FFFFFF"/>
                </a:solidFill>
              </a:rPr>
              <a:t>1</a:t>
            </a:r>
            <a:r>
              <a:rPr b="0" i="1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i="1" lang="en-US" sz="2400">
                <a:solidFill>
                  <a:srgbClr val="FFFFFF"/>
                </a:solidFill>
              </a:rPr>
              <a:t>Collections. </a:t>
            </a:r>
            <a:endParaRPr i="1"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i="1" lang="en-US" sz="2400">
                <a:solidFill>
                  <a:srgbClr val="FFFFFF"/>
                </a:solidFill>
              </a:rPr>
              <a:t>Basic Algorithms.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/>
          <p:nvPr/>
        </p:nvSpPr>
        <p:spPr>
          <a:xfrm>
            <a:off x="396853" y="933475"/>
            <a:ext cx="84918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Named tuple</a:t>
            </a:r>
            <a:endParaRPr/>
          </a:p>
        </p:txBody>
      </p:sp>
      <p:pic>
        <p:nvPicPr>
          <p:cNvPr id="173" name="Shape 173"/>
          <p:cNvPicPr preferRelativeResize="0"/>
          <p:nvPr/>
        </p:nvPicPr>
        <p:blipFill rotWithShape="1">
          <a:blip r:embed="rId4">
            <a:alphaModFix/>
          </a:blip>
          <a:srcRect b="0" l="0" r="24862" t="0"/>
          <a:stretch/>
        </p:blipFill>
        <p:spPr>
          <a:xfrm>
            <a:off x="2382075" y="2043775"/>
            <a:ext cx="4379850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Shape 1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/>
          <p:nvPr/>
        </p:nvSpPr>
        <p:spPr>
          <a:xfrm>
            <a:off x="396853" y="933475"/>
            <a:ext cx="84918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Named tuple</a:t>
            </a:r>
            <a:endParaRPr/>
          </a:p>
        </p:txBody>
      </p:sp>
      <p:sp>
        <p:nvSpPr>
          <p:cNvPr id="180" name="Shape 180"/>
          <p:cNvSpPr txBox="1"/>
          <p:nvPr/>
        </p:nvSpPr>
        <p:spPr>
          <a:xfrm>
            <a:off x="396850" y="2055025"/>
            <a:ext cx="8491800" cy="41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In addition to the methods inherited from tuples, named tuples support three additional methods and two attributes.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To prevent conflicts with field names, the method and attribute names start with an underscore.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_make(iterable) - makes a new instance from an existing sequence or iterable.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_asdict() - return a new OrderedDict which maps field names to their corresponding values.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_replace(**kwargs) - return a new instance of the named tuple replacing specified fields with new values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396853" y="933475"/>
            <a:ext cx="84918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Named tuple</a:t>
            </a:r>
            <a:endParaRPr/>
          </a:p>
        </p:txBody>
      </p:sp>
      <p:pic>
        <p:nvPicPr>
          <p:cNvPr id="187" name="Shape 1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9850" y="2043775"/>
            <a:ext cx="7505799" cy="401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Shape 1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/>
          <p:nvPr/>
        </p:nvSpPr>
        <p:spPr>
          <a:xfrm>
            <a:off x="396853" y="933475"/>
            <a:ext cx="84918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Deque</a:t>
            </a:r>
            <a:endParaRPr/>
          </a:p>
        </p:txBody>
      </p:sp>
      <p:sp>
        <p:nvSpPr>
          <p:cNvPr id="194" name="Shape 194"/>
          <p:cNvSpPr txBox="1"/>
          <p:nvPr/>
        </p:nvSpPr>
        <p:spPr>
          <a:xfrm>
            <a:off x="396850" y="2055025"/>
            <a:ext cx="8491800" cy="41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.deque([iterable[, maxlen]])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A deque is a double-ended queue. It can be used as a stack or queue.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Although lists offer many of the same operations, they are not optimized for variable-length operations.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Deques support memory efficient appends and pops from either side of the deque with approximately the same performance in either direction.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If maxlen is not specified or is None, deques may grow to an arbitrary length. Otherwise, the deque is bounded to the specified maximum length.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Once a bounded length deque is full, when new items are added, a corresponding number of items are discarded from the opposite end.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Shape 1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/>
          <p:nvPr/>
        </p:nvSpPr>
        <p:spPr>
          <a:xfrm>
            <a:off x="396853" y="933475"/>
            <a:ext cx="84918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Deque</a:t>
            </a:r>
            <a:endParaRPr/>
          </a:p>
        </p:txBody>
      </p:sp>
      <p:sp>
        <p:nvSpPr>
          <p:cNvPr id="201" name="Shape 201"/>
          <p:cNvSpPr txBox="1"/>
          <p:nvPr/>
        </p:nvSpPr>
        <p:spPr>
          <a:xfrm>
            <a:off x="396850" y="2055025"/>
            <a:ext cx="8491800" cy="41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Deque has the same interface as a list, but with additional methods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appendleft(x) - add x to the left side of the deque.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extendleft(iterable) - extend the left side of the deque by appending elements from iterable (in reversed order).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popleft() - remove and return an element from the left side of the deque. 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rotate(n) - rotate the deque n steps to the right. If n is negative, rotate to the left. Rotating one step to the right is equivalent to: d.appendleft(d.pop())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Shape 2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/>
          <p:nvPr/>
        </p:nvSpPr>
        <p:spPr>
          <a:xfrm>
            <a:off x="396853" y="933475"/>
            <a:ext cx="84918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Deque</a:t>
            </a:r>
            <a:endParaRPr/>
          </a:p>
        </p:txBody>
      </p:sp>
      <p:pic>
        <p:nvPicPr>
          <p:cNvPr id="208" name="Shape 2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7788" y="2043775"/>
            <a:ext cx="3209925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Shape 2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/>
          <p:nvPr/>
        </p:nvSpPr>
        <p:spPr>
          <a:xfrm>
            <a:off x="396853" y="933475"/>
            <a:ext cx="84918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Counter</a:t>
            </a:r>
            <a:endParaRPr/>
          </a:p>
        </p:txBody>
      </p:sp>
      <p:sp>
        <p:nvSpPr>
          <p:cNvPr id="215" name="Shape 215"/>
          <p:cNvSpPr txBox="1"/>
          <p:nvPr/>
        </p:nvSpPr>
        <p:spPr>
          <a:xfrm>
            <a:off x="396850" y="2055025"/>
            <a:ext cx="8491800" cy="41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A Counter is a dict subclass for counting hashable objects.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It is an unordered collection where elements are stored as dictionary keys and their counts are stored as dictionary values.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Counter objects have a dictionary interface except that they return a zero count for missing items instead of raising a KeyError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Shape 2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Shape 221"/>
          <p:cNvSpPr/>
          <p:nvPr/>
        </p:nvSpPr>
        <p:spPr>
          <a:xfrm>
            <a:off x="396853" y="933475"/>
            <a:ext cx="84918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Counter</a:t>
            </a:r>
            <a:endParaRPr/>
          </a:p>
        </p:txBody>
      </p:sp>
      <p:sp>
        <p:nvSpPr>
          <p:cNvPr id="222" name="Shape 222"/>
          <p:cNvSpPr txBox="1"/>
          <p:nvPr/>
        </p:nvSpPr>
        <p:spPr>
          <a:xfrm>
            <a:off x="396850" y="2055025"/>
            <a:ext cx="8491800" cy="41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Counter objects support three methods beyond those available for all dictionaries: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elements() - return an iterator over elements repeating each as many times as its count.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most_common([n]) 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- return a list of the n most common elements and their counts from the most common to the least.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subtract([iterable-or-mapping]) - elements are subtracted from an iterable or from another mapping (or counter).  Like dict.update() but subtracts counts instead of replacing them.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Shape 2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396853" y="933475"/>
            <a:ext cx="84918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Counter</a:t>
            </a:r>
            <a:endParaRPr/>
          </a:p>
        </p:txBody>
      </p:sp>
      <p:pic>
        <p:nvPicPr>
          <p:cNvPr id="229" name="Shape 2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6875" y="2043775"/>
            <a:ext cx="5810250" cy="40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Shape 2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Shape 235"/>
          <p:cNvSpPr/>
          <p:nvPr/>
        </p:nvSpPr>
        <p:spPr>
          <a:xfrm>
            <a:off x="396853" y="933475"/>
            <a:ext cx="84918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Counter</a:t>
            </a:r>
            <a:endParaRPr/>
          </a:p>
        </p:txBody>
      </p:sp>
      <p:pic>
        <p:nvPicPr>
          <p:cNvPr id="236" name="Shape 2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4213" y="2043775"/>
            <a:ext cx="7077075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5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396853" y="933475"/>
            <a:ext cx="84918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OVERVIEW</a:t>
            </a:r>
            <a:endParaRPr/>
          </a:p>
        </p:txBody>
      </p:sp>
      <p:sp>
        <p:nvSpPr>
          <p:cNvPr id="117" name="Shape 117"/>
          <p:cNvSpPr txBox="1"/>
          <p:nvPr/>
        </p:nvSpPr>
        <p:spPr>
          <a:xfrm>
            <a:off x="396850" y="2055025"/>
            <a:ext cx="8491800" cy="38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solidFill>
                  <a:srgbClr val="222222"/>
                </a:solidFill>
              </a:rPr>
              <a:t>Built-in collections</a:t>
            </a:r>
            <a:endParaRPr sz="1800">
              <a:solidFill>
                <a:srgbClr val="222222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solidFill>
                  <a:srgbClr val="222222"/>
                </a:solidFill>
              </a:rPr>
              <a:t>Collections module</a:t>
            </a:r>
            <a:endParaRPr sz="1800">
              <a:solidFill>
                <a:srgbClr val="222222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-US" sz="1800">
                <a:solidFill>
                  <a:srgbClr val="222222"/>
                </a:solidFill>
              </a:rPr>
              <a:t>Built-in functions</a:t>
            </a:r>
            <a:endParaRPr sz="1800">
              <a:solidFill>
                <a:srgbClr val="222222"/>
              </a:solidFill>
            </a:endParaRP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>
                <a:solidFill>
                  <a:srgbClr val="222222"/>
                </a:solidFill>
              </a:rPr>
              <a:t>Map</a:t>
            </a:r>
            <a:endParaRPr sz="1800">
              <a:solidFill>
                <a:srgbClr val="222222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>
                <a:highlight>
                  <a:srgbClr val="FFFFFF"/>
                </a:highlight>
              </a:rPr>
              <a:t>Reduce</a:t>
            </a:r>
            <a:endParaRPr sz="1800">
              <a:highlight>
                <a:srgbClr val="FFFFFF"/>
              </a:highlight>
            </a:endParaRP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>
                <a:solidFill>
                  <a:srgbClr val="222222"/>
                </a:solidFill>
                <a:highlight>
                  <a:schemeClr val="lt1"/>
                </a:highlight>
              </a:rPr>
              <a:t>Filter</a:t>
            </a:r>
            <a:endParaRPr sz="18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-US" sz="1800">
                <a:solidFill>
                  <a:srgbClr val="222222"/>
                </a:solidFill>
                <a:highlight>
                  <a:schemeClr val="lt1"/>
                </a:highlight>
              </a:rPr>
              <a:t>Basic algorithms</a:t>
            </a:r>
            <a:endParaRPr sz="18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Shape 2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Shape 242"/>
          <p:cNvSpPr/>
          <p:nvPr/>
        </p:nvSpPr>
        <p:spPr>
          <a:xfrm>
            <a:off x="396853" y="933475"/>
            <a:ext cx="84918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Ordered Dictionary</a:t>
            </a:r>
            <a:endParaRPr/>
          </a:p>
        </p:txBody>
      </p:sp>
      <p:sp>
        <p:nvSpPr>
          <p:cNvPr id="243" name="Shape 243"/>
          <p:cNvSpPr txBox="1"/>
          <p:nvPr/>
        </p:nvSpPr>
        <p:spPr>
          <a:xfrm>
            <a:off x="396850" y="2055025"/>
            <a:ext cx="8491800" cy="17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Ordered dictionaries are just like regular dictionaries but they remember the order that items were inserted.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When iterating over an ordered dictionary, the items are returned in the order their keys were first added.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244" name="Shape 2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6775" y="3758713"/>
            <a:ext cx="4171950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/>
          <p:nvPr/>
        </p:nvSpPr>
        <p:spPr>
          <a:xfrm>
            <a:off x="396853" y="933475"/>
            <a:ext cx="84918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800">
                <a:solidFill>
                  <a:schemeClr val="dk1"/>
                </a:solidFill>
              </a:rPr>
              <a:t>Ordered Dictionary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4800"/>
          </a:p>
        </p:txBody>
      </p:sp>
      <p:pic>
        <p:nvPicPr>
          <p:cNvPr id="251" name="Shape 2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1250" y="2043763"/>
            <a:ext cx="4181475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Shape 2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Shape 257"/>
          <p:cNvSpPr/>
          <p:nvPr/>
        </p:nvSpPr>
        <p:spPr>
          <a:xfrm>
            <a:off x="396838" y="910475"/>
            <a:ext cx="8491800" cy="10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800">
                <a:solidFill>
                  <a:schemeClr val="dk1"/>
                </a:solidFill>
              </a:rPr>
              <a:t>Ordered Dictionary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4800"/>
          </a:p>
        </p:txBody>
      </p:sp>
      <p:pic>
        <p:nvPicPr>
          <p:cNvPr id="258" name="Shape 2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2525" y="1994625"/>
            <a:ext cx="3400425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Shape 2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Shape 264"/>
          <p:cNvSpPr/>
          <p:nvPr/>
        </p:nvSpPr>
        <p:spPr>
          <a:xfrm>
            <a:off x="396853" y="933475"/>
            <a:ext cx="84918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Default </a:t>
            </a:r>
            <a:r>
              <a:rPr lang="en-US" sz="4800"/>
              <a:t>Dictionary</a:t>
            </a:r>
            <a:endParaRPr/>
          </a:p>
        </p:txBody>
      </p:sp>
      <p:sp>
        <p:nvSpPr>
          <p:cNvPr id="265" name="Shape 265"/>
          <p:cNvSpPr txBox="1"/>
          <p:nvPr/>
        </p:nvSpPr>
        <p:spPr>
          <a:xfrm>
            <a:off x="396850" y="2055025"/>
            <a:ext cx="8491800" cy="14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A defaultdict works exactly like a normal dict, but it is initialized with a function (“default factory”) that takes no arguments and provides the default value for a nonexistent key.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266" name="Shape 2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7050" y="3467424"/>
            <a:ext cx="4071400" cy="286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Shape 2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Shape 272"/>
          <p:cNvSpPr/>
          <p:nvPr/>
        </p:nvSpPr>
        <p:spPr>
          <a:xfrm>
            <a:off x="396853" y="933475"/>
            <a:ext cx="84918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Built-in function: </a:t>
            </a:r>
            <a:r>
              <a:rPr lang="en-US" sz="4800">
                <a:solidFill>
                  <a:schemeClr val="dk1"/>
                </a:solidFill>
              </a:rPr>
              <a:t>Map</a:t>
            </a:r>
            <a:endParaRPr/>
          </a:p>
        </p:txBody>
      </p:sp>
      <p:sp>
        <p:nvSpPr>
          <p:cNvPr id="273" name="Shape 273"/>
          <p:cNvSpPr txBox="1"/>
          <p:nvPr/>
        </p:nvSpPr>
        <p:spPr>
          <a:xfrm>
            <a:off x="396850" y="2055025"/>
            <a:ext cx="8491800" cy="3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map(func, seq)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The first argument func is a function or it’s name and the second a sequence (e.g. a list) seq. 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map() applies the function func to all the elements of the sequence seq. 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The returned value from map() (map object) then can be passed to functions like list() (to create a list), set() (to create a set), etc.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Shape 2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Shape 279"/>
          <p:cNvSpPr/>
          <p:nvPr/>
        </p:nvSpPr>
        <p:spPr>
          <a:xfrm>
            <a:off x="396853" y="933475"/>
            <a:ext cx="84918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Built-in function: </a:t>
            </a:r>
            <a:r>
              <a:rPr lang="en-US" sz="4800">
                <a:solidFill>
                  <a:schemeClr val="dk1"/>
                </a:solidFill>
              </a:rPr>
              <a:t>Map</a:t>
            </a:r>
            <a:endParaRPr/>
          </a:p>
        </p:txBody>
      </p:sp>
      <p:pic>
        <p:nvPicPr>
          <p:cNvPr id="280" name="Shape 2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2825" y="2043775"/>
            <a:ext cx="2876550" cy="33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Shape 2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396853" y="933475"/>
            <a:ext cx="84918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Built-in function: </a:t>
            </a:r>
            <a:r>
              <a:rPr lang="en-US" sz="4800">
                <a:solidFill>
                  <a:schemeClr val="dk1"/>
                </a:solidFill>
              </a:rPr>
              <a:t>Map</a:t>
            </a:r>
            <a:endParaRPr/>
          </a:p>
        </p:txBody>
      </p:sp>
      <p:pic>
        <p:nvPicPr>
          <p:cNvPr id="287" name="Shape 2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3950" y="2043763"/>
            <a:ext cx="3657600" cy="35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Shape 2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Shape 293"/>
          <p:cNvSpPr/>
          <p:nvPr/>
        </p:nvSpPr>
        <p:spPr>
          <a:xfrm>
            <a:off x="396853" y="933475"/>
            <a:ext cx="84918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Built-in function: </a:t>
            </a:r>
            <a:r>
              <a:rPr lang="en-US" sz="4800">
                <a:solidFill>
                  <a:schemeClr val="dk1"/>
                </a:solidFill>
              </a:rPr>
              <a:t>Map</a:t>
            </a:r>
            <a:endParaRPr/>
          </a:p>
        </p:txBody>
      </p:sp>
      <p:pic>
        <p:nvPicPr>
          <p:cNvPr id="294" name="Shape 2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2575" y="2043775"/>
            <a:ext cx="6877050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Shape 2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Shape 300"/>
          <p:cNvSpPr/>
          <p:nvPr/>
        </p:nvSpPr>
        <p:spPr>
          <a:xfrm>
            <a:off x="396853" y="933475"/>
            <a:ext cx="84918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Built-in function: </a:t>
            </a:r>
            <a:r>
              <a:rPr lang="en-US" sz="4800">
                <a:solidFill>
                  <a:schemeClr val="dk1"/>
                </a:solidFill>
              </a:rPr>
              <a:t>Reduce</a:t>
            </a:r>
            <a:endParaRPr/>
          </a:p>
        </p:txBody>
      </p:sp>
      <p:sp>
        <p:nvSpPr>
          <p:cNvPr id="301" name="Shape 301"/>
          <p:cNvSpPr txBox="1"/>
          <p:nvPr/>
        </p:nvSpPr>
        <p:spPr>
          <a:xfrm>
            <a:off x="396850" y="2055025"/>
            <a:ext cx="8491800" cy="22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functools.reduce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(func, seq)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The first argument func is a function or it’s name and the second a sequence (e.g. a list) seq. 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reduce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() applies 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a particular function passed in its argument to all of the list elements mentioned in the sequence passed along.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302" name="Shape 3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7621" y="4331796"/>
            <a:ext cx="2406975" cy="193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Shape 3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Shape 308"/>
          <p:cNvSpPr/>
          <p:nvPr/>
        </p:nvSpPr>
        <p:spPr>
          <a:xfrm>
            <a:off x="396853" y="933475"/>
            <a:ext cx="84918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Built-in function: </a:t>
            </a:r>
            <a:r>
              <a:rPr lang="en-US" sz="4800">
                <a:solidFill>
                  <a:schemeClr val="dk1"/>
                </a:solidFill>
              </a:rPr>
              <a:t>Reduce</a:t>
            </a:r>
            <a:endParaRPr/>
          </a:p>
        </p:txBody>
      </p:sp>
      <p:pic>
        <p:nvPicPr>
          <p:cNvPr id="309" name="Shape 3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6975" y="2043775"/>
            <a:ext cx="4210050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/>
          <p:nvPr/>
        </p:nvSpPr>
        <p:spPr>
          <a:xfrm>
            <a:off x="396850" y="933475"/>
            <a:ext cx="84918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Built-in collections</a:t>
            </a:r>
            <a:endParaRPr/>
          </a:p>
        </p:txBody>
      </p:sp>
      <p:sp>
        <p:nvSpPr>
          <p:cNvPr id="124" name="Shape 124"/>
          <p:cNvSpPr txBox="1"/>
          <p:nvPr/>
        </p:nvSpPr>
        <p:spPr>
          <a:xfrm>
            <a:off x="442875" y="1825675"/>
            <a:ext cx="8491800" cy="45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Python offers several built-in types. Here are the main ones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list - 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data structure that holds an ordered collection of items i.e. you can store a sequence of items in a list.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tuple - 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data structure similar to a list. The difference is that we cannot change the elements of a tuple once it is assigned whereas in a list, elements can be changed.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dictionary - 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an unordered collection of items. While other compound data types have only value as an element, a dictionary has a key: value pair.</a:t>
            </a:r>
            <a:endParaRPr b="1"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set - 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an unordered collection of items. Every element is unique (no duplicates) and must be immutable (which cannot be changed).</a:t>
            </a:r>
            <a:endParaRPr b="1"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Shape 3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Shape 315"/>
          <p:cNvSpPr/>
          <p:nvPr/>
        </p:nvSpPr>
        <p:spPr>
          <a:xfrm>
            <a:off x="396853" y="933475"/>
            <a:ext cx="84918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Built-in function: </a:t>
            </a:r>
            <a:r>
              <a:rPr lang="en-US" sz="4800">
                <a:solidFill>
                  <a:schemeClr val="dk1"/>
                </a:solidFill>
              </a:rPr>
              <a:t>Filter</a:t>
            </a:r>
            <a:endParaRPr/>
          </a:p>
        </p:txBody>
      </p:sp>
      <p:sp>
        <p:nvSpPr>
          <p:cNvPr id="316" name="Shape 316"/>
          <p:cNvSpPr txBox="1"/>
          <p:nvPr/>
        </p:nvSpPr>
        <p:spPr>
          <a:xfrm>
            <a:off x="396850" y="2055025"/>
            <a:ext cx="8491800" cy="39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filter() method filters the given iterable with the help of a function that tests each element in the iterable to be true or not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The filter() method takes two parameters: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function - function that tests if elements of an iterable returns true or false 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iterable - iterable which is to be filtered, could be sets, lists, tuples, or containers of any iterators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Shape 3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Shape 322"/>
          <p:cNvSpPr/>
          <p:nvPr/>
        </p:nvSpPr>
        <p:spPr>
          <a:xfrm>
            <a:off x="396853" y="933475"/>
            <a:ext cx="84918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Built-in function: </a:t>
            </a:r>
            <a:r>
              <a:rPr lang="en-US" sz="4800">
                <a:solidFill>
                  <a:schemeClr val="dk1"/>
                </a:solidFill>
              </a:rPr>
              <a:t>Filter</a:t>
            </a:r>
            <a:endParaRPr/>
          </a:p>
        </p:txBody>
      </p:sp>
      <p:pic>
        <p:nvPicPr>
          <p:cNvPr id="323" name="Shape 3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1725" y="2043763"/>
            <a:ext cx="4400550" cy="42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Shape 3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Shape 329"/>
          <p:cNvSpPr/>
          <p:nvPr/>
        </p:nvSpPr>
        <p:spPr>
          <a:xfrm>
            <a:off x="396853" y="933475"/>
            <a:ext cx="84918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Algorithms</a:t>
            </a:r>
            <a:endParaRPr/>
          </a:p>
        </p:txBody>
      </p:sp>
      <p:sp>
        <p:nvSpPr>
          <p:cNvPr id="330" name="Shape 330"/>
          <p:cNvSpPr txBox="1"/>
          <p:nvPr/>
        </p:nvSpPr>
        <p:spPr>
          <a:xfrm>
            <a:off x="396850" y="2055025"/>
            <a:ext cx="8491800" cy="41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An algorithm is a step by step recipe for solving an instance of a problem.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Every single procedure that a computer performs is an algorithm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An algorithm is a precise procedure for solving a problem in finite number of steps.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An algorithm states the actions to be executed and the order in which these actions are to be executed.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An algorithm is a well ordered collection of clear and simple instructions of definite and effectively computable operations that when executed produces a result and stops executing at some point in a finite amount of time rather than just going on and on infinitely.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Shape 3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Shape 336"/>
          <p:cNvSpPr/>
          <p:nvPr/>
        </p:nvSpPr>
        <p:spPr>
          <a:xfrm>
            <a:off x="396850" y="933475"/>
            <a:ext cx="84918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Algorithms. Complexity</a:t>
            </a:r>
            <a:endParaRPr/>
          </a:p>
        </p:txBody>
      </p:sp>
      <p:sp>
        <p:nvSpPr>
          <p:cNvPr id="337" name="Shape 337"/>
          <p:cNvSpPr txBox="1"/>
          <p:nvPr/>
        </p:nvSpPr>
        <p:spPr>
          <a:xfrm>
            <a:off x="396850" y="2025275"/>
            <a:ext cx="8601300" cy="3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Algorithmic complexity is concerned about how fast or slow particular algorithm performs. We define complexity as a numerical function T(n) - time versus the input size n.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We want to define time taken by an algorithm without depending on the implementation details. But you agree that T(n) does depend on the implementation!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A given algorithm will take different amounts of time on the same inputs depending on such factors as: processor speed; instruction set, disk speed, brand of compiler and etc. 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Shape 3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Shape 343"/>
          <p:cNvSpPr/>
          <p:nvPr/>
        </p:nvSpPr>
        <p:spPr>
          <a:xfrm>
            <a:off x="396853" y="933475"/>
            <a:ext cx="84918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Algorithms. </a:t>
            </a:r>
            <a:r>
              <a:rPr lang="en-US" sz="4800"/>
              <a:t>Big O notation</a:t>
            </a:r>
            <a:endParaRPr/>
          </a:p>
        </p:txBody>
      </p:sp>
      <p:sp>
        <p:nvSpPr>
          <p:cNvPr id="344" name="Shape 344"/>
          <p:cNvSpPr txBox="1"/>
          <p:nvPr/>
        </p:nvSpPr>
        <p:spPr>
          <a:xfrm>
            <a:off x="396850" y="2055025"/>
            <a:ext cx="8601300" cy="41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Big O notation is used in Computer Science to describe the performance or complexity of an algorithm.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O(T(n)) - T(n): time as the number of elementary "steps" (provided each such step takes constant time. ), where 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n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 is an 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input size</a:t>
            </a:r>
            <a:endParaRPr b="1"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Need to remember what is an 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log</a:t>
            </a:r>
            <a:endParaRPr b="1"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log2(1024) == 10 (2^10 == 1024)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Shape 3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Shape 350"/>
          <p:cNvSpPr/>
          <p:nvPr/>
        </p:nvSpPr>
        <p:spPr>
          <a:xfrm>
            <a:off x="396853" y="933475"/>
            <a:ext cx="84918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Algorithms. Big O notation</a:t>
            </a:r>
            <a:endParaRPr/>
          </a:p>
        </p:txBody>
      </p:sp>
      <p:pic>
        <p:nvPicPr>
          <p:cNvPr id="351" name="Shape 3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5613" y="2214435"/>
            <a:ext cx="7054276" cy="24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Shape 3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Shape 357"/>
          <p:cNvSpPr/>
          <p:nvPr/>
        </p:nvSpPr>
        <p:spPr>
          <a:xfrm>
            <a:off x="396853" y="933475"/>
            <a:ext cx="84918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Algorithms. Big O notation</a:t>
            </a:r>
            <a:endParaRPr/>
          </a:p>
        </p:txBody>
      </p:sp>
      <p:pic>
        <p:nvPicPr>
          <p:cNvPr id="358" name="Shape 3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3888" y="2043775"/>
            <a:ext cx="6057725" cy="42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Shape 3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Shape 364"/>
          <p:cNvSpPr/>
          <p:nvPr/>
        </p:nvSpPr>
        <p:spPr>
          <a:xfrm>
            <a:off x="396853" y="933475"/>
            <a:ext cx="84918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Big O notation. O(1)</a:t>
            </a:r>
            <a:endParaRPr/>
          </a:p>
        </p:txBody>
      </p:sp>
      <p:pic>
        <p:nvPicPr>
          <p:cNvPr id="365" name="Shape 3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1675" y="2586025"/>
            <a:ext cx="5838825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Shape 3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Shape 371"/>
          <p:cNvSpPr/>
          <p:nvPr/>
        </p:nvSpPr>
        <p:spPr>
          <a:xfrm>
            <a:off x="396853" y="933475"/>
            <a:ext cx="84918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Big O notation. </a:t>
            </a:r>
            <a:r>
              <a:rPr lang="en-US" sz="4800"/>
              <a:t>O(N)</a:t>
            </a:r>
            <a:endParaRPr/>
          </a:p>
        </p:txBody>
      </p:sp>
      <p:pic>
        <p:nvPicPr>
          <p:cNvPr id="372" name="Shape 3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511" y="2043775"/>
            <a:ext cx="5306975" cy="384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Shape 3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Shape 378"/>
          <p:cNvSpPr/>
          <p:nvPr/>
        </p:nvSpPr>
        <p:spPr>
          <a:xfrm>
            <a:off x="396853" y="933475"/>
            <a:ext cx="84918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Big O notation. O(N^2)</a:t>
            </a:r>
            <a:endParaRPr/>
          </a:p>
        </p:txBody>
      </p:sp>
      <p:pic>
        <p:nvPicPr>
          <p:cNvPr id="379" name="Shape 3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450" y="2043775"/>
            <a:ext cx="5676950" cy="426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hape 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5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/>
          <p:nvPr/>
        </p:nvSpPr>
        <p:spPr>
          <a:xfrm>
            <a:off x="396850" y="933475"/>
            <a:ext cx="8491800" cy="9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List</a:t>
            </a:r>
            <a:endParaRPr/>
          </a:p>
        </p:txBody>
      </p:sp>
      <p:pic>
        <p:nvPicPr>
          <p:cNvPr id="131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3125" y="2077250"/>
            <a:ext cx="6534150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Shape 3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Shape 385"/>
          <p:cNvSpPr/>
          <p:nvPr/>
        </p:nvSpPr>
        <p:spPr>
          <a:xfrm>
            <a:off x="396853" y="933475"/>
            <a:ext cx="84918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Big O notation. O(2^N)</a:t>
            </a:r>
            <a:endParaRPr/>
          </a:p>
        </p:txBody>
      </p:sp>
      <p:pic>
        <p:nvPicPr>
          <p:cNvPr id="386" name="Shape 3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4613" y="2043775"/>
            <a:ext cx="6156275" cy="414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Shape 3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Shape 392"/>
          <p:cNvSpPr/>
          <p:nvPr/>
        </p:nvSpPr>
        <p:spPr>
          <a:xfrm>
            <a:off x="396853" y="933475"/>
            <a:ext cx="84918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Big O notation. </a:t>
            </a:r>
            <a:r>
              <a:rPr lang="en-US" sz="4800"/>
              <a:t>O(log N)</a:t>
            </a:r>
            <a:endParaRPr/>
          </a:p>
        </p:txBody>
      </p:sp>
      <p:pic>
        <p:nvPicPr>
          <p:cNvPr id="393" name="Shape 3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3100" y="2043775"/>
            <a:ext cx="4117800" cy="437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99" name="Shape 399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0" name="Shape 4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600" y="0"/>
            <a:ext cx="9125954" cy="6821056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Shape 401"/>
          <p:cNvSpPr txBox="1"/>
          <p:nvPr/>
        </p:nvSpPr>
        <p:spPr>
          <a:xfrm>
            <a:off x="2747175" y="3324500"/>
            <a:ext cx="5733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Shape 402"/>
          <p:cNvSpPr/>
          <p:nvPr/>
        </p:nvSpPr>
        <p:spPr>
          <a:xfrm>
            <a:off x="51" y="2954650"/>
            <a:ext cx="9144000" cy="15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Thanks for watching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58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/>
          <p:nvPr/>
        </p:nvSpPr>
        <p:spPr>
          <a:xfrm>
            <a:off x="396853" y="933475"/>
            <a:ext cx="84918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Tuples</a:t>
            </a:r>
            <a:endParaRPr/>
          </a:p>
        </p:txBody>
      </p:sp>
      <p:pic>
        <p:nvPicPr>
          <p:cNvPr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7225" y="2043775"/>
            <a:ext cx="5149525" cy="4269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58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/>
          <p:nvPr/>
        </p:nvSpPr>
        <p:spPr>
          <a:xfrm>
            <a:off x="396853" y="933475"/>
            <a:ext cx="84918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Dictionary</a:t>
            </a:r>
            <a:endParaRPr/>
          </a:p>
        </p:txBody>
      </p:sp>
      <p:pic>
        <p:nvPicPr>
          <p:cNvPr id="145" name="Shape 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7425" y="2019300"/>
            <a:ext cx="4629150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58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/>
          <p:nvPr/>
        </p:nvSpPr>
        <p:spPr>
          <a:xfrm>
            <a:off x="396853" y="933475"/>
            <a:ext cx="84918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Set</a:t>
            </a:r>
            <a:endParaRPr/>
          </a:p>
        </p:txBody>
      </p:sp>
      <p:pic>
        <p:nvPicPr>
          <p:cNvPr id="152" name="Shape 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2900" y="2043775"/>
            <a:ext cx="5019675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/>
          <p:nvPr/>
        </p:nvSpPr>
        <p:spPr>
          <a:xfrm>
            <a:off x="396850" y="933475"/>
            <a:ext cx="84918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Collections module</a:t>
            </a:r>
            <a:endParaRPr/>
          </a:p>
        </p:txBody>
      </p:sp>
      <p:sp>
        <p:nvSpPr>
          <p:cNvPr id="159" name="Shape 159"/>
          <p:cNvSpPr txBox="1"/>
          <p:nvPr/>
        </p:nvSpPr>
        <p:spPr>
          <a:xfrm>
            <a:off x="442875" y="1825675"/>
            <a:ext cx="8491800" cy="45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This module implements specialized container data types providing alternatives to Python’s general purpose built-in containers, dict, list, set, and tuple. 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namedtuple()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 - factory function for creating tuple subclasses with named fields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deque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 - list-like container with fast appends and pops on either end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Counter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 - dict subclass for counting hashable objects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OrderedDict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 - dict subclass that remembers the order entries were added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defaultdict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 - dict subclass that calls a factory function to supply missing values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/>
          <p:nvPr/>
        </p:nvSpPr>
        <p:spPr>
          <a:xfrm>
            <a:off x="396853" y="933475"/>
            <a:ext cx="84918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Named tuple</a:t>
            </a:r>
            <a:endParaRPr/>
          </a:p>
        </p:txBody>
      </p:sp>
      <p:sp>
        <p:nvSpPr>
          <p:cNvPr id="166" name="Shape 166"/>
          <p:cNvSpPr txBox="1"/>
          <p:nvPr/>
        </p:nvSpPr>
        <p:spPr>
          <a:xfrm>
            <a:off x="396850" y="2055025"/>
            <a:ext cx="8491800" cy="3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Named tuples assign meaning to each position in a tuple and allow for more readable, self-documenting code.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They can be used wherever regular tuples are used, and they add the ability to access fields by name instead of position index.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Named tuple instances are lightweight and require no more memory than regular tuples.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