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05" name="Shape 10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71" name="Shape 17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79" name="Shape 17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87" name="Shape 18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5" name="Shape 19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03" name="Shape 20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0" name="Shape 21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7" name="Shape 21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25" name="Shape 22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32" name="Shape 23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39" name="Shape 23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13" name="Shape 11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46" name="Shape 24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53" name="Shape 25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61" name="Shape 26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68" name="Shape 26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75" name="Shape 27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82" name="Shape 28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89" name="Shape 28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96" name="Shape 29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03" name="Shape 30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0" name="Shape 12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7" name="Shape 12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35" name="Shape 13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2" name="Shape 14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9" name="Shape 14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56" name="Shape 15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63" name="Shape 16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 name="Shape 8"/>
        <p:cNvGrpSpPr/>
        <p:nvPr/>
      </p:nvGrpSpPr>
      <p:grpSpPr>
        <a:xfrm>
          <a:off x="0" y="0"/>
          <a:ext cx="0" cy="0"/>
          <a:chOff x="0" y="0"/>
          <a:chExt cx="0" cy="0"/>
        </a:xfrm>
      </p:grpSpPr>
      <p:sp>
        <p:nvSpPr>
          <p:cNvPr id="9" name="Shape 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0" name="Shape 1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Shape 3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0" name="Shape 40"/>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1" name="Shape 41"/>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Shape 4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4" name="Shape 4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5" name="Shape 45"/>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6" name="Shape 46"/>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7" name="Shape 47"/>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0" name="Shape 5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1" name="Shape 51"/>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52" name="Shape 5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Shape 5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0" name="Shape 60"/>
          <p:cNvSpPr txBox="1"/>
          <p:nvPr>
            <p:ph idx="1" type="subTitle"/>
          </p:nvPr>
        </p:nvSpPr>
        <p:spPr>
          <a:xfrm>
            <a:off x="457200" y="1604520"/>
            <a:ext cx="8229240" cy="397728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Shape 62"/>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3" name="Shape 63"/>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Shape 65"/>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6" name="Shape 66"/>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7" name="Shape 67"/>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Shape 6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Shape 71"/>
          <p:cNvSpPr txBox="1"/>
          <p:nvPr>
            <p:ph idx="1" type="subTitle"/>
          </p:nvPr>
        </p:nvSpPr>
        <p:spPr>
          <a:xfrm>
            <a:off x="685800" y="2130480"/>
            <a:ext cx="7771680" cy="68115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Shape 7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4" name="Shape 7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5" name="Shape 75"/>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6" name="Shape 76"/>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Shape 7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9" name="Shape 79"/>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0" name="Shape 80"/>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1" name="Shape 81"/>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Shape 8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4" name="Shape 8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5" name="Shape 85"/>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6" name="Shape 86"/>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Shape 8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9" name="Shape 89"/>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0" name="Shape 90"/>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Shape 92"/>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3" name="Shape 93"/>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4" name="Shape 94"/>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5" name="Shape 95"/>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6" name="Shape 96"/>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Shape 9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9" name="Shape 99"/>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00" name="Shape 100"/>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101" name="Shape 101"/>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102" name="Shape 10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Shape 1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4" name="Shape 14"/>
          <p:cNvSpPr txBox="1"/>
          <p:nvPr>
            <p:ph idx="1" type="subTitle"/>
          </p:nvPr>
        </p:nvSpPr>
        <p:spPr>
          <a:xfrm>
            <a:off x="457200" y="1604520"/>
            <a:ext cx="8229240" cy="397728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Shape 1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7" name="Shape 17"/>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8" name="Shape 18"/>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Shape 20"/>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Shape 22"/>
          <p:cNvSpPr txBox="1"/>
          <p:nvPr>
            <p:ph idx="1" type="subTitle"/>
          </p:nvPr>
        </p:nvSpPr>
        <p:spPr>
          <a:xfrm>
            <a:off x="685800" y="2130480"/>
            <a:ext cx="7771680" cy="68115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Shape 2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25" name="Shape 2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6" name="Shape 26"/>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7" name="Shape 27"/>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Shape 2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0" name="Shape 30"/>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1" name="Shape 31"/>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2" name="Shape 32"/>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Shape 3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5" name="Shape 3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6" name="Shape 36"/>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7" name="Shape 37"/>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 name="Shape 7"/>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73600"/>
            <a:ext cx="8229240" cy="1144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6" name="Shape 56"/>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108" name="Shape 108"/>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09" name="Shape 109"/>
          <p:cNvPicPr preferRelativeResize="0"/>
          <p:nvPr/>
        </p:nvPicPr>
        <p:blipFill rotWithShape="1">
          <a:blip r:embed="rId3">
            <a:alphaModFix/>
          </a:blip>
          <a:srcRect b="0" l="0" r="0" t="0"/>
          <a:stretch/>
        </p:blipFill>
        <p:spPr>
          <a:xfrm>
            <a:off x="-12600" y="0"/>
            <a:ext cx="9156600" cy="6858000"/>
          </a:xfrm>
          <a:prstGeom prst="rect">
            <a:avLst/>
          </a:prstGeom>
          <a:noFill/>
          <a:ln>
            <a:noFill/>
          </a:ln>
        </p:spPr>
      </p:pic>
      <p:sp>
        <p:nvSpPr>
          <p:cNvPr id="110" name="Shape 110"/>
          <p:cNvSpPr/>
          <p:nvPr/>
        </p:nvSpPr>
        <p:spPr>
          <a:xfrm>
            <a:off x="1218950" y="2345053"/>
            <a:ext cx="5893200" cy="19527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FFFFFF"/>
              </a:buClr>
              <a:buFont typeface="Arial"/>
              <a:buNone/>
            </a:pPr>
            <a:r>
              <a:rPr lang="en-US" sz="4800">
                <a:solidFill>
                  <a:srgbClr val="FFFFFF"/>
                </a:solidFill>
              </a:rPr>
              <a:t>Python Flow</a:t>
            </a:r>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Font typeface="Arial"/>
              <a:buNone/>
            </a:pPr>
            <a:r>
              <a:rPr b="0" i="1" lang="en-US" sz="2400" u="none" cap="none" strike="noStrike">
                <a:solidFill>
                  <a:srgbClr val="FFFFFF"/>
                </a:solidFill>
                <a:latin typeface="Arial"/>
                <a:ea typeface="Arial"/>
                <a:cs typeface="Arial"/>
                <a:sym typeface="Arial"/>
              </a:rPr>
              <a:t>Lecture </a:t>
            </a:r>
            <a:r>
              <a:rPr i="1" lang="en-US" sz="2400">
                <a:solidFill>
                  <a:srgbClr val="FFFFFF"/>
                </a:solidFill>
              </a:rPr>
              <a:t>2</a:t>
            </a:r>
            <a:r>
              <a:rPr b="0" i="1" lang="en-US" sz="2400" u="none" cap="none" strike="noStrike">
                <a:solidFill>
                  <a:srgbClr val="FFFFFF"/>
                </a:solidFill>
                <a:latin typeface="Arial"/>
                <a:ea typeface="Arial"/>
                <a:cs typeface="Arial"/>
                <a:sym typeface="Arial"/>
              </a:rPr>
              <a:t>. </a:t>
            </a:r>
            <a:r>
              <a:rPr i="1" lang="en-US" sz="2400">
                <a:solidFill>
                  <a:srgbClr val="FFFFFF"/>
                </a:solidFill>
              </a:rPr>
              <a:t>Iterators. Generators. Decorators.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74" name="Shape 17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Iterators with iterables</a:t>
            </a:r>
            <a:endParaRPr sz="4800"/>
          </a:p>
        </p:txBody>
      </p:sp>
      <p:sp>
        <p:nvSpPr>
          <p:cNvPr id="175" name="Shape 175"/>
          <p:cNvSpPr txBox="1"/>
          <p:nvPr/>
        </p:nvSpPr>
        <p:spPr>
          <a:xfrm>
            <a:off x="442875" y="1825675"/>
            <a:ext cx="8491800" cy="1772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Finally, when you write: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x = [1, 2, 3]</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for elem in x: pass</a:t>
            </a:r>
            <a:endParaRPr b="1"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This is what actually happens:</a:t>
            </a:r>
            <a:endParaRPr sz="1800">
              <a:solidFill>
                <a:schemeClr val="dk1"/>
              </a:solidFill>
              <a:highlight>
                <a:schemeClr val="lt1"/>
              </a:highlight>
            </a:endParaRPr>
          </a:p>
        </p:txBody>
      </p:sp>
      <p:pic>
        <p:nvPicPr>
          <p:cNvPr id="176" name="Shape 176"/>
          <p:cNvPicPr preferRelativeResize="0"/>
          <p:nvPr/>
        </p:nvPicPr>
        <p:blipFill>
          <a:blip r:embed="rId4">
            <a:alphaModFix/>
          </a:blip>
          <a:stretch>
            <a:fillRect/>
          </a:stretch>
        </p:blipFill>
        <p:spPr>
          <a:xfrm>
            <a:off x="1192975" y="3598072"/>
            <a:ext cx="6758051" cy="225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82" name="Shape 18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SzPts val="1100"/>
              <a:buFont typeface="Arial"/>
              <a:buNone/>
            </a:pPr>
            <a:r>
              <a:rPr lang="en-US" sz="4800">
                <a:solidFill>
                  <a:schemeClr val="dk1"/>
                </a:solidFill>
              </a:rPr>
              <a:t>Iterators</a:t>
            </a:r>
            <a:endParaRPr sz="4800">
              <a:solidFill>
                <a:schemeClr val="dk1"/>
              </a:solidFill>
            </a:endParaRPr>
          </a:p>
          <a:p>
            <a:pPr indent="0" lvl="0" marL="0" rtl="0">
              <a:spcBef>
                <a:spcPts val="0"/>
              </a:spcBef>
              <a:spcAft>
                <a:spcPts val="0"/>
              </a:spcAft>
              <a:buClr>
                <a:schemeClr val="dk1"/>
              </a:buClr>
              <a:buFont typeface="Arial"/>
              <a:buNone/>
            </a:pPr>
            <a:r>
              <a:t/>
            </a:r>
            <a:endParaRPr sz="48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183" name="Shape 183"/>
          <p:cNvSpPr txBox="1"/>
          <p:nvPr/>
        </p:nvSpPr>
        <p:spPr>
          <a:xfrm>
            <a:off x="442875" y="1825675"/>
            <a:ext cx="8491800" cy="1418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There are countless examples of iterators.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All of the itertools functions return iterators.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Some iterators produce infinite sequences</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pic>
        <p:nvPicPr>
          <p:cNvPr id="184" name="Shape 184"/>
          <p:cNvPicPr preferRelativeResize="0"/>
          <p:nvPr/>
        </p:nvPicPr>
        <p:blipFill>
          <a:blip r:embed="rId4">
            <a:alphaModFix/>
          </a:blip>
          <a:stretch>
            <a:fillRect/>
          </a:stretch>
        </p:blipFill>
        <p:spPr>
          <a:xfrm>
            <a:off x="2180325" y="3244375"/>
            <a:ext cx="4781550" cy="226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Shape 18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90" name="Shape 19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SzPts val="1100"/>
              <a:buFont typeface="Arial"/>
              <a:buNone/>
            </a:pPr>
            <a:r>
              <a:rPr lang="en-US" sz="4800">
                <a:solidFill>
                  <a:schemeClr val="dk1"/>
                </a:solidFill>
              </a:rPr>
              <a:t>Iterators</a:t>
            </a:r>
            <a:endParaRPr sz="4800">
              <a:solidFill>
                <a:schemeClr val="dk1"/>
              </a:solidFill>
            </a:endParaRPr>
          </a:p>
          <a:p>
            <a:pPr indent="0" lvl="0" marL="0" rtl="0">
              <a:spcBef>
                <a:spcPts val="0"/>
              </a:spcBef>
              <a:spcAft>
                <a:spcPts val="0"/>
              </a:spcAft>
              <a:buClr>
                <a:schemeClr val="dk1"/>
              </a:buClr>
              <a:buFont typeface="Arial"/>
              <a:buNone/>
            </a:pPr>
            <a:r>
              <a:t/>
            </a:r>
            <a:endParaRPr sz="48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191" name="Shape 191"/>
          <p:cNvSpPr txBox="1"/>
          <p:nvPr/>
        </p:nvSpPr>
        <p:spPr>
          <a:xfrm>
            <a:off x="442875" y="1825675"/>
            <a:ext cx="8491800" cy="580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Some produce infinite sequences from finite sequences</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pic>
        <p:nvPicPr>
          <p:cNvPr id="192" name="Shape 192"/>
          <p:cNvPicPr preferRelativeResize="0"/>
          <p:nvPr/>
        </p:nvPicPr>
        <p:blipFill>
          <a:blip r:embed="rId4">
            <a:alphaModFix/>
          </a:blip>
          <a:stretch>
            <a:fillRect/>
          </a:stretch>
        </p:blipFill>
        <p:spPr>
          <a:xfrm>
            <a:off x="2189850" y="2406475"/>
            <a:ext cx="4762500" cy="33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98" name="Shape 19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SzPts val="1100"/>
              <a:buFont typeface="Arial"/>
              <a:buNone/>
            </a:pPr>
            <a:r>
              <a:rPr lang="en-US" sz="4800">
                <a:solidFill>
                  <a:schemeClr val="dk1"/>
                </a:solidFill>
              </a:rPr>
              <a:t>Iterators</a:t>
            </a:r>
            <a:endParaRPr sz="4800">
              <a:solidFill>
                <a:schemeClr val="dk1"/>
              </a:solidFill>
            </a:endParaRPr>
          </a:p>
          <a:p>
            <a:pPr indent="0" lvl="0" marL="0" rtl="0">
              <a:spcBef>
                <a:spcPts val="0"/>
              </a:spcBef>
              <a:spcAft>
                <a:spcPts val="0"/>
              </a:spcAft>
              <a:buClr>
                <a:schemeClr val="dk1"/>
              </a:buClr>
              <a:buFont typeface="Arial"/>
              <a:buNone/>
            </a:pPr>
            <a:r>
              <a:t/>
            </a:r>
            <a:endParaRPr sz="48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199" name="Shape 199"/>
          <p:cNvSpPr txBox="1"/>
          <p:nvPr/>
        </p:nvSpPr>
        <p:spPr>
          <a:xfrm>
            <a:off x="442875" y="1825675"/>
            <a:ext cx="8491800" cy="580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Some produce finite sequences from infinite sequences</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pic>
        <p:nvPicPr>
          <p:cNvPr id="200" name="Shape 200"/>
          <p:cNvPicPr preferRelativeResize="0"/>
          <p:nvPr/>
        </p:nvPicPr>
        <p:blipFill>
          <a:blip r:embed="rId4">
            <a:alphaModFix/>
          </a:blip>
          <a:stretch>
            <a:fillRect/>
          </a:stretch>
        </p:blipFill>
        <p:spPr>
          <a:xfrm>
            <a:off x="2474200" y="2406475"/>
            <a:ext cx="4429125" cy="245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Shape 20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06" name="Shape 20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SzPts val="1100"/>
              <a:buFont typeface="Arial"/>
              <a:buNone/>
            </a:pPr>
            <a:r>
              <a:rPr lang="en-US" sz="4800">
                <a:solidFill>
                  <a:schemeClr val="dk1"/>
                </a:solidFill>
              </a:rPr>
              <a:t>Iterators. The main idea</a:t>
            </a:r>
            <a:endParaRPr sz="4800">
              <a:solidFill>
                <a:schemeClr val="dk1"/>
              </a:solidFill>
            </a:endParaRPr>
          </a:p>
          <a:p>
            <a:pPr indent="0" lvl="0" marL="0" rtl="0">
              <a:spcBef>
                <a:spcPts val="0"/>
              </a:spcBef>
              <a:spcAft>
                <a:spcPts val="0"/>
              </a:spcAft>
              <a:buClr>
                <a:schemeClr val="dk1"/>
              </a:buClr>
              <a:buFont typeface="Arial"/>
              <a:buNone/>
            </a:pPr>
            <a:r>
              <a:t/>
            </a:r>
            <a:endParaRPr sz="48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207" name="Shape 207"/>
          <p:cNvSpPr txBox="1"/>
          <p:nvPr/>
        </p:nvSpPr>
        <p:spPr>
          <a:xfrm>
            <a:off x="442875" y="1825675"/>
            <a:ext cx="8491800" cy="4194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lang="en-US" sz="1800">
                <a:solidFill>
                  <a:schemeClr val="dk1"/>
                </a:solidFill>
                <a:highlight>
                  <a:schemeClr val="lt1"/>
                </a:highlight>
              </a:rPr>
              <a:t>From the outside, the iterator is like a lazy factory that is idle until you ask it for a value, which is when it starts to buzz and produce a single value, after which it turns idle again.</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Shape 21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13" name="Shape 213"/>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Generators</a:t>
            </a:r>
            <a:endParaRPr/>
          </a:p>
        </p:txBody>
      </p:sp>
      <p:sp>
        <p:nvSpPr>
          <p:cNvPr id="214" name="Shape 214"/>
          <p:cNvSpPr txBox="1"/>
          <p:nvPr/>
        </p:nvSpPr>
        <p:spPr>
          <a:xfrm>
            <a:off x="396850" y="2055025"/>
            <a:ext cx="8491800" cy="39360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US" sz="1800">
                <a:solidFill>
                  <a:schemeClr val="dk1"/>
                </a:solidFill>
                <a:highlight>
                  <a:schemeClr val="lt1"/>
                </a:highlight>
              </a:rPr>
              <a:t>Finally, we've arrived at our destination! The generators are the great Python language feature. A generator is a special kind of iterator—the elegant kind.</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main feature of generator is evaluating the elements on demand.</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 generator allows you to write iterators in an elegant succinct syntax that avoids writing classes with __iter__() and __next__() methods.</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Let's be explicit:</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Any generator also is an iterator (not vice versa!)</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Any generator, therefore, is a factory that lazily produces values.</a:t>
            </a:r>
            <a:endParaRPr sz="1800">
              <a:solidFill>
                <a:schemeClr val="dk1"/>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Shape 21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20" name="Shape 220"/>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Generators</a:t>
            </a:r>
            <a:endParaRPr/>
          </a:p>
        </p:txBody>
      </p:sp>
      <p:sp>
        <p:nvSpPr>
          <p:cNvPr id="221" name="Shape 221"/>
          <p:cNvSpPr txBox="1"/>
          <p:nvPr/>
        </p:nvSpPr>
        <p:spPr>
          <a:xfrm>
            <a:off x="396850" y="2055025"/>
            <a:ext cx="8491800" cy="5514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US" sz="1800">
                <a:solidFill>
                  <a:schemeClr val="dk1"/>
                </a:solidFill>
                <a:highlight>
                  <a:schemeClr val="lt1"/>
                </a:highlight>
              </a:rPr>
              <a:t>Here is an example of Fibonacci sequence factory written as a generator:</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pic>
        <p:nvPicPr>
          <p:cNvPr id="222" name="Shape 222"/>
          <p:cNvPicPr preferRelativeResize="0"/>
          <p:nvPr/>
        </p:nvPicPr>
        <p:blipFill>
          <a:blip r:embed="rId4">
            <a:alphaModFix/>
          </a:blip>
          <a:stretch>
            <a:fillRect/>
          </a:stretch>
        </p:blipFill>
        <p:spPr>
          <a:xfrm>
            <a:off x="1689075" y="2606425"/>
            <a:ext cx="5765850" cy="363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Shape 22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28" name="Shape 228"/>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Generators</a:t>
            </a:r>
            <a:endParaRPr/>
          </a:p>
        </p:txBody>
      </p:sp>
      <p:sp>
        <p:nvSpPr>
          <p:cNvPr id="229" name="Shape 229"/>
          <p:cNvSpPr txBox="1"/>
          <p:nvPr/>
        </p:nvSpPr>
        <p:spPr>
          <a:xfrm>
            <a:off x="396850" y="2055025"/>
            <a:ext cx="8491800" cy="39360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US" sz="1800">
                <a:solidFill>
                  <a:schemeClr val="dk1"/>
                </a:solidFill>
                <a:highlight>
                  <a:schemeClr val="lt1"/>
                </a:highlight>
              </a:rPr>
              <a:t>Wow, isn't that elegant? Notice the magic keyword that's responsible for the beauty: </a:t>
            </a:r>
            <a:r>
              <a:rPr b="1" lang="en-US" sz="1800" u="sng">
                <a:solidFill>
                  <a:schemeClr val="dk1"/>
                </a:solidFill>
                <a:highlight>
                  <a:schemeClr val="lt1"/>
                </a:highlight>
              </a:rPr>
              <a:t>yield</a:t>
            </a:r>
            <a:endParaRPr b="1" sz="1800" u="sng">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Let's break down what happened here: first of all, take note that </a:t>
            </a:r>
            <a:r>
              <a:rPr b="1" lang="en-US" sz="1800">
                <a:solidFill>
                  <a:schemeClr val="dk1"/>
                </a:solidFill>
                <a:highlight>
                  <a:schemeClr val="lt1"/>
                </a:highlight>
              </a:rPr>
              <a:t>fibonacci</a:t>
            </a:r>
            <a:r>
              <a:rPr lang="en-US" sz="1800">
                <a:solidFill>
                  <a:schemeClr val="dk1"/>
                </a:solidFill>
                <a:highlight>
                  <a:schemeClr val="lt1"/>
                </a:highlight>
              </a:rPr>
              <a:t> is defined as a normal Python function, nothing special.</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Font typeface="Arial"/>
              <a:buChar char="●"/>
            </a:pPr>
            <a:r>
              <a:rPr lang="en-US" sz="1800">
                <a:solidFill>
                  <a:schemeClr val="dk1"/>
                </a:solidFill>
                <a:highlight>
                  <a:schemeClr val="lt1"/>
                </a:highlight>
              </a:rPr>
              <a:t>Notice, however, that there's no return keyword inside the function body. The return value of the function will be a generator (read: an iterator, a factory, a stateful helper object)</a:t>
            </a:r>
            <a:endParaRPr sz="1800">
              <a:solidFill>
                <a:schemeClr val="dk1"/>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Shape 23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35" name="Shape 235"/>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Generators</a:t>
            </a:r>
            <a:endParaRPr/>
          </a:p>
        </p:txBody>
      </p:sp>
      <p:sp>
        <p:nvSpPr>
          <p:cNvPr id="236" name="Shape 236"/>
          <p:cNvSpPr txBox="1"/>
          <p:nvPr/>
        </p:nvSpPr>
        <p:spPr>
          <a:xfrm>
            <a:off x="396850" y="2055025"/>
            <a:ext cx="8491800" cy="39360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US" sz="1800">
                <a:solidFill>
                  <a:schemeClr val="dk1"/>
                </a:solidFill>
                <a:highlight>
                  <a:schemeClr val="lt1"/>
                </a:highlight>
              </a:rPr>
              <a:t>When fib = fibonacci() is called, the generator (the factory) is instantiated and returned. </a:t>
            </a:r>
            <a:endParaRPr b="1" sz="1800" u="sng">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No code will be executed at this point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generator starts in an idle state initially. To be explicit: the line previous, current= 0, 1 is not executed yet.</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Shape 24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42" name="Shape 242"/>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Generators</a:t>
            </a:r>
            <a:endParaRPr/>
          </a:p>
        </p:txBody>
      </p:sp>
      <p:sp>
        <p:nvSpPr>
          <p:cNvPr id="243" name="Shape 243"/>
          <p:cNvSpPr txBox="1"/>
          <p:nvPr/>
        </p:nvSpPr>
        <p:spPr>
          <a:xfrm>
            <a:off x="396850" y="2055025"/>
            <a:ext cx="8491800" cy="39360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Once next(fib) was called fibonacci() functions was first time invoked.</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But we had only one iteration despite the fact we have “while True” loop. </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This because of </a:t>
            </a:r>
            <a:r>
              <a:rPr b="1" lang="en-US" sz="1800" u="sng">
                <a:solidFill>
                  <a:schemeClr val="dk1"/>
                </a:solidFill>
                <a:highlight>
                  <a:schemeClr val="lt1"/>
                </a:highlight>
              </a:rPr>
              <a:t>yield</a:t>
            </a:r>
            <a:r>
              <a:rPr lang="en-US" sz="1800">
                <a:solidFill>
                  <a:schemeClr val="dk1"/>
                </a:solidFill>
                <a:highlight>
                  <a:schemeClr val="lt1"/>
                </a:highlight>
              </a:rPr>
              <a:t> statement.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“while True” loop is entered, and then it encounters the </a:t>
            </a:r>
            <a:r>
              <a:rPr b="1" lang="en-US" sz="1800">
                <a:solidFill>
                  <a:schemeClr val="dk1"/>
                </a:solidFill>
                <a:highlight>
                  <a:schemeClr val="lt1"/>
                </a:highlight>
              </a:rPr>
              <a:t>yield current</a:t>
            </a:r>
            <a:r>
              <a:rPr lang="en-US" sz="1800">
                <a:solidFill>
                  <a:schemeClr val="dk1"/>
                </a:solidFill>
                <a:highlight>
                  <a:schemeClr val="lt1"/>
                </a:highlight>
              </a:rPr>
              <a:t> statement. It produced the value that was in the </a:t>
            </a:r>
            <a:r>
              <a:rPr b="1" lang="en-US" sz="1800">
                <a:solidFill>
                  <a:schemeClr val="dk1"/>
                </a:solidFill>
                <a:highlight>
                  <a:schemeClr val="lt1"/>
                </a:highlight>
              </a:rPr>
              <a:t>current</a:t>
            </a:r>
            <a:r>
              <a:rPr lang="en-US" sz="1800">
                <a:solidFill>
                  <a:schemeClr val="dk1"/>
                </a:solidFill>
                <a:highlight>
                  <a:schemeClr val="lt1"/>
                </a:highlight>
              </a:rPr>
              <a:t> variable and become idle again.</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116" name="Shape 116"/>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OVERVIEW</a:t>
            </a:r>
            <a:endParaRPr/>
          </a:p>
        </p:txBody>
      </p:sp>
      <p:sp>
        <p:nvSpPr>
          <p:cNvPr id="117" name="Shape 117"/>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1000"/>
              </a:spcBef>
              <a:spcAft>
                <a:spcPts val="0"/>
              </a:spcAft>
              <a:buSzPts val="1800"/>
              <a:buChar char="●"/>
            </a:pPr>
            <a:r>
              <a:rPr lang="en-US" sz="1800">
                <a:solidFill>
                  <a:srgbClr val="222222"/>
                </a:solidFill>
              </a:rPr>
              <a:t>Container</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Iterable</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Iterator</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Generator</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Generator expression</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Comprehension {list, set, dict}</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Decorators</a:t>
            </a:r>
            <a:endParaRPr sz="1800">
              <a:solidFill>
                <a:srgbClr val="222222"/>
              </a:solidFill>
            </a:endParaRPr>
          </a:p>
          <a:p>
            <a:pPr indent="0" lvl="0" marL="0" marR="0" rtl="0" algn="l">
              <a:lnSpc>
                <a:spcPct val="150000"/>
              </a:lnSpc>
              <a:spcBef>
                <a:spcPts val="1000"/>
              </a:spcBef>
              <a:spcAft>
                <a:spcPts val="0"/>
              </a:spcAft>
              <a:buNone/>
            </a:pPr>
            <a:r>
              <a:t/>
            </a:r>
            <a:endParaRPr sz="180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49" name="Shape 249"/>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Types of Generators</a:t>
            </a:r>
            <a:endParaRPr/>
          </a:p>
        </p:txBody>
      </p:sp>
      <p:sp>
        <p:nvSpPr>
          <p:cNvPr id="250" name="Shape 250"/>
          <p:cNvSpPr txBox="1"/>
          <p:nvPr/>
        </p:nvSpPr>
        <p:spPr>
          <a:xfrm>
            <a:off x="396850" y="2055025"/>
            <a:ext cx="8491800" cy="39360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There are two types of generators in Python:</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Generator functions - any function in which the keyword </a:t>
            </a:r>
            <a:r>
              <a:rPr b="1" lang="en-US" sz="1800">
                <a:solidFill>
                  <a:schemeClr val="dk1"/>
                </a:solidFill>
                <a:highlight>
                  <a:schemeClr val="lt1"/>
                </a:highlight>
              </a:rPr>
              <a:t>yield</a:t>
            </a:r>
            <a:r>
              <a:rPr lang="en-US" sz="1800">
                <a:solidFill>
                  <a:schemeClr val="dk1"/>
                </a:solidFill>
                <a:highlight>
                  <a:schemeClr val="lt1"/>
                </a:highlight>
              </a:rPr>
              <a:t> appears in its body. We just saw an example of that. The appearance of the keyword </a:t>
            </a:r>
            <a:r>
              <a:rPr b="1" lang="en-US" sz="1800">
                <a:solidFill>
                  <a:schemeClr val="dk1"/>
                </a:solidFill>
                <a:highlight>
                  <a:schemeClr val="lt1"/>
                </a:highlight>
              </a:rPr>
              <a:t>yield</a:t>
            </a:r>
            <a:r>
              <a:rPr lang="en-US" sz="1800">
                <a:solidFill>
                  <a:schemeClr val="dk1"/>
                </a:solidFill>
                <a:highlight>
                  <a:schemeClr val="lt1"/>
                </a:highlight>
              </a:rPr>
              <a:t> is enough to make the function a generator function.</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Generator expressions - the generator equivalent of a </a:t>
            </a:r>
            <a:r>
              <a:rPr b="1" lang="en-US" sz="1800">
                <a:solidFill>
                  <a:schemeClr val="dk1"/>
                </a:solidFill>
                <a:highlight>
                  <a:schemeClr val="lt1"/>
                </a:highlight>
              </a:rPr>
              <a:t>list comprehension</a:t>
            </a:r>
            <a:r>
              <a:rPr lang="en-US" sz="1800">
                <a:solidFill>
                  <a:schemeClr val="dk1"/>
                </a:solidFill>
                <a:highlight>
                  <a:schemeClr val="lt1"/>
                </a:highlight>
              </a:rPr>
              <a:t>. Its syntax is really elegant for a limited use case.</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Shape 25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56" name="Shape 256"/>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Comprehension {list, set, dict}</a:t>
            </a:r>
            <a:endParaRPr/>
          </a:p>
        </p:txBody>
      </p:sp>
      <p:sp>
        <p:nvSpPr>
          <p:cNvPr id="257" name="Shape 257"/>
          <p:cNvSpPr txBox="1"/>
          <p:nvPr/>
        </p:nvSpPr>
        <p:spPr>
          <a:xfrm>
            <a:off x="396850" y="2055025"/>
            <a:ext cx="8491800" cy="11433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List comprehensions allow you to create lists with a for loop with less code.</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 expression for item in list if conditional ]</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pic>
        <p:nvPicPr>
          <p:cNvPr id="258" name="Shape 258"/>
          <p:cNvPicPr preferRelativeResize="0"/>
          <p:nvPr/>
        </p:nvPicPr>
        <p:blipFill>
          <a:blip r:embed="rId4">
            <a:alphaModFix/>
          </a:blip>
          <a:stretch>
            <a:fillRect/>
          </a:stretch>
        </p:blipFill>
        <p:spPr>
          <a:xfrm>
            <a:off x="3109013" y="3198275"/>
            <a:ext cx="2924175" cy="285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Shape 26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64" name="Shape 264"/>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Comprehension {list, set, dict}</a:t>
            </a:r>
            <a:endParaRPr/>
          </a:p>
        </p:txBody>
      </p:sp>
      <p:pic>
        <p:nvPicPr>
          <p:cNvPr id="265" name="Shape 265"/>
          <p:cNvPicPr preferRelativeResize="0"/>
          <p:nvPr/>
        </p:nvPicPr>
        <p:blipFill>
          <a:blip r:embed="rId4">
            <a:alphaModFix/>
          </a:blip>
          <a:stretch>
            <a:fillRect/>
          </a:stretch>
        </p:blipFill>
        <p:spPr>
          <a:xfrm>
            <a:off x="2046975" y="2043763"/>
            <a:ext cx="5048250" cy="3552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Shape 27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71" name="Shape 271"/>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Comprehension {list, set, dict}</a:t>
            </a:r>
            <a:endParaRPr/>
          </a:p>
        </p:txBody>
      </p:sp>
      <p:pic>
        <p:nvPicPr>
          <p:cNvPr id="272" name="Shape 272"/>
          <p:cNvPicPr preferRelativeResize="0"/>
          <p:nvPr/>
        </p:nvPicPr>
        <p:blipFill>
          <a:blip r:embed="rId4">
            <a:alphaModFix/>
          </a:blip>
          <a:stretch>
            <a:fillRect/>
          </a:stretch>
        </p:blipFill>
        <p:spPr>
          <a:xfrm>
            <a:off x="2247200" y="2386000"/>
            <a:ext cx="4791075" cy="2085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Shape 27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78" name="Shape 278"/>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Generator Expression</a:t>
            </a:r>
            <a:endParaRPr/>
          </a:p>
        </p:txBody>
      </p:sp>
      <p:pic>
        <p:nvPicPr>
          <p:cNvPr id="279" name="Shape 279"/>
          <p:cNvPicPr preferRelativeResize="0"/>
          <p:nvPr/>
        </p:nvPicPr>
        <p:blipFill>
          <a:blip r:embed="rId4">
            <a:alphaModFix/>
          </a:blip>
          <a:stretch>
            <a:fillRect/>
          </a:stretch>
        </p:blipFill>
        <p:spPr>
          <a:xfrm>
            <a:off x="2356525" y="2019300"/>
            <a:ext cx="4429125" cy="2819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Shape 28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85" name="Shape 285"/>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Generator Expression</a:t>
            </a:r>
            <a:endParaRPr/>
          </a:p>
        </p:txBody>
      </p:sp>
      <p:pic>
        <p:nvPicPr>
          <p:cNvPr id="286" name="Shape 286"/>
          <p:cNvPicPr preferRelativeResize="0"/>
          <p:nvPr/>
        </p:nvPicPr>
        <p:blipFill>
          <a:blip r:embed="rId4">
            <a:alphaModFix/>
          </a:blip>
          <a:stretch>
            <a:fillRect/>
          </a:stretch>
        </p:blipFill>
        <p:spPr>
          <a:xfrm>
            <a:off x="2433625" y="2043763"/>
            <a:ext cx="4276725" cy="4333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Shape 29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92" name="Shape 292"/>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Decorators</a:t>
            </a:r>
            <a:endParaRPr/>
          </a:p>
        </p:txBody>
      </p:sp>
      <p:sp>
        <p:nvSpPr>
          <p:cNvPr id="293" name="Shape 293"/>
          <p:cNvSpPr txBox="1"/>
          <p:nvPr/>
        </p:nvSpPr>
        <p:spPr>
          <a:xfrm>
            <a:off x="396850" y="2055025"/>
            <a:ext cx="8491800" cy="39360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Decorator is way to dynamically add some new behavior to some objects. We achieve the same in Python by using closures.</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We will create a simple example which will print some statement before and after the execution of a function.</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id="298" name="Shape 29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99" name="Shape 299"/>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Function </a:t>
            </a:r>
            <a:r>
              <a:rPr lang="en-US" sz="4800"/>
              <a:t>Decorators</a:t>
            </a:r>
            <a:endParaRPr/>
          </a:p>
        </p:txBody>
      </p:sp>
      <p:pic>
        <p:nvPicPr>
          <p:cNvPr id="300" name="Shape 300"/>
          <p:cNvPicPr preferRelativeResize="0"/>
          <p:nvPr/>
        </p:nvPicPr>
        <p:blipFill>
          <a:blip r:embed="rId4">
            <a:alphaModFix/>
          </a:blip>
          <a:stretch>
            <a:fillRect/>
          </a:stretch>
        </p:blipFill>
        <p:spPr>
          <a:xfrm>
            <a:off x="1994575" y="2043763"/>
            <a:ext cx="5153025" cy="4219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306" name="Shape 306"/>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307" name="Shape 307"/>
          <p:cNvPicPr preferRelativeResize="0"/>
          <p:nvPr/>
        </p:nvPicPr>
        <p:blipFill rotWithShape="1">
          <a:blip r:embed="rId3">
            <a:alphaModFix/>
          </a:blip>
          <a:srcRect b="0" l="0" r="0" t="0"/>
          <a:stretch/>
        </p:blipFill>
        <p:spPr>
          <a:xfrm>
            <a:off x="-12600" y="0"/>
            <a:ext cx="9125954" cy="6821056"/>
          </a:xfrm>
          <a:prstGeom prst="rect">
            <a:avLst/>
          </a:prstGeom>
          <a:noFill/>
          <a:ln>
            <a:noFill/>
          </a:ln>
        </p:spPr>
      </p:pic>
      <p:sp>
        <p:nvSpPr>
          <p:cNvPr id="308" name="Shape 308"/>
          <p:cNvSpPr txBox="1"/>
          <p:nvPr/>
        </p:nvSpPr>
        <p:spPr>
          <a:xfrm>
            <a:off x="2747175" y="3324500"/>
            <a:ext cx="5733300" cy="66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9" name="Shape 309"/>
          <p:cNvSpPr/>
          <p:nvPr/>
        </p:nvSpPr>
        <p:spPr>
          <a:xfrm>
            <a:off x="51" y="2954650"/>
            <a:ext cx="9144000" cy="15405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Clr>
                <a:srgbClr val="FFFFFF"/>
              </a:buClr>
              <a:buFont typeface="Arial"/>
              <a:buNone/>
            </a:pPr>
            <a:r>
              <a:rPr b="0" i="0" lang="en-US" sz="4800" u="none" cap="none" strike="noStrike">
                <a:solidFill>
                  <a:srgbClr val="FFFFFF"/>
                </a:solidFill>
                <a:latin typeface="Arial"/>
                <a:ea typeface="Arial"/>
                <a:cs typeface="Arial"/>
                <a:sym typeface="Arial"/>
              </a:rPr>
              <a:t>Thanks for watching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23" name="Shape 12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Containers</a:t>
            </a:r>
            <a:endParaRPr/>
          </a:p>
        </p:txBody>
      </p:sp>
      <p:sp>
        <p:nvSpPr>
          <p:cNvPr id="124" name="Shape 124"/>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US" sz="1800">
                <a:solidFill>
                  <a:schemeClr val="dk1"/>
                </a:solidFill>
                <a:highlight>
                  <a:schemeClr val="lt1"/>
                </a:highlight>
              </a:rPr>
              <a:t>Containers are data structures holding elements, and that support membership tests. They are data structures that live in memory, and typically hold all their values in memory, too. In Python, some well known examples are: </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list, </a:t>
            </a:r>
            <a:r>
              <a:rPr lang="en-US" sz="1800">
                <a:solidFill>
                  <a:schemeClr val="dk1"/>
                </a:solidFill>
                <a:highlight>
                  <a:schemeClr val="lt1"/>
                </a:highlight>
              </a:rPr>
              <a:t>deque, …</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set, </a:t>
            </a:r>
            <a:r>
              <a:rPr lang="en-US" sz="1800">
                <a:solidFill>
                  <a:schemeClr val="dk1"/>
                </a:solidFill>
                <a:highlight>
                  <a:schemeClr val="lt1"/>
                </a:highlight>
              </a:rPr>
              <a:t>frozensets, …</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dict, </a:t>
            </a:r>
            <a:r>
              <a:rPr lang="en-US" sz="1800">
                <a:solidFill>
                  <a:schemeClr val="dk1"/>
                </a:solidFill>
                <a:highlight>
                  <a:schemeClr val="lt1"/>
                </a:highlight>
              </a:rPr>
              <a:t>defaultdict, OrderedDict, Counter, …</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tuple, </a:t>
            </a:r>
            <a:r>
              <a:rPr lang="en-US" sz="1800">
                <a:solidFill>
                  <a:schemeClr val="dk1"/>
                </a:solidFill>
                <a:highlight>
                  <a:schemeClr val="lt1"/>
                </a:highlight>
              </a:rPr>
              <a:t>namedtuple, …</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str</a:t>
            </a:r>
            <a:endParaRPr sz="1800">
              <a:solidFill>
                <a:schemeClr val="dk1"/>
              </a:solidFill>
              <a:highlight>
                <a:schemeClr val="lt1"/>
              </a:highlight>
            </a:endParaRPr>
          </a:p>
          <a:p>
            <a:pPr indent="0" lvl="0" marL="457200" rtl="0">
              <a:lnSpc>
                <a:spcPct val="150000"/>
              </a:lnSpc>
              <a:spcBef>
                <a:spcPts val="0"/>
              </a:spcBef>
              <a:spcAft>
                <a:spcPts val="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0" name="Shape 13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Containers</a:t>
            </a:r>
            <a:endParaRPr/>
          </a:p>
        </p:txBody>
      </p:sp>
      <p:sp>
        <p:nvSpPr>
          <p:cNvPr id="131" name="Shape 131"/>
          <p:cNvSpPr txBox="1"/>
          <p:nvPr/>
        </p:nvSpPr>
        <p:spPr>
          <a:xfrm>
            <a:off x="442875" y="1825675"/>
            <a:ext cx="8491800" cy="294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Containers are easy to grasp, because you can think of them as real life containers: a box, a cupboard, a house, a ship, etc.</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Technically, an object is a container when it can be asked whether it contains a certain element. You can perform such membership tests on lists, sets, or tuples alike.</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 string does not literally store copies of all of its substrings in memory, but you can certainly use it that way. </a:t>
            </a:r>
            <a:endParaRPr sz="1800">
              <a:solidFill>
                <a:schemeClr val="dk1"/>
              </a:solidFill>
              <a:highlight>
                <a:schemeClr val="lt1"/>
              </a:highlight>
            </a:endParaRPr>
          </a:p>
          <a:p>
            <a:pPr indent="0" lvl="0" marL="457200" rtl="0">
              <a:lnSpc>
                <a:spcPct val="150000"/>
              </a:lnSpc>
              <a:spcBef>
                <a:spcPts val="0"/>
              </a:spcBef>
              <a:spcAft>
                <a:spcPts val="0"/>
              </a:spcAft>
              <a:buNone/>
            </a:pPr>
            <a:r>
              <a:t/>
            </a:r>
            <a:endParaRPr>
              <a:solidFill>
                <a:schemeClr val="dk1"/>
              </a:solidFill>
            </a:endParaRPr>
          </a:p>
        </p:txBody>
      </p:sp>
      <p:pic>
        <p:nvPicPr>
          <p:cNvPr id="132" name="Shape 132"/>
          <p:cNvPicPr preferRelativeResize="0"/>
          <p:nvPr/>
        </p:nvPicPr>
        <p:blipFill>
          <a:blip r:embed="rId4">
            <a:alphaModFix/>
          </a:blip>
          <a:stretch>
            <a:fillRect/>
          </a:stretch>
        </p:blipFill>
        <p:spPr>
          <a:xfrm>
            <a:off x="1755025" y="4766863"/>
            <a:ext cx="5524500" cy="151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8" name="Shape 13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Containers</a:t>
            </a:r>
            <a:endParaRPr/>
          </a:p>
        </p:txBody>
      </p:sp>
      <p:sp>
        <p:nvSpPr>
          <p:cNvPr id="139" name="Shape 139"/>
          <p:cNvSpPr txBox="1"/>
          <p:nvPr/>
        </p:nvSpPr>
        <p:spPr>
          <a:xfrm>
            <a:off x="442875" y="1825675"/>
            <a:ext cx="8491800" cy="415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Even though most containers provide a way to produce every element they contain, that ability does not make them a container but an iterable .</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Not all containers are necessarily iterable. An example of this is a Bloom filter. Probabilistic data structures like this can be asked whether they contain a certain element, but they are unable to return their individual elements.</a:t>
            </a:r>
            <a:endParaRPr sz="1800">
              <a:solidFill>
                <a:schemeClr val="dk1"/>
              </a:solidFill>
              <a:highlight>
                <a:schemeClr val="lt1"/>
              </a:highlight>
            </a:endParaRPr>
          </a:p>
          <a:p>
            <a:pPr indent="0" lvl="0" marL="457200" rtl="0">
              <a:lnSpc>
                <a:spcPct val="150000"/>
              </a:lnSpc>
              <a:spcBef>
                <a:spcPts val="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Shape 14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45" name="Shape 14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Iterables</a:t>
            </a:r>
            <a:endParaRPr/>
          </a:p>
        </p:txBody>
      </p:sp>
      <p:sp>
        <p:nvSpPr>
          <p:cNvPr id="146" name="Shape 146"/>
          <p:cNvSpPr txBox="1"/>
          <p:nvPr/>
        </p:nvSpPr>
        <p:spPr>
          <a:xfrm>
            <a:off x="442875" y="1825675"/>
            <a:ext cx="8491800" cy="415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As was said, most containers are also iterable. But many more things are iterable as well. Examples are open files, open sockets, etc. Where containers are typically finite, an iterable may just as well represent an infinite source of data.</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An iterable is an object that has an __iter__ method which returns an iterator, or which defines a __getitem__ method that can take sequential indexes starting from zero (and raises an IndexError when the indexes are no longer valid). So an iterable is an object that you can get an iterator from. (with the purpose of returning all of its elements). </a:t>
            </a:r>
            <a:endParaRPr sz="180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rotWithShape="1">
          <a:blip r:embed="rId3">
            <a:alphaModFix/>
          </a:blip>
          <a:srcRect b="0" l="0" r="0" t="0"/>
          <a:stretch/>
        </p:blipFill>
        <p:spPr>
          <a:xfrm>
            <a:off x="0" y="0"/>
            <a:ext cx="9181549" cy="6858000"/>
          </a:xfrm>
          <a:prstGeom prst="rect">
            <a:avLst/>
          </a:prstGeom>
          <a:noFill/>
          <a:ln>
            <a:noFill/>
          </a:ln>
        </p:spPr>
      </p:pic>
      <p:sp>
        <p:nvSpPr>
          <p:cNvPr id="152" name="Shape 15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Iterables</a:t>
            </a:r>
            <a:endParaRPr/>
          </a:p>
        </p:txBody>
      </p:sp>
      <p:pic>
        <p:nvPicPr>
          <p:cNvPr id="153" name="Shape 153"/>
          <p:cNvPicPr preferRelativeResize="0"/>
          <p:nvPr/>
        </p:nvPicPr>
        <p:blipFill>
          <a:blip r:embed="rId4">
            <a:alphaModFix/>
          </a:blip>
          <a:stretch>
            <a:fillRect/>
          </a:stretch>
        </p:blipFill>
        <p:spPr>
          <a:xfrm>
            <a:off x="1361886" y="1825675"/>
            <a:ext cx="6495325" cy="426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59" name="Shape 15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SzPts val="1100"/>
              <a:buFont typeface="Arial"/>
              <a:buNone/>
            </a:pPr>
            <a:r>
              <a:rPr lang="en-US" sz="4800">
                <a:solidFill>
                  <a:schemeClr val="dk1"/>
                </a:solidFill>
              </a:rPr>
              <a:t>Iterators</a:t>
            </a:r>
            <a:endParaRPr sz="4800">
              <a:solidFill>
                <a:schemeClr val="dk1"/>
              </a:solidFill>
            </a:endParaRPr>
          </a:p>
          <a:p>
            <a:pPr indent="0" lvl="0" marL="0" rtl="0">
              <a:spcBef>
                <a:spcPts val="0"/>
              </a:spcBef>
              <a:spcAft>
                <a:spcPts val="0"/>
              </a:spcAft>
              <a:buClr>
                <a:schemeClr val="dk1"/>
              </a:buClr>
              <a:buFont typeface="Arial"/>
              <a:buNone/>
            </a:pPr>
            <a:r>
              <a:t/>
            </a:r>
            <a:endParaRPr sz="48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160" name="Shape 160"/>
          <p:cNvSpPr txBox="1"/>
          <p:nvPr/>
        </p:nvSpPr>
        <p:spPr>
          <a:xfrm>
            <a:off x="442875" y="1825675"/>
            <a:ext cx="8491800" cy="4224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So what is an iterator then?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It's a stateful helper object that will produce the next value when you call next() on it.</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Any object that has a __next__() method is therefore an iterator.</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How it produces a value is irrelevant.</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So an iterator is a value factory.</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Each time you ask it for "the next" value, it knows how to compute it because it holds internal state.</a:t>
            </a:r>
            <a:endParaRPr sz="1800">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66" name="Shape 16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Iterators with iterables</a:t>
            </a:r>
            <a:endParaRPr sz="4800"/>
          </a:p>
        </p:txBody>
      </p:sp>
      <p:sp>
        <p:nvSpPr>
          <p:cNvPr id="167" name="Shape 167"/>
          <p:cNvSpPr txBox="1"/>
          <p:nvPr/>
        </p:nvSpPr>
        <p:spPr>
          <a:xfrm>
            <a:off x="442875" y="1825675"/>
            <a:ext cx="8491800" cy="1772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Here, </a:t>
            </a:r>
            <a:r>
              <a:rPr b="1" lang="en-US" sz="1800">
                <a:solidFill>
                  <a:schemeClr val="dk1"/>
                </a:solidFill>
                <a:highlight>
                  <a:schemeClr val="lt1"/>
                </a:highlight>
              </a:rPr>
              <a:t>X</a:t>
            </a:r>
            <a:r>
              <a:rPr lang="en-US" sz="1800">
                <a:solidFill>
                  <a:schemeClr val="dk1"/>
                </a:solidFill>
                <a:highlight>
                  <a:schemeClr val="lt1"/>
                </a:highlight>
              </a:rPr>
              <a:t> is the iterable, while </a:t>
            </a:r>
            <a:r>
              <a:rPr b="1" lang="en-US" sz="1800">
                <a:solidFill>
                  <a:schemeClr val="dk1"/>
                </a:solidFill>
                <a:highlight>
                  <a:schemeClr val="lt1"/>
                </a:highlight>
              </a:rPr>
              <a:t>Y</a:t>
            </a:r>
            <a:r>
              <a:rPr lang="en-US" sz="1800">
                <a:solidFill>
                  <a:schemeClr val="dk1"/>
                </a:solidFill>
                <a:highlight>
                  <a:schemeClr val="lt1"/>
                </a:highlight>
              </a:rPr>
              <a:t> and </a:t>
            </a:r>
            <a:r>
              <a:rPr b="1" lang="en-US" sz="1800">
                <a:solidFill>
                  <a:schemeClr val="dk1"/>
                </a:solidFill>
                <a:highlight>
                  <a:schemeClr val="lt1"/>
                </a:highlight>
              </a:rPr>
              <a:t>Z</a:t>
            </a:r>
            <a:r>
              <a:rPr lang="en-US" sz="1800">
                <a:solidFill>
                  <a:schemeClr val="dk1"/>
                </a:solidFill>
                <a:highlight>
                  <a:schemeClr val="lt1"/>
                </a:highlight>
              </a:rPr>
              <a:t> are two individual instances of an iterator, producing values from the iterable x.</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Both Y and Z hold state, as you can see from the example. In this example, x is a data structure (a list), but that is not a requirement.</a:t>
            </a:r>
            <a:endParaRPr>
              <a:solidFill>
                <a:schemeClr val="dk1"/>
              </a:solidFill>
            </a:endParaRPr>
          </a:p>
        </p:txBody>
      </p:sp>
      <p:pic>
        <p:nvPicPr>
          <p:cNvPr id="168" name="Shape 168"/>
          <p:cNvPicPr preferRelativeResize="0"/>
          <p:nvPr/>
        </p:nvPicPr>
        <p:blipFill>
          <a:blip r:embed="rId4">
            <a:alphaModFix/>
          </a:blip>
          <a:stretch>
            <a:fillRect/>
          </a:stretch>
        </p:blipFill>
        <p:spPr>
          <a:xfrm>
            <a:off x="2080750" y="3598075"/>
            <a:ext cx="5124025" cy="270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