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9" name="Shape 1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6" name="Shape 17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3" name="Shape 18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0" name="Shape 19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7" name="Shape 19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4" name="Shape 20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1" name="Shape 21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8" name="Shape 21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5" name="Shape 2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2" name="Shape 2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9" name="Shape 23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6" name="Shape 24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3" name="Shape 25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0" name="Shape 26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7" name="Shape 26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4" name="Shape 27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1" name="Shape 28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8" name="Shape 28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5" name="Shape 29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2" name="Shape 30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9" name="Shape 30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6" name="Shape 31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3" name="Shape 32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0" name="Shape 33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7" name="Shape 33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4" name="Shape 34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1" name="Shape 35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8" name="Shape 35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5" name="Shape 36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2" name="Shape 37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0" name="Shape 38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7" name="Shape 38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5" name="Shape 1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2" name="Shape 1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300" cy="3977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800" cy="68115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50" y="2345053"/>
            <a:ext cx="5893200" cy="195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 Flow</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b="0" i="1" lang="en-US" sz="2400" u="none" cap="none" strike="noStrike">
                <a:solidFill>
                  <a:srgbClr val="FFFFFF"/>
                </a:solidFill>
                <a:latin typeface="Arial"/>
                <a:ea typeface="Arial"/>
                <a:cs typeface="Arial"/>
                <a:sym typeface="Arial"/>
              </a:rPr>
              <a:t>Lecture </a:t>
            </a:r>
            <a:r>
              <a:rPr i="1" lang="en-US" sz="2400">
                <a:solidFill>
                  <a:srgbClr val="FFFFFF"/>
                </a:solidFill>
              </a:rPr>
              <a:t>3.</a:t>
            </a:r>
            <a:r>
              <a:rPr b="0" i="1" lang="en-US" sz="2400" u="none" cap="none" strike="noStrike">
                <a:solidFill>
                  <a:srgbClr val="FFFFFF"/>
                </a:solidFill>
                <a:latin typeface="Arial"/>
                <a:ea typeface="Arial"/>
                <a:cs typeface="Arial"/>
                <a:sym typeface="Arial"/>
              </a:rPr>
              <a:t> </a:t>
            </a:r>
            <a:r>
              <a:rPr i="1" lang="en-US" sz="2400">
                <a:solidFill>
                  <a:schemeClr val="lt1"/>
                </a:solidFill>
              </a:rPr>
              <a:t>Exception handling. </a:t>
            </a:r>
            <a:r>
              <a:rPr i="1" lang="en-US" sz="2400">
                <a:solidFill>
                  <a:srgbClr val="FFFFFF"/>
                </a:solidFill>
              </a:rPr>
              <a:t>Operations with files. </a:t>
            </a:r>
            <a:endParaRPr i="1" sz="2400">
              <a:solidFill>
                <a:srgbClr val="FFFFFF"/>
              </a:solidFill>
            </a:endParaRPr>
          </a:p>
          <a:p>
            <a:pPr indent="0" lvl="0" marL="0" marR="0" rtl="0" algn="l">
              <a:lnSpc>
                <a:spcPct val="100000"/>
              </a:lnSpc>
              <a:spcBef>
                <a:spcPts val="0"/>
              </a:spcBef>
              <a:spcAft>
                <a:spcPts val="0"/>
              </a:spcAft>
              <a:buClr>
                <a:srgbClr val="FFFFFF"/>
              </a:buClr>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2" name="Shape 17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Exceptions. try-except-finally</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73" name="Shape 173"/>
          <p:cNvSpPr txBox="1"/>
          <p:nvPr/>
        </p:nvSpPr>
        <p:spPr>
          <a:xfrm>
            <a:off x="442875" y="1825675"/>
            <a:ext cx="8491800" cy="4701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 try suite can be followed by </a:t>
            </a:r>
            <a:r>
              <a:rPr b="1" lang="en-US" sz="1800">
                <a:solidFill>
                  <a:schemeClr val="dk1"/>
                </a:solidFill>
                <a:highlight>
                  <a:schemeClr val="lt1"/>
                </a:highlight>
              </a:rPr>
              <a:t>zero except clauses</a:t>
            </a:r>
            <a:r>
              <a:rPr lang="en-US" sz="1800">
                <a:solidFill>
                  <a:schemeClr val="dk1"/>
                </a:solidFill>
                <a:highlight>
                  <a:schemeClr val="lt1"/>
                </a:highlight>
              </a:rPr>
              <a: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In that case, it must be followed by a </a:t>
            </a:r>
            <a:r>
              <a:rPr b="1" lang="en-US" sz="1800">
                <a:solidFill>
                  <a:schemeClr val="dk1"/>
                </a:solidFill>
                <a:highlight>
                  <a:schemeClr val="lt1"/>
                </a:highlight>
              </a:rPr>
              <a:t>finally clause</a:t>
            </a:r>
            <a:r>
              <a:rPr lang="en-US" sz="1800">
                <a:solidFill>
                  <a:schemeClr val="dk1"/>
                </a:solidFill>
                <a:highlight>
                  <a:schemeClr val="lt1"/>
                </a:highlight>
              </a:rPr>
              <a: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code in the finally suite always executes, regardless of whether an exception occurs.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Programs frequently request and release resources dynamically.</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Programs that obtain certain types of resources (such as files) sometimes must return those resources explicitly to the system to avoid resource leaks.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finally clause</a:t>
            </a:r>
            <a:r>
              <a:rPr lang="en-US" sz="1800">
                <a:solidFill>
                  <a:schemeClr val="dk1"/>
                </a:solidFill>
                <a:highlight>
                  <a:schemeClr val="lt1"/>
                </a:highlight>
              </a:rPr>
              <a:t> is an ideal location to place </a:t>
            </a:r>
            <a:r>
              <a:rPr b="1" lang="en-US" sz="1800">
                <a:solidFill>
                  <a:schemeClr val="dk1"/>
                </a:solidFill>
                <a:highlight>
                  <a:schemeClr val="lt1"/>
                </a:highlight>
              </a:rPr>
              <a:t>resource deallocation</a:t>
            </a:r>
            <a:r>
              <a:rPr lang="en-US" sz="1800">
                <a:solidFill>
                  <a:schemeClr val="dk1"/>
                </a:solidFill>
                <a:highlight>
                  <a:schemeClr val="lt1"/>
                </a:highlight>
              </a:rPr>
              <a:t> code for resources acquired.</a:t>
            </a:r>
            <a:endParaRPr sz="18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9" name="Shape 17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Exceptions. try-except-finally</a:t>
            </a:r>
            <a:endParaRPr>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80" name="Shape 180"/>
          <p:cNvPicPr preferRelativeResize="0"/>
          <p:nvPr/>
        </p:nvPicPr>
        <p:blipFill>
          <a:blip r:embed="rId4">
            <a:alphaModFix/>
          </a:blip>
          <a:stretch>
            <a:fillRect/>
          </a:stretch>
        </p:blipFill>
        <p:spPr>
          <a:xfrm>
            <a:off x="1399475" y="1825663"/>
            <a:ext cx="6486525" cy="418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6" name="Shape 18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Inheritance</a:t>
            </a:r>
            <a:endParaRPr/>
          </a:p>
        </p:txBody>
      </p:sp>
      <p:sp>
        <p:nvSpPr>
          <p:cNvPr id="187" name="Shape 187"/>
          <p:cNvSpPr txBox="1"/>
          <p:nvPr/>
        </p:nvSpPr>
        <p:spPr>
          <a:xfrm>
            <a:off x="442875" y="1825675"/>
            <a:ext cx="8491800" cy="41712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Exceptions are objects of classes that inherit from class Exception.</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Programmer-defined exception classes should derive directly or indirectly from class Exception.</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Exception hierarchy: see Python documentation</a:t>
            </a:r>
            <a:endParaRPr sz="18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93" name="Shape 19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raise</a:t>
            </a:r>
            <a:endParaRPr/>
          </a:p>
        </p:txBody>
      </p:sp>
      <p:sp>
        <p:nvSpPr>
          <p:cNvPr id="194" name="Shape 194"/>
          <p:cNvSpPr txBox="1"/>
          <p:nvPr/>
        </p:nvSpPr>
        <p:spPr>
          <a:xfrm>
            <a:off x="442875" y="1825675"/>
            <a:ext cx="8491800" cy="41712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Raising/Throwing An Exception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raise</a:t>
            </a:r>
            <a:r>
              <a:rPr lang="en-US" sz="1800">
                <a:solidFill>
                  <a:schemeClr val="dk1"/>
                </a:solidFill>
                <a:highlight>
                  <a:schemeClr val="lt1"/>
                </a:highlight>
              </a:rPr>
              <a:t> keyword</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Catching and handling exceptions enables a program to know when an error has occurred, then to take actions to minimize the consequences of that error.</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raise</a:t>
            </a:r>
            <a:r>
              <a:rPr lang="en-US" sz="1800">
                <a:solidFill>
                  <a:schemeClr val="dk1"/>
                </a:solidFill>
                <a:highlight>
                  <a:schemeClr val="lt1"/>
                </a:highlight>
              </a:rPr>
              <a:t> statement may specify an argument that initialize the exception object.</a:t>
            </a:r>
            <a:endParaRPr sz="18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0" name="Shape 20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raise</a:t>
            </a:r>
            <a:endParaRPr/>
          </a:p>
        </p:txBody>
      </p:sp>
      <p:pic>
        <p:nvPicPr>
          <p:cNvPr id="201" name="Shape 201"/>
          <p:cNvPicPr preferRelativeResize="0"/>
          <p:nvPr/>
        </p:nvPicPr>
        <p:blipFill>
          <a:blip r:embed="rId4">
            <a:alphaModFix/>
          </a:blip>
          <a:stretch>
            <a:fillRect/>
          </a:stretch>
        </p:blipFill>
        <p:spPr>
          <a:xfrm>
            <a:off x="1594525" y="1825663"/>
            <a:ext cx="5953125"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7" name="Shape 20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User-defined Exceptions</a:t>
            </a:r>
            <a:endParaRPr/>
          </a:p>
        </p:txBody>
      </p:sp>
      <p:sp>
        <p:nvSpPr>
          <p:cNvPr id="208" name="Shape 208"/>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Python has many built-in exceptions which forces your program to output an error when something in it goes wrong.</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However, sometimes you may need to create custom exceptions that serves your purpose.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In Python, users can define such exceptions by creating a new class. This exception class has to be derived, either directly or indirectly, from Exception class. Most of the built-in exceptions are also derived from this class.</a:t>
            </a:r>
            <a:endParaRPr sz="1800">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4" name="Shape 21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raise</a:t>
            </a:r>
            <a:endParaRPr/>
          </a:p>
        </p:txBody>
      </p:sp>
      <p:pic>
        <p:nvPicPr>
          <p:cNvPr id="215" name="Shape 215"/>
          <p:cNvPicPr preferRelativeResize="0"/>
          <p:nvPr/>
        </p:nvPicPr>
        <p:blipFill>
          <a:blip r:embed="rId4">
            <a:alphaModFix/>
          </a:blip>
          <a:stretch>
            <a:fillRect/>
          </a:stretch>
        </p:blipFill>
        <p:spPr>
          <a:xfrm>
            <a:off x="1505788" y="1825675"/>
            <a:ext cx="6132424" cy="4438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1" name="Shape 22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User-defined Exceptions</a:t>
            </a:r>
            <a:endParaRPr/>
          </a:p>
        </p:txBody>
      </p:sp>
      <p:pic>
        <p:nvPicPr>
          <p:cNvPr id="222" name="Shape 222"/>
          <p:cNvPicPr preferRelativeResize="0"/>
          <p:nvPr/>
        </p:nvPicPr>
        <p:blipFill>
          <a:blip r:embed="rId4">
            <a:alphaModFix/>
          </a:blip>
          <a:stretch>
            <a:fillRect/>
          </a:stretch>
        </p:blipFill>
        <p:spPr>
          <a:xfrm>
            <a:off x="2407763" y="1825675"/>
            <a:ext cx="4326675" cy="45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8" name="Shape 22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User-defined Exceptions</a:t>
            </a:r>
            <a:endParaRPr/>
          </a:p>
        </p:txBody>
      </p:sp>
      <p:pic>
        <p:nvPicPr>
          <p:cNvPr id="229" name="Shape 229"/>
          <p:cNvPicPr preferRelativeResize="0"/>
          <p:nvPr/>
        </p:nvPicPr>
        <p:blipFill>
          <a:blip r:embed="rId4">
            <a:alphaModFix/>
          </a:blip>
          <a:stretch>
            <a:fillRect/>
          </a:stretch>
        </p:blipFill>
        <p:spPr>
          <a:xfrm>
            <a:off x="618425" y="1825663"/>
            <a:ext cx="8048625" cy="3762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5" name="Shape 23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assert</a:t>
            </a:r>
            <a:endParaRPr/>
          </a:p>
        </p:txBody>
      </p:sp>
      <p:sp>
        <p:nvSpPr>
          <p:cNvPr id="236" name="Shape 236"/>
          <p:cNvSpPr txBox="1"/>
          <p:nvPr/>
        </p:nvSpPr>
        <p:spPr>
          <a:xfrm>
            <a:off x="442875" y="1825675"/>
            <a:ext cx="8491800" cy="417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assertion is a sanity-check that you can turn on/off when you are done with your testing of the program.</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Assertion is like a raise-if statement (or to be more accurate, a raise-if-not statement).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expression is tested, and if the result comes up false, an exception is raised.</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Programmers often place assertions at the start of a function to check for valid input, and after a function call to check for valid output.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Run you program using Python with command line option -O to turn on optimization mode. In this mode assertions are skipped</a:t>
            </a:r>
            <a:endParaRPr sz="18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3" y="933475"/>
            <a:ext cx="8491800" cy="11103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Clr>
                <a:srgbClr val="222222"/>
              </a:buClr>
              <a:buSzPts val="1800"/>
              <a:buChar char="●"/>
            </a:pPr>
            <a:r>
              <a:rPr lang="en-US" sz="1800">
                <a:solidFill>
                  <a:srgbClr val="222222"/>
                </a:solidFill>
              </a:rPr>
              <a:t>Exceptions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Exceptions handling</a:t>
            </a:r>
            <a:endParaRPr sz="1800">
              <a:solidFill>
                <a:srgbClr val="222222"/>
              </a:solidFill>
            </a:endParaRPr>
          </a:p>
          <a:p>
            <a:pPr indent="-342900" lvl="0" marL="457200" rtl="0">
              <a:lnSpc>
                <a:spcPct val="150000"/>
              </a:lnSpc>
              <a:spcBef>
                <a:spcPts val="0"/>
              </a:spcBef>
              <a:spcAft>
                <a:spcPts val="0"/>
              </a:spcAft>
              <a:buSzPts val="1800"/>
              <a:buChar char="●"/>
            </a:pPr>
            <a:r>
              <a:rPr lang="en-US" sz="1800">
                <a:solidFill>
                  <a:srgbClr val="222222"/>
                </a:solidFill>
              </a:rPr>
              <a:t>Exceptions raising</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User-Defined Exceptions</a:t>
            </a:r>
            <a:endParaRPr sz="1800">
              <a:solidFill>
                <a:srgbClr val="222222"/>
              </a:solidFill>
            </a:endParaRPr>
          </a:p>
          <a:p>
            <a:pPr indent="-342900" lvl="0" marL="457200" rtl="0">
              <a:lnSpc>
                <a:spcPct val="150000"/>
              </a:lnSpc>
              <a:spcBef>
                <a:spcPts val="0"/>
              </a:spcBef>
              <a:spcAft>
                <a:spcPts val="0"/>
              </a:spcAft>
              <a:buSzPts val="1800"/>
              <a:buChar char="●"/>
            </a:pPr>
            <a:r>
              <a:rPr lang="en-US" sz="1800">
                <a:solidFill>
                  <a:srgbClr val="222222"/>
                </a:solidFill>
              </a:rPr>
              <a:t>Opening and Closing Files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Reading and Writing Files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File Positions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Renaming and Deleting Files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Directories in Python</a:t>
            </a:r>
            <a:endParaRPr sz="1800">
              <a:solidFill>
                <a:srgbClr val="222222"/>
              </a:solidFill>
            </a:endParaRPr>
          </a:p>
          <a:p>
            <a:pPr indent="0" lvl="0" marL="0" marR="0" rtl="0" algn="l">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2" name="Shape 24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assert</a:t>
            </a:r>
            <a:endParaRPr/>
          </a:p>
        </p:txBody>
      </p:sp>
      <p:pic>
        <p:nvPicPr>
          <p:cNvPr id="243" name="Shape 243"/>
          <p:cNvPicPr preferRelativeResize="0"/>
          <p:nvPr/>
        </p:nvPicPr>
        <p:blipFill>
          <a:blip r:embed="rId4">
            <a:alphaModFix/>
          </a:blip>
          <a:stretch>
            <a:fillRect/>
          </a:stretch>
        </p:blipFill>
        <p:spPr>
          <a:xfrm>
            <a:off x="1699525" y="1825663"/>
            <a:ext cx="5886450" cy="4067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Shape 24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9" name="Shape 24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Working with files. Open</a:t>
            </a:r>
            <a:endParaRPr/>
          </a:p>
        </p:txBody>
      </p:sp>
      <p:sp>
        <p:nvSpPr>
          <p:cNvPr id="250" name="Shape 250"/>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Python provides basic functions and methods necessary to manipulate files by default. </a:t>
            </a:r>
            <a:endParaRPr sz="1800">
              <a:solidFill>
                <a:schemeClr val="dk1"/>
              </a:solidFill>
              <a:highlight>
                <a:schemeClr val="lt1"/>
              </a:highlight>
            </a:endParaRPr>
          </a:p>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You can do most of the file manipulation using a file object.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Before you can read or write a file, you have to open it using Python's built-in </a:t>
            </a:r>
            <a:r>
              <a:rPr b="1" lang="en-US" sz="1800">
                <a:solidFill>
                  <a:schemeClr val="dk1"/>
                </a:solidFill>
                <a:highlight>
                  <a:schemeClr val="lt1"/>
                </a:highlight>
              </a:rPr>
              <a:t>open()</a:t>
            </a:r>
            <a:r>
              <a:rPr lang="en-US" sz="1800">
                <a:solidFill>
                  <a:schemeClr val="dk1"/>
                </a:solidFill>
                <a:highlight>
                  <a:schemeClr val="lt1"/>
                </a:highlight>
              </a:rPr>
              <a:t> function.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This function creates a file object, which would be utilized to call other support methods associated with it.</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Shape 25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6" name="Shape 25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Working with files. Close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257" name="Shape 257"/>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After opening a file one should always close the opened file. We use method </a:t>
            </a:r>
            <a:r>
              <a:rPr b="1" lang="en-US" sz="1800">
                <a:solidFill>
                  <a:schemeClr val="dk1"/>
                </a:solidFill>
                <a:highlight>
                  <a:schemeClr val="lt1"/>
                </a:highlight>
              </a:rPr>
              <a:t>close()</a:t>
            </a:r>
            <a:r>
              <a:rPr lang="en-US" sz="1800">
                <a:solidFill>
                  <a:schemeClr val="dk1"/>
                </a:solidFill>
                <a:highlight>
                  <a:schemeClr val="lt1"/>
                </a:highlight>
              </a:rPr>
              <a:t> for this.</a:t>
            </a:r>
            <a:endParaRPr sz="1800">
              <a:solidFill>
                <a:schemeClr val="dk1"/>
              </a:solidFill>
              <a:highlight>
                <a:schemeClr val="lt1"/>
              </a:highlight>
            </a:endParaRPr>
          </a:p>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Python automatically closes a file when the reference object of a file is reassigned to another file. </a:t>
            </a:r>
            <a:endParaRPr sz="1800">
              <a:solidFill>
                <a:schemeClr val="dk1"/>
              </a:solidFill>
              <a:highlight>
                <a:schemeClr val="lt1"/>
              </a:highlight>
            </a:endParaRPr>
          </a:p>
          <a:p>
            <a:pPr indent="-342900" lvl="0" marL="457200" marR="0" rtl="0" algn="l">
              <a:lnSpc>
                <a:spcPct val="150000"/>
              </a:lnSpc>
              <a:spcBef>
                <a:spcPts val="0"/>
              </a:spcBef>
              <a:spcAft>
                <a:spcPts val="0"/>
              </a:spcAft>
              <a:buClr>
                <a:srgbClr val="000000"/>
              </a:buClr>
              <a:buSzPts val="1800"/>
              <a:buFont typeface="Arial"/>
              <a:buChar char="●"/>
            </a:pPr>
            <a:r>
              <a:rPr b="1" lang="en-US" sz="1800">
                <a:solidFill>
                  <a:schemeClr val="dk1"/>
                </a:solidFill>
                <a:highlight>
                  <a:schemeClr val="lt1"/>
                </a:highlight>
              </a:rPr>
              <a:t>with</a:t>
            </a:r>
            <a:r>
              <a:rPr lang="en-US" sz="1800">
                <a:solidFill>
                  <a:schemeClr val="dk1"/>
                </a:solidFill>
                <a:highlight>
                  <a:schemeClr val="lt1"/>
                </a:highlight>
              </a:rPr>
              <a:t> statement is often used for reading and writing files.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advantage is that the file will be automatically closed after the indented block after the witch has finished execution</a:t>
            </a:r>
            <a:endParaRPr sz="1800">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Shape 26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3" name="Shape 26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The file Object Attributes</a:t>
            </a:r>
            <a:endParaRPr/>
          </a:p>
        </p:txBody>
      </p:sp>
      <p:sp>
        <p:nvSpPr>
          <p:cNvPr id="264" name="Shape 264"/>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Once a file is opened and you have one file object, you can get various information related to that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file.closed </a:t>
            </a:r>
            <a:r>
              <a:rPr lang="en-US" sz="1800">
                <a:solidFill>
                  <a:schemeClr val="dk1"/>
                </a:solidFill>
                <a:highlight>
                  <a:schemeClr val="lt1"/>
                </a:highlight>
              </a:rPr>
              <a:t>- returns true if file is closed, false otherwise.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file.mode </a:t>
            </a:r>
            <a:r>
              <a:rPr lang="en-US" sz="1800">
                <a:solidFill>
                  <a:schemeClr val="dk1"/>
                </a:solidFill>
                <a:highlight>
                  <a:schemeClr val="lt1"/>
                </a:highlight>
              </a:rPr>
              <a:t>- returns access mode with which file was opened.</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file.name </a:t>
            </a:r>
            <a:r>
              <a:rPr lang="en-US" sz="1800">
                <a:solidFill>
                  <a:schemeClr val="dk1"/>
                </a:solidFill>
                <a:highlight>
                  <a:schemeClr val="lt1"/>
                </a:highlight>
              </a:rPr>
              <a:t>- returns name of the file.</a:t>
            </a:r>
            <a:endParaRPr sz="1800">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pic>
        <p:nvPicPr>
          <p:cNvPr id="269" name="Shape 26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0" name="Shape 27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and Closing Files</a:t>
            </a:r>
            <a:endParaRPr/>
          </a:p>
        </p:txBody>
      </p:sp>
      <p:pic>
        <p:nvPicPr>
          <p:cNvPr id="271" name="Shape 271"/>
          <p:cNvPicPr preferRelativeResize="0"/>
          <p:nvPr/>
        </p:nvPicPr>
        <p:blipFill>
          <a:blip r:embed="rId4">
            <a:alphaModFix/>
          </a:blip>
          <a:stretch>
            <a:fillRect/>
          </a:stretch>
        </p:blipFill>
        <p:spPr>
          <a:xfrm>
            <a:off x="1409700" y="1924050"/>
            <a:ext cx="6324600" cy="300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Shape 27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7" name="Shape 27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files</a:t>
            </a:r>
            <a:endParaRPr/>
          </a:p>
        </p:txBody>
      </p:sp>
      <p:sp>
        <p:nvSpPr>
          <p:cNvPr id="278" name="Shape 278"/>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 open(file_name [, access_mode][, buffering][, encoding][, errors][, newline])</a:t>
            </a:r>
            <a:endParaRPr sz="1800">
              <a:solidFill>
                <a:schemeClr val="dk1"/>
              </a:solidFill>
              <a:highlight>
                <a:schemeClr val="lt1"/>
              </a:highlight>
            </a:endParaRPr>
          </a:p>
          <a:p>
            <a:pPr indent="-342900" lvl="1" marL="914400" marR="0" rtl="0" algn="l">
              <a:lnSpc>
                <a:spcPct val="150000"/>
              </a:lnSpc>
              <a:spcBef>
                <a:spcPts val="0"/>
              </a:spcBef>
              <a:spcAft>
                <a:spcPts val="0"/>
              </a:spcAft>
              <a:buClr>
                <a:srgbClr val="000000"/>
              </a:buClr>
              <a:buSzPts val="1800"/>
              <a:buFont typeface="Arial"/>
              <a:buChar char="○"/>
            </a:pPr>
            <a:r>
              <a:rPr b="1" lang="en-US" sz="1800">
                <a:solidFill>
                  <a:schemeClr val="dk1"/>
                </a:solidFill>
                <a:highlight>
                  <a:schemeClr val="lt1"/>
                </a:highlight>
              </a:rPr>
              <a:t>file_name</a:t>
            </a:r>
            <a:r>
              <a:rPr lang="en-US" sz="1800">
                <a:solidFill>
                  <a:schemeClr val="dk1"/>
                </a:solidFill>
                <a:highlight>
                  <a:schemeClr val="lt1"/>
                </a:highlight>
              </a:rPr>
              <a:t> - string value that contains the name of the file that you want to access.</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access_mode</a:t>
            </a:r>
            <a:r>
              <a:rPr lang="en-US" sz="1800">
                <a:solidFill>
                  <a:schemeClr val="dk1"/>
                </a:solidFill>
                <a:highlight>
                  <a:schemeClr val="lt1"/>
                </a:highlight>
              </a:rPr>
              <a:t> - mode in which the file has to be opened, i.e., read, write, append, etc. This is an optional parameter and the default file access mode is read (r).</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buffering</a:t>
            </a:r>
            <a:r>
              <a:rPr lang="en-US" sz="1800">
                <a:solidFill>
                  <a:schemeClr val="dk1"/>
                </a:solidFill>
                <a:highlight>
                  <a:schemeClr val="lt1"/>
                </a:highlight>
              </a:rPr>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Shape 28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4" name="Shape 28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files</a:t>
            </a:r>
            <a:endParaRPr/>
          </a:p>
        </p:txBody>
      </p:sp>
      <p:sp>
        <p:nvSpPr>
          <p:cNvPr id="285" name="Shape 285"/>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 open(file_name [, access_mode][, buffering][, encoding][, errors][, newline])</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encoding</a:t>
            </a:r>
            <a:r>
              <a:rPr lang="en-US" sz="1800">
                <a:solidFill>
                  <a:schemeClr val="dk1"/>
                </a:solidFill>
                <a:highlight>
                  <a:schemeClr val="lt1"/>
                </a:highlight>
              </a:rPr>
              <a:t> - name of the encoding used to decode or encode the file. This should only be used in text mode. The default encoding is platform dependent, but any text encoding supported by Python can be used.</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errors</a:t>
            </a:r>
            <a:r>
              <a:rPr lang="en-US" sz="1800">
                <a:solidFill>
                  <a:schemeClr val="dk1"/>
                </a:solidFill>
                <a:highlight>
                  <a:schemeClr val="lt1"/>
                </a:highlight>
              </a:rPr>
              <a:t> - errors is an optional string that specifies how encoding and decoding errors are to be handled—this cannot be used in binary mode. Default (None) - 'strict' to raise a ValueError</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newline</a:t>
            </a:r>
            <a:r>
              <a:rPr lang="en-US" sz="1800">
                <a:solidFill>
                  <a:schemeClr val="dk1"/>
                </a:solidFill>
                <a:highlight>
                  <a:schemeClr val="lt1"/>
                </a:highlight>
              </a:rPr>
              <a:t> - controls how universal newlines mode works (it only applies to text mode). It can be None, '', '\n', '\r', and '\r\n'. Default - system default line separator</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Shape 29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1" name="Shape 29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files. Mode</a:t>
            </a:r>
            <a:endParaRPr/>
          </a:p>
        </p:txBody>
      </p:sp>
      <p:sp>
        <p:nvSpPr>
          <p:cNvPr id="292" name="Shape 292"/>
          <p:cNvSpPr txBox="1"/>
          <p:nvPr/>
        </p:nvSpPr>
        <p:spPr>
          <a:xfrm>
            <a:off x="442875" y="1825675"/>
            <a:ext cx="8491800" cy="4509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 </a:t>
            </a:r>
            <a:r>
              <a:rPr lang="en-US" sz="1800">
                <a:solidFill>
                  <a:schemeClr val="dk1"/>
                </a:solidFill>
                <a:highlight>
                  <a:schemeClr val="lt1"/>
                </a:highlight>
              </a:rPr>
              <a:t>Here is a list of the different modes of opening a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r </a:t>
            </a:r>
            <a:r>
              <a:rPr lang="en-US" sz="1800">
                <a:solidFill>
                  <a:schemeClr val="dk1"/>
                </a:solidFill>
                <a:highlight>
                  <a:schemeClr val="lt1"/>
                </a:highlight>
              </a:rPr>
              <a:t>- opens a file for reading only. The file pointer is placed at the beginning of the file. This is the default mode.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rb </a:t>
            </a:r>
            <a:r>
              <a:rPr lang="en-US" sz="1800">
                <a:solidFill>
                  <a:schemeClr val="dk1"/>
                </a:solidFill>
                <a:highlight>
                  <a:schemeClr val="lt1"/>
                </a:highlight>
              </a:rPr>
              <a:t>- opens a file for reading only in binary format. The file pointer is placed at the beginning of the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r+ </a:t>
            </a:r>
            <a:r>
              <a:rPr lang="en-US" sz="1800">
                <a:solidFill>
                  <a:schemeClr val="dk1"/>
                </a:solidFill>
                <a:highlight>
                  <a:schemeClr val="lt1"/>
                </a:highlight>
              </a:rPr>
              <a:t>- opens a file for both reading and writing in binary format. The file pointer placed at the beginning of the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w </a:t>
            </a:r>
            <a:r>
              <a:rPr lang="en-US" sz="1800">
                <a:solidFill>
                  <a:schemeClr val="dk1"/>
                </a:solidFill>
                <a:highlight>
                  <a:schemeClr val="lt1"/>
                </a:highlight>
              </a:rPr>
              <a:t>- opens a file for writing only. Overwrites the file if the file exists. If the file does not exist, creates a new file for writing.</a:t>
            </a:r>
            <a:r>
              <a:rPr b="1" lang="en-US" sz="1800">
                <a:solidFill>
                  <a:schemeClr val="dk1"/>
                </a:solidFill>
                <a:highlight>
                  <a:schemeClr val="lt1"/>
                </a:highlight>
              </a:rPr>
              <a:t> </a:t>
            </a:r>
            <a:endParaRPr b="1"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wb </a:t>
            </a:r>
            <a:r>
              <a:rPr lang="en-US" sz="1800">
                <a:solidFill>
                  <a:schemeClr val="dk1"/>
                </a:solidFill>
                <a:highlight>
                  <a:schemeClr val="lt1"/>
                </a:highlight>
              </a:rPr>
              <a:t>- opens a file for writing only in binary format. Overwrites the file if it exists. If it does not exist, creates a new file for writing.</a:t>
            </a:r>
            <a:endParaRPr b="1" sz="1800">
              <a:solidFill>
                <a:schemeClr val="dk1"/>
              </a:solidFill>
              <a:highlight>
                <a:schemeClr val="lt1"/>
              </a:highlight>
            </a:endParaRPr>
          </a:p>
          <a:p>
            <a:pPr indent="0" lvl="0" marL="457200" marR="0" rtl="0" algn="l">
              <a:lnSpc>
                <a:spcPct val="150000"/>
              </a:lnSpc>
              <a:spcBef>
                <a:spcPts val="0"/>
              </a:spcBef>
              <a:spcAft>
                <a:spcPts val="0"/>
              </a:spcAft>
              <a:buNone/>
            </a:pPr>
            <a:r>
              <a:t/>
            </a:r>
            <a:endParaRPr b="1"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Shape 29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8" name="Shape 29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files. Mode</a:t>
            </a:r>
            <a:endParaRPr/>
          </a:p>
        </p:txBody>
      </p:sp>
      <p:sp>
        <p:nvSpPr>
          <p:cNvPr id="299" name="Shape 299"/>
          <p:cNvSpPr txBox="1"/>
          <p:nvPr/>
        </p:nvSpPr>
        <p:spPr>
          <a:xfrm>
            <a:off x="442875" y="1825675"/>
            <a:ext cx="8491800" cy="4509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 Here is a list of the different modes of opening a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w+</a:t>
            </a:r>
            <a:r>
              <a:rPr b="1" lang="en-US" sz="1800">
                <a:solidFill>
                  <a:schemeClr val="dk1"/>
                </a:solidFill>
                <a:highlight>
                  <a:schemeClr val="lt1"/>
                </a:highlight>
              </a:rPr>
              <a:t> </a:t>
            </a:r>
            <a:r>
              <a:rPr lang="en-US" sz="1800">
                <a:solidFill>
                  <a:schemeClr val="dk1"/>
                </a:solidFill>
                <a:highlight>
                  <a:schemeClr val="lt1"/>
                </a:highlight>
              </a:rPr>
              <a:t>- o</a:t>
            </a:r>
            <a:r>
              <a:rPr lang="en-US" sz="1800">
                <a:solidFill>
                  <a:schemeClr val="dk1"/>
                </a:solidFill>
                <a:highlight>
                  <a:schemeClr val="lt1"/>
                </a:highlight>
              </a:rPr>
              <a:t>pens a file for both writing and reading. Overwrites the existing file if the file exists. If the file does not exist, creates a new file for reading and writing.</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wb+</a:t>
            </a:r>
            <a:r>
              <a:rPr b="1" lang="en-US" sz="1800">
                <a:solidFill>
                  <a:schemeClr val="dk1"/>
                </a:solidFill>
                <a:highlight>
                  <a:schemeClr val="lt1"/>
                </a:highlight>
              </a:rPr>
              <a:t> </a:t>
            </a:r>
            <a:r>
              <a:rPr lang="en-US" sz="1800">
                <a:solidFill>
                  <a:schemeClr val="dk1"/>
                </a:solidFill>
                <a:highlight>
                  <a:schemeClr val="lt1"/>
                </a:highlight>
              </a:rPr>
              <a:t>- o</a:t>
            </a:r>
            <a:r>
              <a:rPr lang="en-US" sz="1800">
                <a:solidFill>
                  <a:schemeClr val="dk1"/>
                </a:solidFill>
                <a:highlight>
                  <a:schemeClr val="lt1"/>
                </a:highlight>
              </a:rPr>
              <a:t>pens a file for both writing and reading in binary format. Overwrites the existing file if the file exists. If the file does not exist, creates a new file for reading and writing.</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b="1" lang="en-US" sz="1800">
                <a:solidFill>
                  <a:schemeClr val="dk1"/>
                </a:solidFill>
                <a:highlight>
                  <a:schemeClr val="lt1"/>
                </a:highlight>
              </a:rPr>
              <a:t>a </a:t>
            </a:r>
            <a:r>
              <a:rPr lang="en-US" sz="1800">
                <a:solidFill>
                  <a:schemeClr val="dk1"/>
                </a:solidFill>
                <a:highlight>
                  <a:schemeClr val="lt1"/>
                </a:highlight>
              </a:rPr>
              <a:t>- opens a file for appending. The file pointer is at the end of the file if the file exists. That is, the file is in the append mode. If the file does not exist, it creates a new file for writing.</a:t>
            </a:r>
            <a:endParaRPr sz="1800">
              <a:solidFill>
                <a:schemeClr val="dk1"/>
              </a:solidFill>
              <a:highlight>
                <a:schemeClr val="lt1"/>
              </a:highlight>
            </a:endParaRPr>
          </a:p>
          <a:p>
            <a:pPr indent="0" lvl="0" marL="457200" marR="0" rtl="0" algn="l">
              <a:lnSpc>
                <a:spcPct val="150000"/>
              </a:lnSpc>
              <a:spcBef>
                <a:spcPts val="0"/>
              </a:spcBef>
              <a:spcAft>
                <a:spcPts val="0"/>
              </a:spcAft>
              <a:buNone/>
            </a:pPr>
            <a:r>
              <a:t/>
            </a:r>
            <a:endParaRPr b="1"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Shape 30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05" name="Shape 30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Opening files. Mode</a:t>
            </a:r>
            <a:endParaRPr/>
          </a:p>
        </p:txBody>
      </p:sp>
      <p:sp>
        <p:nvSpPr>
          <p:cNvPr id="306" name="Shape 306"/>
          <p:cNvSpPr txBox="1"/>
          <p:nvPr/>
        </p:nvSpPr>
        <p:spPr>
          <a:xfrm>
            <a:off x="442875" y="1825675"/>
            <a:ext cx="8491800" cy="4509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 Here is a list of the different modes of opening a file:</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ab</a:t>
            </a:r>
            <a:r>
              <a:rPr b="1" lang="en-US" sz="1800">
                <a:solidFill>
                  <a:schemeClr val="dk1"/>
                </a:solidFill>
                <a:highlight>
                  <a:schemeClr val="lt1"/>
                </a:highlight>
              </a:rPr>
              <a:t> </a:t>
            </a:r>
            <a:r>
              <a:rPr lang="en-US" sz="1800">
                <a:solidFill>
                  <a:schemeClr val="dk1"/>
                </a:solidFill>
                <a:highlight>
                  <a:schemeClr val="lt1"/>
                </a:highlight>
              </a:rPr>
              <a:t>- o</a:t>
            </a:r>
            <a:r>
              <a:rPr lang="en-US" sz="1800">
                <a:solidFill>
                  <a:schemeClr val="dk1"/>
                </a:solidFill>
                <a:highlight>
                  <a:schemeClr val="lt1"/>
                </a:highlight>
              </a:rPr>
              <a:t>pens a file for appending in binary format. The file pointer is at the end of the file if the file exists. That is, the file is in the append mode. If the file does not exist, it creates a new file for writing.</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a+</a:t>
            </a:r>
            <a:r>
              <a:rPr b="1" lang="en-US" sz="1800">
                <a:solidFill>
                  <a:schemeClr val="dk1"/>
                </a:solidFill>
                <a:highlight>
                  <a:schemeClr val="lt1"/>
                </a:highlight>
              </a:rPr>
              <a:t> </a:t>
            </a:r>
            <a:r>
              <a:rPr lang="en-US" sz="1800">
                <a:solidFill>
                  <a:schemeClr val="dk1"/>
                </a:solidFill>
                <a:highlight>
                  <a:schemeClr val="lt1"/>
                </a:highlight>
              </a:rPr>
              <a:t>- o</a:t>
            </a:r>
            <a:r>
              <a:rPr lang="en-US" sz="1800">
                <a:solidFill>
                  <a:schemeClr val="dk1"/>
                </a:solidFill>
                <a:highlight>
                  <a:schemeClr val="lt1"/>
                </a:highlight>
              </a:rPr>
              <a:t>pens a file for both appending and reading. The file pointer is at the end of the file if the file exists. The file opens in the append mode. If the file does not exist, it creates a new file for reading and writing.</a:t>
            </a:r>
            <a:endParaRPr sz="1800">
              <a:solidFill>
                <a:schemeClr val="dk1"/>
              </a:solidFill>
              <a:highlight>
                <a:schemeClr val="lt1"/>
              </a:highlight>
            </a:endParaRPr>
          </a:p>
          <a:p>
            <a:pPr indent="-342900" lvl="1" marL="914400" marR="0" rtl="0" algn="l">
              <a:lnSpc>
                <a:spcPct val="150000"/>
              </a:lnSpc>
              <a:spcBef>
                <a:spcPts val="0"/>
              </a:spcBef>
              <a:spcAft>
                <a:spcPts val="0"/>
              </a:spcAft>
              <a:buClr>
                <a:schemeClr val="dk1"/>
              </a:buClr>
              <a:buSzPts val="1800"/>
              <a:buChar char="○"/>
            </a:pPr>
            <a:r>
              <a:rPr b="1" lang="en-US" sz="1800">
                <a:solidFill>
                  <a:schemeClr val="dk1"/>
                </a:solidFill>
                <a:highlight>
                  <a:schemeClr val="lt1"/>
                </a:highlight>
              </a:rPr>
              <a:t>ab+ </a:t>
            </a:r>
            <a:r>
              <a:rPr lang="en-US" sz="1800">
                <a:solidFill>
                  <a:schemeClr val="dk1"/>
                </a:solidFill>
                <a:highlight>
                  <a:schemeClr val="lt1"/>
                </a:highlight>
              </a:rPr>
              <a:t>- opens a file for both appending and reading in binary format. The file pointer is at the end of the file if the file exists. The file opens in the append mode. If the file does not exist, it creates a new file for reading and writing.</a:t>
            </a:r>
            <a:endParaRPr sz="1800">
              <a:solidFill>
                <a:schemeClr val="dk1"/>
              </a:solidFill>
              <a:highlight>
                <a:schemeClr val="lt1"/>
              </a:highlight>
            </a:endParaRPr>
          </a:p>
          <a:p>
            <a:pPr indent="0" lvl="0" marL="457200" marR="0" rtl="0" algn="l">
              <a:lnSpc>
                <a:spcPct val="150000"/>
              </a:lnSpc>
              <a:spcBef>
                <a:spcPts val="0"/>
              </a:spcBef>
              <a:spcAft>
                <a:spcPts val="0"/>
              </a:spcAft>
              <a:buNone/>
            </a:pPr>
            <a:r>
              <a:t/>
            </a:r>
            <a:endParaRPr b="1" sz="1800">
              <a:solidFill>
                <a:schemeClr val="dk1"/>
              </a:solidFill>
              <a:highlight>
                <a:schemeClr val="lt1"/>
              </a:highlight>
            </a:endParaRPr>
          </a:p>
          <a:p>
            <a:pPr indent="0" lvl="0" marL="0" marR="0" rtl="0" algn="l">
              <a:lnSpc>
                <a:spcPct val="150000"/>
              </a:lnSpc>
              <a:spcBef>
                <a:spcPts val="0"/>
              </a:spcBef>
              <a:spcAft>
                <a:spcPts val="0"/>
              </a:spcAft>
              <a:buNone/>
            </a:pPr>
            <a:r>
              <a:t/>
            </a:r>
            <a:endParaRPr sz="1800">
              <a:solidFill>
                <a:schemeClr val="dk1"/>
              </a:solidFill>
              <a:highlight>
                <a:schemeClr val="lt1"/>
              </a:highlight>
            </a:endParaRPr>
          </a:p>
          <a:p>
            <a:pPr indent="0" lvl="0" marL="457200" rtl="0">
              <a:lnSpc>
                <a:spcPct val="150000"/>
              </a:lnSpc>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a:t>
            </a:r>
            <a:endParaRPr/>
          </a:p>
        </p:txBody>
      </p:sp>
      <p:sp>
        <p:nvSpPr>
          <p:cNvPr id="124" name="Shape 124"/>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Exception is an indication of a special event that occurs during program’s execution.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Exception indicates that, although the event can occur, the event occurs infrequently.</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When a Python script encounters a situation that it can’t cope with, it raises an Exception.</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An Exception is a Python object that represents an error.</a:t>
            </a:r>
            <a:endParaRPr sz="18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Shape 31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12" name="Shape 31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Important</a:t>
            </a:r>
            <a:endParaRPr/>
          </a:p>
        </p:txBody>
      </p:sp>
      <p:sp>
        <p:nvSpPr>
          <p:cNvPr id="313" name="Shape 313"/>
          <p:cNvSpPr txBox="1"/>
          <p:nvPr/>
        </p:nvSpPr>
        <p:spPr>
          <a:xfrm>
            <a:off x="442875" y="1825675"/>
            <a:ext cx="8491800" cy="4549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Always make sure you explicitly </a:t>
            </a:r>
            <a:r>
              <a:rPr b="1" lang="en-US" sz="1800">
                <a:solidFill>
                  <a:schemeClr val="dk1"/>
                </a:solidFill>
                <a:highlight>
                  <a:schemeClr val="lt1"/>
                </a:highlight>
              </a:rPr>
              <a:t>close</a:t>
            </a:r>
            <a:r>
              <a:rPr lang="en-US" sz="1800">
                <a:solidFill>
                  <a:schemeClr val="dk1"/>
                </a:solidFill>
                <a:highlight>
                  <a:schemeClr val="lt1"/>
                </a:highlight>
              </a:rPr>
              <a:t> each open file, once its job is done and you have no reason to keep it open. Because - There is an upper limit to the number of files a program can open. If you exceed that limit, there is no reliable way of recovery, so the program could crash. - Each open file consumes some main-memory for the data-structures associated with it, like file descriptor/handle or file locks etc. So you could essentially end-up wasting lots of memory if you have more files open that are not useful or usable. - Open files always stand a chance of corruption and data loss.</a:t>
            </a:r>
            <a:endParaRPr sz="1800">
              <a:solidFill>
                <a:schemeClr val="dk1"/>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pic>
        <p:nvPicPr>
          <p:cNvPr id="318" name="Shape 31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19" name="Shape 31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Reading and Writing Files</a:t>
            </a:r>
            <a:endParaRPr/>
          </a:p>
        </p:txBody>
      </p:sp>
      <p:sp>
        <p:nvSpPr>
          <p:cNvPr id="320" name="Shape 320"/>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The file object provides a set of access methods to make our lives easier. We would see how to use </a:t>
            </a:r>
            <a:r>
              <a:rPr b="1" lang="en-US" sz="1800">
                <a:solidFill>
                  <a:schemeClr val="dk1"/>
                </a:solidFill>
                <a:highlight>
                  <a:schemeClr val="lt1"/>
                </a:highlight>
              </a:rPr>
              <a:t>read() </a:t>
            </a:r>
            <a:r>
              <a:rPr lang="en-US" sz="1800">
                <a:solidFill>
                  <a:schemeClr val="dk1"/>
                </a:solidFill>
                <a:highlight>
                  <a:schemeClr val="lt1"/>
                </a:highlight>
              </a:rPr>
              <a:t>and </a:t>
            </a:r>
            <a:r>
              <a:rPr b="1" lang="en-US" sz="1800">
                <a:solidFill>
                  <a:schemeClr val="dk1"/>
                </a:solidFill>
                <a:highlight>
                  <a:schemeClr val="lt1"/>
                </a:highlight>
              </a:rPr>
              <a:t>write()</a:t>
            </a:r>
            <a:r>
              <a:rPr lang="en-US" sz="1800">
                <a:solidFill>
                  <a:schemeClr val="dk1"/>
                </a:solidFill>
                <a:highlight>
                  <a:schemeClr val="lt1"/>
                </a:highlight>
              </a:rPr>
              <a:t> methods to read and write files.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write()</a:t>
            </a:r>
            <a:r>
              <a:rPr lang="en-US" sz="1800">
                <a:solidFill>
                  <a:schemeClr val="dk1"/>
                </a:solidFill>
                <a:highlight>
                  <a:schemeClr val="lt1"/>
                </a:highlight>
              </a:rPr>
              <a:t> method writes any string to an open file. It is important to note that Python strings can have binary data and not just text.</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write()</a:t>
            </a:r>
            <a:r>
              <a:rPr lang="en-US" sz="1800">
                <a:solidFill>
                  <a:schemeClr val="dk1"/>
                </a:solidFill>
                <a:highlight>
                  <a:schemeClr val="lt1"/>
                </a:highlight>
              </a:rPr>
              <a:t> method does not add a newline character ('\n') to the end of the string.</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read() </a:t>
            </a:r>
            <a:r>
              <a:rPr lang="en-US" sz="1800">
                <a:solidFill>
                  <a:schemeClr val="dk1"/>
                </a:solidFill>
                <a:highlight>
                  <a:schemeClr val="lt1"/>
                </a:highlight>
              </a:rPr>
              <a:t>method reads a string from an open file. It is important to note that Python strings can have binary data.</a:t>
            </a:r>
            <a:endParaRPr sz="1800">
              <a:solidFill>
                <a:schemeClr val="dk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Shape 325"/>
          <p:cNvPicPr preferRelativeResize="0"/>
          <p:nvPr/>
        </p:nvPicPr>
        <p:blipFill rotWithShape="1">
          <a:blip r:embed="rId3">
            <a:alphaModFix/>
          </a:blip>
          <a:srcRect b="0" l="0" r="0" t="0"/>
          <a:stretch/>
        </p:blipFill>
        <p:spPr>
          <a:xfrm>
            <a:off x="0" y="0"/>
            <a:ext cx="9181549" cy="6858000"/>
          </a:xfrm>
          <a:prstGeom prst="rect">
            <a:avLst/>
          </a:prstGeom>
          <a:noFill/>
          <a:ln>
            <a:noFill/>
          </a:ln>
        </p:spPr>
      </p:pic>
      <p:sp>
        <p:nvSpPr>
          <p:cNvPr id="326" name="Shape 32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Reading and Writing Files</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27" name="Shape 327"/>
          <p:cNvPicPr preferRelativeResize="0"/>
          <p:nvPr/>
        </p:nvPicPr>
        <p:blipFill>
          <a:blip r:embed="rId4">
            <a:alphaModFix/>
          </a:blip>
          <a:stretch>
            <a:fillRect/>
          </a:stretch>
        </p:blipFill>
        <p:spPr>
          <a:xfrm>
            <a:off x="876025" y="2276475"/>
            <a:ext cx="7429500" cy="2305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pic>
        <p:nvPicPr>
          <p:cNvPr id="332" name="Shape 33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33" name="Shape 33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File Positions</a:t>
            </a:r>
            <a:endParaRPr/>
          </a:p>
        </p:txBody>
      </p:sp>
      <p:sp>
        <p:nvSpPr>
          <p:cNvPr id="334" name="Shape 334"/>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Arial"/>
              <a:buChar char="●"/>
            </a:pPr>
            <a:r>
              <a:rPr lang="en-US" sz="1800">
                <a:solidFill>
                  <a:schemeClr val="dk1"/>
                </a:solidFill>
                <a:highlight>
                  <a:schemeClr val="lt1"/>
                </a:highlight>
              </a:rPr>
              <a:t>The </a:t>
            </a:r>
            <a:r>
              <a:rPr b="1" lang="en-US" sz="1800">
                <a:solidFill>
                  <a:schemeClr val="dk1"/>
                </a:solidFill>
                <a:highlight>
                  <a:schemeClr val="lt1"/>
                </a:highlight>
              </a:rPr>
              <a:t>tell()</a:t>
            </a:r>
            <a:r>
              <a:rPr lang="en-US" sz="1800">
                <a:solidFill>
                  <a:schemeClr val="dk1"/>
                </a:solidFill>
                <a:highlight>
                  <a:schemeClr val="lt1"/>
                </a:highlight>
              </a:rPr>
              <a:t> method tells you the current position within the file; in other words, the next read or write will occur at that many bytes/chars from the beginning of the file.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seek(offset[, from])</a:t>
            </a:r>
            <a:r>
              <a:rPr lang="en-US" sz="1800">
                <a:solidFill>
                  <a:schemeClr val="dk1"/>
                </a:solidFill>
                <a:highlight>
                  <a:schemeClr val="lt1"/>
                </a:highlight>
              </a:rPr>
              <a:t> method changes the current file position. The offset argument indicates the number of bytes/chars to be moved. The from argument specifies the reference position from where the bytes/chars are to be moved. </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If </a:t>
            </a:r>
            <a:r>
              <a:rPr b="1" lang="en-US" sz="1800">
                <a:solidFill>
                  <a:schemeClr val="dk1"/>
                </a:solidFill>
                <a:highlight>
                  <a:schemeClr val="lt1"/>
                </a:highlight>
              </a:rPr>
              <a:t>from</a:t>
            </a:r>
            <a:r>
              <a:rPr lang="en-US" sz="1800">
                <a:solidFill>
                  <a:schemeClr val="dk1"/>
                </a:solidFill>
                <a:highlight>
                  <a:schemeClr val="lt1"/>
                </a:highlight>
              </a:rPr>
              <a:t> is set to 0, the beginning of the file is used as the reference position. If it is set to 1, the current position is used as the reference position. If it is set to 2 then the end of the file would be taken as the reference position.</a:t>
            </a:r>
            <a:endParaRPr sz="1800">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pic>
        <p:nvPicPr>
          <p:cNvPr id="339" name="Shape 33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40" name="Shape 34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SzPts val="1100"/>
              <a:buFont typeface="Arial"/>
              <a:buNone/>
            </a:pPr>
            <a:r>
              <a:rPr lang="en-US" sz="4800">
                <a:solidFill>
                  <a:schemeClr val="dk1"/>
                </a:solidFill>
              </a:rPr>
              <a:t>File positions</a:t>
            </a:r>
            <a:endParaRPr sz="4800">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341" name="Shape 341"/>
          <p:cNvPicPr preferRelativeResize="0"/>
          <p:nvPr/>
        </p:nvPicPr>
        <p:blipFill>
          <a:blip r:embed="rId4">
            <a:alphaModFix/>
          </a:blip>
          <a:stretch>
            <a:fillRect/>
          </a:stretch>
        </p:blipFill>
        <p:spPr>
          <a:xfrm>
            <a:off x="1518550" y="1825675"/>
            <a:ext cx="6248400"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pic>
        <p:nvPicPr>
          <p:cNvPr id="346" name="Shape 34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47" name="Shape 34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Reading and Writing Files</a:t>
            </a:r>
            <a:endParaRPr>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48" name="Shape 348"/>
          <p:cNvPicPr preferRelativeResize="0"/>
          <p:nvPr/>
        </p:nvPicPr>
        <p:blipFill>
          <a:blip r:embed="rId4">
            <a:alphaModFix/>
          </a:blip>
          <a:stretch>
            <a:fillRect/>
          </a:stretch>
        </p:blipFill>
        <p:spPr>
          <a:xfrm>
            <a:off x="1781175" y="1825675"/>
            <a:ext cx="5581650" cy="3543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Shape 35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54" name="Shape 35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File I/O. Pickle</a:t>
            </a:r>
            <a:endParaRPr sz="4800">
              <a:solidFill>
                <a:schemeClr val="dk1"/>
              </a:solidFill>
            </a:endParaRPr>
          </a:p>
        </p:txBody>
      </p:sp>
      <p:pic>
        <p:nvPicPr>
          <p:cNvPr id="355" name="Shape 355"/>
          <p:cNvPicPr preferRelativeResize="0"/>
          <p:nvPr/>
        </p:nvPicPr>
        <p:blipFill>
          <a:blip r:embed="rId4">
            <a:alphaModFix/>
          </a:blip>
          <a:stretch>
            <a:fillRect/>
          </a:stretch>
        </p:blipFill>
        <p:spPr>
          <a:xfrm>
            <a:off x="1223275" y="1825663"/>
            <a:ext cx="6838950" cy="3705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Shape 36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61" name="Shape 36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File I/O. Bad scenario</a:t>
            </a:r>
            <a:endParaRPr sz="4800">
              <a:solidFill>
                <a:schemeClr val="dk1"/>
              </a:solidFill>
            </a:endParaRPr>
          </a:p>
        </p:txBody>
      </p:sp>
      <p:pic>
        <p:nvPicPr>
          <p:cNvPr id="362" name="Shape 362"/>
          <p:cNvPicPr preferRelativeResize="0"/>
          <p:nvPr/>
        </p:nvPicPr>
        <p:blipFill>
          <a:blip r:embed="rId4">
            <a:alphaModFix/>
          </a:blip>
          <a:stretch>
            <a:fillRect/>
          </a:stretch>
        </p:blipFill>
        <p:spPr>
          <a:xfrm>
            <a:off x="2427975" y="1909750"/>
            <a:ext cx="4286250" cy="3038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pic>
        <p:nvPicPr>
          <p:cNvPr id="367" name="Shape 36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68" name="Shape 36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File I/O. Bad scenario</a:t>
            </a:r>
            <a:endParaRPr sz="4800">
              <a:solidFill>
                <a:schemeClr val="dk1"/>
              </a:solidFill>
            </a:endParaRPr>
          </a:p>
        </p:txBody>
      </p:sp>
      <p:pic>
        <p:nvPicPr>
          <p:cNvPr id="369" name="Shape 369"/>
          <p:cNvPicPr preferRelativeResize="0"/>
          <p:nvPr/>
        </p:nvPicPr>
        <p:blipFill>
          <a:blip r:embed="rId4">
            <a:alphaModFix/>
          </a:blip>
          <a:stretch>
            <a:fillRect/>
          </a:stretch>
        </p:blipFill>
        <p:spPr>
          <a:xfrm>
            <a:off x="1533525" y="2686050"/>
            <a:ext cx="6076950" cy="148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pic>
        <p:nvPicPr>
          <p:cNvPr id="374" name="Shape 37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75" name="Shape 37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Renaming and Deleting Files</a:t>
            </a:r>
            <a:endParaRPr/>
          </a:p>
        </p:txBody>
      </p:sp>
      <p:sp>
        <p:nvSpPr>
          <p:cNvPr id="376" name="Shape 376"/>
          <p:cNvSpPr txBox="1"/>
          <p:nvPr/>
        </p:nvSpPr>
        <p:spPr>
          <a:xfrm>
            <a:off x="442875" y="1825675"/>
            <a:ext cx="8491800" cy="2625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Python </a:t>
            </a:r>
            <a:r>
              <a:rPr b="1" lang="en-US" sz="1800">
                <a:solidFill>
                  <a:schemeClr val="dk1"/>
                </a:solidFill>
                <a:highlight>
                  <a:schemeClr val="lt1"/>
                </a:highlight>
              </a:rPr>
              <a:t>os</a:t>
            </a:r>
            <a:r>
              <a:rPr lang="en-US" sz="1800">
                <a:solidFill>
                  <a:schemeClr val="dk1"/>
                </a:solidFill>
                <a:highlight>
                  <a:schemeClr val="lt1"/>
                </a:highlight>
              </a:rPr>
              <a:t> </a:t>
            </a:r>
            <a:r>
              <a:rPr b="1" lang="en-US" sz="1800">
                <a:solidFill>
                  <a:schemeClr val="dk1"/>
                </a:solidFill>
                <a:highlight>
                  <a:schemeClr val="lt1"/>
                </a:highlight>
              </a:rPr>
              <a:t>module</a:t>
            </a:r>
            <a:r>
              <a:rPr lang="en-US" sz="1800">
                <a:solidFill>
                  <a:schemeClr val="dk1"/>
                </a:solidFill>
                <a:highlight>
                  <a:schemeClr val="lt1"/>
                </a:highlight>
              </a:rPr>
              <a:t> provides methods that help you perform file-processing operations, such as renaming and deleting files.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rename()</a:t>
            </a:r>
            <a:r>
              <a:rPr lang="en-US" sz="1800">
                <a:solidFill>
                  <a:schemeClr val="dk1"/>
                </a:solidFill>
                <a:highlight>
                  <a:schemeClr val="lt1"/>
                </a:highlight>
              </a:rPr>
              <a:t> method takes two arguments, the current filename and the new filename.</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You can use the </a:t>
            </a:r>
            <a:r>
              <a:rPr b="1" lang="en-US" sz="1800">
                <a:solidFill>
                  <a:schemeClr val="dk1"/>
                </a:solidFill>
                <a:highlight>
                  <a:schemeClr val="lt1"/>
                </a:highlight>
              </a:rPr>
              <a:t>remove()</a:t>
            </a:r>
            <a:r>
              <a:rPr lang="en-US" sz="1800">
                <a:solidFill>
                  <a:schemeClr val="dk1"/>
                </a:solidFill>
                <a:highlight>
                  <a:schemeClr val="lt1"/>
                </a:highlight>
              </a:rPr>
              <a:t> method to delete files by supplying the name of the file to be deleted as the argument.</a:t>
            </a:r>
            <a:endParaRPr sz="1800">
              <a:solidFill>
                <a:schemeClr val="dk1"/>
              </a:solidFill>
              <a:highlight>
                <a:schemeClr val="lt1"/>
              </a:highlight>
            </a:endParaRPr>
          </a:p>
        </p:txBody>
      </p:sp>
      <p:pic>
        <p:nvPicPr>
          <p:cNvPr id="377" name="Shape 377"/>
          <p:cNvPicPr preferRelativeResize="0"/>
          <p:nvPr/>
        </p:nvPicPr>
        <p:blipFill>
          <a:blip r:embed="rId4">
            <a:alphaModFix/>
          </a:blip>
          <a:stretch>
            <a:fillRect/>
          </a:stretch>
        </p:blipFill>
        <p:spPr>
          <a:xfrm>
            <a:off x="2537500" y="4451575"/>
            <a:ext cx="4067175" cy="139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Examples</a:t>
            </a:r>
            <a:endParaRPr/>
          </a:p>
        </p:txBody>
      </p:sp>
      <p:sp>
        <p:nvSpPr>
          <p:cNvPr id="131" name="Shape 131"/>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Division by Zero.</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Addition of two incompatible types.</a:t>
            </a:r>
            <a:endParaRPr sz="1800">
              <a:solidFill>
                <a:schemeClr val="dk1"/>
              </a:solidFill>
              <a:highlight>
                <a:schemeClr val="lt1"/>
              </a:highlight>
            </a:endParaRPr>
          </a:p>
          <a:p>
            <a:pPr indent="-342900" lvl="0" marL="457200" marR="0" rtl="0" algn="l">
              <a:lnSpc>
                <a:spcPct val="150000"/>
              </a:lnSpc>
              <a:spcBef>
                <a:spcPts val="0"/>
              </a:spcBef>
              <a:spcAft>
                <a:spcPts val="0"/>
              </a:spcAft>
              <a:buClr>
                <a:schemeClr val="dk1"/>
              </a:buClr>
              <a:buSzPts val="1800"/>
              <a:buChar char="●"/>
            </a:pPr>
            <a:r>
              <a:rPr lang="en-US" sz="1800">
                <a:solidFill>
                  <a:schemeClr val="dk1"/>
                </a:solidFill>
                <a:highlight>
                  <a:schemeClr val="lt1"/>
                </a:highlight>
              </a:rPr>
              <a:t>Accessing a file that is nonexistent.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Accessing a nonexistent index of a sequence.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Deleting a table in a disconnected database server.</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Withdrawing money greater than the available amount.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Aborting a program component could leave a file or a network connection in a state in which other programs are not able to acquire the resource.</a:t>
            </a:r>
            <a:endParaRPr sz="1800">
              <a:solidFill>
                <a:schemeClr val="dk1"/>
              </a:solidFill>
              <a:highlight>
                <a:schemeClr val="lt1"/>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pic>
        <p:nvPicPr>
          <p:cNvPr id="382" name="Shape 38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83" name="Shape 38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Working with dirs</a:t>
            </a:r>
            <a:endParaRPr/>
          </a:p>
        </p:txBody>
      </p:sp>
      <p:pic>
        <p:nvPicPr>
          <p:cNvPr id="384" name="Shape 384"/>
          <p:cNvPicPr preferRelativeResize="0"/>
          <p:nvPr/>
        </p:nvPicPr>
        <p:blipFill>
          <a:blip r:embed="rId4">
            <a:alphaModFix/>
          </a:blip>
          <a:stretch>
            <a:fillRect/>
          </a:stretch>
        </p:blipFill>
        <p:spPr>
          <a:xfrm>
            <a:off x="1047063" y="1825663"/>
            <a:ext cx="7191375" cy="3609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390" name="Shape 390"/>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391" name="Shape 391"/>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392" name="Shape 392"/>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7" name="Shape 13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 Handling</a:t>
            </a:r>
            <a:endParaRPr/>
          </a:p>
        </p:txBody>
      </p:sp>
      <p:sp>
        <p:nvSpPr>
          <p:cNvPr id="138" name="Shape 138"/>
          <p:cNvSpPr txBox="1"/>
          <p:nvPr/>
        </p:nvSpPr>
        <p:spPr>
          <a:xfrm>
            <a:off x="442875" y="1825675"/>
            <a:ext cx="8491800" cy="4155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Advantages</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Handle the error </a:t>
            </a:r>
            <a:endParaRPr sz="1800">
              <a:solidFill>
                <a:schemeClr val="dk1"/>
              </a:solidFill>
              <a:highlight>
                <a:schemeClr val="lt1"/>
              </a:highlight>
            </a:endParaRPr>
          </a:p>
          <a:p>
            <a:pPr indent="-342900" lvl="2" marL="1371600" rtl="0">
              <a:lnSpc>
                <a:spcPct val="150000"/>
              </a:lnSpc>
              <a:spcBef>
                <a:spcPts val="0"/>
              </a:spcBef>
              <a:spcAft>
                <a:spcPts val="0"/>
              </a:spcAft>
              <a:buClr>
                <a:schemeClr val="dk1"/>
              </a:buClr>
              <a:buSzPts val="1800"/>
              <a:buChar char="■"/>
            </a:pPr>
            <a:r>
              <a:rPr lang="en-US" sz="1800">
                <a:solidFill>
                  <a:schemeClr val="dk1"/>
                </a:solidFill>
                <a:highlight>
                  <a:schemeClr val="lt1"/>
                </a:highlight>
              </a:rPr>
              <a:t>- catching the exception</a:t>
            </a:r>
            <a:endParaRPr sz="1800">
              <a:solidFill>
                <a:schemeClr val="dk1"/>
              </a:solidFill>
              <a:highlight>
                <a:schemeClr val="lt1"/>
              </a:highlight>
            </a:endParaRPr>
          </a:p>
          <a:p>
            <a:pPr indent="-342900" lvl="2" marL="1371600" rtl="0">
              <a:lnSpc>
                <a:spcPct val="150000"/>
              </a:lnSpc>
              <a:spcBef>
                <a:spcPts val="0"/>
              </a:spcBef>
              <a:spcAft>
                <a:spcPts val="0"/>
              </a:spcAft>
              <a:buClr>
                <a:schemeClr val="dk1"/>
              </a:buClr>
              <a:buSzPts val="1800"/>
              <a:buChar char="■"/>
            </a:pPr>
            <a:r>
              <a:rPr lang="en-US" sz="1800">
                <a:solidFill>
                  <a:schemeClr val="dk1"/>
                </a:solidFill>
                <a:highlight>
                  <a:schemeClr val="lt1"/>
                </a:highlight>
              </a:rPr>
              <a:t>- resolving the exception</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Continue processing as if no error had occurred</a:t>
            </a:r>
            <a:endParaRPr sz="1800">
              <a:solidFill>
                <a:schemeClr val="dk1"/>
              </a:solidFill>
              <a:highlight>
                <a:schemeClr val="lt1"/>
              </a:highlight>
            </a:endParaRPr>
          </a:p>
          <a:p>
            <a:pPr indent="-342900" lvl="1" marL="914400" rtl="0">
              <a:lnSpc>
                <a:spcPct val="150000"/>
              </a:lnSpc>
              <a:spcBef>
                <a:spcPts val="0"/>
              </a:spcBef>
              <a:spcAft>
                <a:spcPts val="0"/>
              </a:spcAft>
              <a:buClr>
                <a:schemeClr val="dk1"/>
              </a:buClr>
              <a:buSzPts val="1800"/>
              <a:buChar char="○"/>
            </a:pPr>
            <a:r>
              <a:rPr lang="en-US" sz="1800">
                <a:solidFill>
                  <a:schemeClr val="dk1"/>
                </a:solidFill>
                <a:highlight>
                  <a:schemeClr val="lt1"/>
                </a:highlight>
              </a:rPr>
              <a:t>Programs are more clear, robust and more fault-tolerant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When no exceptions occur, exception-handling code incurs little or no performance penalties.</a:t>
            </a:r>
            <a:endParaRPr sz="1800">
              <a:solidFill>
                <a:schemeClr val="dk1"/>
              </a:solidFill>
              <a:highlight>
                <a:schemeClr val="lt1"/>
              </a:highlight>
            </a:endParaRPr>
          </a:p>
          <a:p>
            <a:pPr indent="0" lvl="0" marL="0" rtl="0">
              <a:lnSpc>
                <a:spcPct val="150000"/>
              </a:lnSpc>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4" name="Shape 14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 Handling</a:t>
            </a:r>
            <a:endParaRPr/>
          </a:p>
        </p:txBody>
      </p:sp>
      <p:pic>
        <p:nvPicPr>
          <p:cNvPr id="145" name="Shape 145"/>
          <p:cNvPicPr preferRelativeResize="0"/>
          <p:nvPr/>
        </p:nvPicPr>
        <p:blipFill>
          <a:blip r:embed="rId4">
            <a:alphaModFix/>
          </a:blip>
          <a:stretch>
            <a:fillRect/>
          </a:stretch>
        </p:blipFill>
        <p:spPr>
          <a:xfrm>
            <a:off x="2695925" y="2743200"/>
            <a:ext cx="3829050"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1" name="Shape 15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 Handling</a:t>
            </a:r>
            <a:endParaRPr/>
          </a:p>
        </p:txBody>
      </p:sp>
      <p:pic>
        <p:nvPicPr>
          <p:cNvPr id="152" name="Shape 152"/>
          <p:cNvPicPr preferRelativeResize="0"/>
          <p:nvPr/>
        </p:nvPicPr>
        <p:blipFill>
          <a:blip r:embed="rId4">
            <a:alphaModFix/>
          </a:blip>
          <a:stretch>
            <a:fillRect/>
          </a:stretch>
        </p:blipFill>
        <p:spPr>
          <a:xfrm>
            <a:off x="3224213" y="2405050"/>
            <a:ext cx="2695575" cy="204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8" name="Shape 15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try-except-else</a:t>
            </a:r>
            <a:endParaRPr/>
          </a:p>
        </p:txBody>
      </p:sp>
      <p:sp>
        <p:nvSpPr>
          <p:cNvPr id="159" name="Shape 159"/>
          <p:cNvSpPr txBox="1"/>
          <p:nvPr/>
        </p:nvSpPr>
        <p:spPr>
          <a:xfrm>
            <a:off x="442875" y="1825675"/>
            <a:ext cx="8491800" cy="47016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Python uses </a:t>
            </a:r>
            <a:r>
              <a:rPr b="1" lang="en-US" sz="1800">
                <a:solidFill>
                  <a:schemeClr val="dk1"/>
                </a:solidFill>
                <a:highlight>
                  <a:schemeClr val="lt1"/>
                </a:highlight>
              </a:rPr>
              <a:t>try</a:t>
            </a:r>
            <a:r>
              <a:rPr lang="en-US" sz="1800">
                <a:solidFill>
                  <a:schemeClr val="dk1"/>
                </a:solidFill>
                <a:highlight>
                  <a:schemeClr val="lt1"/>
                </a:highlight>
              </a:rPr>
              <a:t> statements to enable exception handling.</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The </a:t>
            </a:r>
            <a:r>
              <a:rPr b="1" lang="en-US" sz="1800">
                <a:solidFill>
                  <a:schemeClr val="dk1"/>
                </a:solidFill>
                <a:highlight>
                  <a:schemeClr val="lt1"/>
                </a:highlight>
              </a:rPr>
              <a:t>try</a:t>
            </a:r>
            <a:r>
              <a:rPr lang="en-US" sz="1800">
                <a:solidFill>
                  <a:schemeClr val="dk1"/>
                </a:solidFill>
                <a:highlight>
                  <a:schemeClr val="lt1"/>
                </a:highlight>
              </a:rPr>
              <a:t> statement encloses statements that potentially cause exceptions.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 </a:t>
            </a:r>
            <a:r>
              <a:rPr b="1" lang="en-US" sz="1800">
                <a:solidFill>
                  <a:schemeClr val="dk1"/>
                </a:solidFill>
                <a:highlight>
                  <a:schemeClr val="lt1"/>
                </a:highlight>
              </a:rPr>
              <a:t>try</a:t>
            </a:r>
            <a:r>
              <a:rPr lang="en-US" sz="1800">
                <a:solidFill>
                  <a:schemeClr val="dk1"/>
                </a:solidFill>
                <a:highlight>
                  <a:schemeClr val="lt1"/>
                </a:highlight>
              </a:rPr>
              <a:t> statement consists of keyword </a:t>
            </a:r>
            <a:r>
              <a:rPr b="1" lang="en-US" sz="1800">
                <a:solidFill>
                  <a:schemeClr val="dk1"/>
                </a:solidFill>
                <a:highlight>
                  <a:schemeClr val="lt1"/>
                </a:highlight>
              </a:rPr>
              <a:t>try</a:t>
            </a:r>
            <a:r>
              <a:rPr lang="en-US" sz="1800">
                <a:solidFill>
                  <a:schemeClr val="dk1"/>
                </a:solidFill>
                <a:highlight>
                  <a:schemeClr val="lt1"/>
                </a:highlight>
              </a:rPr>
              <a:t>, followed by a colon (:), followed by a suite of code in which exceptions may occur, followed by one or more clauses.</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Immediately following the </a:t>
            </a:r>
            <a:r>
              <a:rPr b="1" lang="en-US" sz="1800">
                <a:solidFill>
                  <a:schemeClr val="dk1"/>
                </a:solidFill>
                <a:highlight>
                  <a:schemeClr val="lt1"/>
                </a:highlight>
              </a:rPr>
              <a:t>try</a:t>
            </a:r>
            <a:r>
              <a:rPr lang="en-US" sz="1800">
                <a:solidFill>
                  <a:schemeClr val="dk1"/>
                </a:solidFill>
                <a:highlight>
                  <a:schemeClr val="lt1"/>
                </a:highlight>
              </a:rPr>
              <a:t> suite may be one or more </a:t>
            </a:r>
            <a:r>
              <a:rPr b="1" lang="en-US" sz="1800">
                <a:solidFill>
                  <a:schemeClr val="dk1"/>
                </a:solidFill>
                <a:highlight>
                  <a:schemeClr val="lt1"/>
                </a:highlight>
              </a:rPr>
              <a:t>except</a:t>
            </a:r>
            <a:r>
              <a:rPr lang="en-US" sz="1800">
                <a:solidFill>
                  <a:schemeClr val="dk1"/>
                </a:solidFill>
                <a:highlight>
                  <a:schemeClr val="lt1"/>
                </a:highlight>
              </a:rPr>
              <a:t> clauses (also called </a:t>
            </a:r>
            <a:r>
              <a:rPr b="1" lang="en-US" sz="1800">
                <a:solidFill>
                  <a:schemeClr val="dk1"/>
                </a:solidFill>
                <a:highlight>
                  <a:schemeClr val="lt1"/>
                </a:highlight>
              </a:rPr>
              <a:t>except handlers</a:t>
            </a:r>
            <a:r>
              <a:rPr lang="en-US" sz="1800">
                <a:solidFill>
                  <a:schemeClr val="dk1"/>
                </a:solidFill>
                <a:highlight>
                  <a:schemeClr val="lt1"/>
                </a:highlight>
              </a:rPr>
              <a:t>).</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Each </a:t>
            </a:r>
            <a:r>
              <a:rPr b="1" lang="en-US" sz="1800">
                <a:solidFill>
                  <a:schemeClr val="dk1"/>
                </a:solidFill>
                <a:highlight>
                  <a:schemeClr val="lt1"/>
                </a:highlight>
              </a:rPr>
              <a:t>except</a:t>
            </a:r>
            <a:r>
              <a:rPr lang="en-US" sz="1800">
                <a:solidFill>
                  <a:schemeClr val="dk1"/>
                </a:solidFill>
                <a:highlight>
                  <a:schemeClr val="lt1"/>
                </a:highlight>
              </a:rPr>
              <a:t> clause specifies zero or more </a:t>
            </a:r>
            <a:r>
              <a:rPr b="1" lang="en-US" sz="1800">
                <a:solidFill>
                  <a:schemeClr val="dk1"/>
                </a:solidFill>
                <a:highlight>
                  <a:schemeClr val="lt1"/>
                </a:highlight>
              </a:rPr>
              <a:t>exception</a:t>
            </a:r>
            <a:r>
              <a:rPr lang="en-US" sz="1800">
                <a:solidFill>
                  <a:schemeClr val="dk1"/>
                </a:solidFill>
                <a:highlight>
                  <a:schemeClr val="lt1"/>
                </a:highlight>
              </a:rPr>
              <a:t> names that represent the type(s) of exceptions the except clause can handle.</a:t>
            </a:r>
            <a:endParaRPr sz="1800">
              <a:solidFill>
                <a:schemeClr val="dk1"/>
              </a:solidFill>
              <a:highlight>
                <a:schemeClr val="lt1"/>
              </a:highlight>
            </a:endParaRPr>
          </a:p>
          <a:p>
            <a:pPr indent="-342900" lvl="0" marL="457200" rtl="0">
              <a:lnSpc>
                <a:spcPct val="150000"/>
              </a:lnSpc>
              <a:spcBef>
                <a:spcPts val="0"/>
              </a:spcBef>
              <a:spcAft>
                <a:spcPts val="0"/>
              </a:spcAft>
              <a:buClr>
                <a:schemeClr val="dk1"/>
              </a:buClr>
              <a:buSzPts val="1800"/>
              <a:buChar char="●"/>
            </a:pPr>
            <a:r>
              <a:rPr lang="en-US" sz="1800">
                <a:solidFill>
                  <a:schemeClr val="dk1"/>
                </a:solidFill>
                <a:highlight>
                  <a:schemeClr val="lt1"/>
                </a:highlight>
              </a:rPr>
              <a:t>After the last except clause, an </a:t>
            </a:r>
            <a:r>
              <a:rPr b="1" lang="en-US" sz="1800">
                <a:solidFill>
                  <a:schemeClr val="dk1"/>
                </a:solidFill>
                <a:highlight>
                  <a:schemeClr val="lt1"/>
                </a:highlight>
              </a:rPr>
              <a:t>optional else clause</a:t>
            </a:r>
            <a:r>
              <a:rPr lang="en-US" sz="1800">
                <a:solidFill>
                  <a:schemeClr val="dk1"/>
                </a:solidFill>
                <a:highlight>
                  <a:schemeClr val="lt1"/>
                </a:highlight>
              </a:rPr>
              <a:t> contains code that executes if the code in the try suite raised no exceptions.</a:t>
            </a:r>
            <a:endParaRPr sz="18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65" name="Shape 16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Exceptions. try-except</a:t>
            </a:r>
            <a:endParaRPr/>
          </a:p>
        </p:txBody>
      </p:sp>
      <p:pic>
        <p:nvPicPr>
          <p:cNvPr id="166" name="Shape 166"/>
          <p:cNvPicPr preferRelativeResize="0"/>
          <p:nvPr/>
        </p:nvPicPr>
        <p:blipFill rotWithShape="1">
          <a:blip r:embed="rId4">
            <a:alphaModFix/>
          </a:blip>
          <a:srcRect b="0" l="2372" r="0" t="0"/>
          <a:stretch/>
        </p:blipFill>
        <p:spPr>
          <a:xfrm>
            <a:off x="2911150" y="1825675"/>
            <a:ext cx="3319875" cy="378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