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05" name="Shape 105"/>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69" name="Shape 16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76" name="Shape 17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83" name="Shape 18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90" name="Shape 19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97" name="Shape 19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04" name="Shape 20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11" name="Shape 21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18" name="Shape 21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25" name="Shape 22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32" name="Shape 23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13" name="Shape 11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39" name="Shape 23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46" name="Shape 24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53" name="Shape 25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60" name="Shape 26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67" name="Shape 26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74" name="Shape 27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81" name="Shape 28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90" name="Shape 29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97" name="Shape 29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04" name="Shape 30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20" name="Shape 12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11" name="Shape 31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18" name="Shape 31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25" name="Shape 32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32" name="Shape 33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39" name="Shape 33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46" name="Shape 34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53" name="Shape 35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61" name="Shape 36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69" name="Shape 36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76" name="Shape 37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27" name="Shape 12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84" name="Shape 38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91" name="Shape 39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98" name="Shape 39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05" name="Shape 40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12" name="Shape 41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19" name="Shape 41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26" name="Shape 42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33" name="Shape 43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40" name="Shape 44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Shape 446"/>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47" name="Shape 447"/>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34" name="Shape 13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41" name="Shape 14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48" name="Shape 14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55" name="Shape 15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62" name="Shape 16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8" name="Shape 8"/>
        <p:cNvGrpSpPr/>
        <p:nvPr/>
      </p:nvGrpSpPr>
      <p:grpSpPr>
        <a:xfrm>
          <a:off x="0" y="0"/>
          <a:ext cx="0" cy="0"/>
          <a:chOff x="0" y="0"/>
          <a:chExt cx="0" cy="0"/>
        </a:xfrm>
      </p:grpSpPr>
      <p:sp>
        <p:nvSpPr>
          <p:cNvPr id="9" name="Shape 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0" name="Shape 10"/>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Shape 3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40" name="Shape 40"/>
          <p:cNvSpPr txBox="1"/>
          <p:nvPr>
            <p:ph idx="1" type="body"/>
          </p:nvPr>
        </p:nvSpPr>
        <p:spPr>
          <a:xfrm>
            <a:off x="457200" y="160452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1" name="Shape 41"/>
          <p:cNvSpPr txBox="1"/>
          <p:nvPr>
            <p:ph idx="2"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Shape 4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44" name="Shape 44"/>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5" name="Shape 45"/>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6" name="Shape 46"/>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7" name="Shape 47"/>
          <p:cNvSpPr txBox="1"/>
          <p:nvPr>
            <p:ph idx="4"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Shape 4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50" name="Shape 50"/>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1" name="Shape 51"/>
          <p:cNvSpPr txBox="1"/>
          <p:nvPr>
            <p:ph idx="2"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pic>
        <p:nvPicPr>
          <p:cNvPr id="52" name="Shape 52"/>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pic>
        <p:nvPicPr>
          <p:cNvPr id="53" name="Shape 53"/>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8" name="Shape 58"/>
        <p:cNvGrpSpPr/>
        <p:nvPr/>
      </p:nvGrpSpPr>
      <p:grpSpPr>
        <a:xfrm>
          <a:off x="0" y="0"/>
          <a:ext cx="0" cy="0"/>
          <a:chOff x="0" y="0"/>
          <a:chExt cx="0" cy="0"/>
        </a:xfrm>
      </p:grpSpPr>
      <p:sp>
        <p:nvSpPr>
          <p:cNvPr id="59" name="Shape 59"/>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0" name="Shape 60"/>
          <p:cNvSpPr txBox="1"/>
          <p:nvPr>
            <p:ph idx="1" type="subTitle"/>
          </p:nvPr>
        </p:nvSpPr>
        <p:spPr>
          <a:xfrm>
            <a:off x="457200" y="1604520"/>
            <a:ext cx="8229300" cy="39774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1" name="Shape 61"/>
        <p:cNvGrpSpPr/>
        <p:nvPr/>
      </p:nvGrpSpPr>
      <p:grpSpPr>
        <a:xfrm>
          <a:off x="0" y="0"/>
          <a:ext cx="0" cy="0"/>
          <a:chOff x="0" y="0"/>
          <a:chExt cx="0" cy="0"/>
        </a:xfrm>
      </p:grpSpPr>
      <p:sp>
        <p:nvSpPr>
          <p:cNvPr id="62" name="Shape 62"/>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3" name="Shape 63"/>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4" name="Shape 64"/>
        <p:cNvGrpSpPr/>
        <p:nvPr/>
      </p:nvGrpSpPr>
      <p:grpSpPr>
        <a:xfrm>
          <a:off x="0" y="0"/>
          <a:ext cx="0" cy="0"/>
          <a:chOff x="0" y="0"/>
          <a:chExt cx="0" cy="0"/>
        </a:xfrm>
      </p:grpSpPr>
      <p:sp>
        <p:nvSpPr>
          <p:cNvPr id="65" name="Shape 65"/>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6" name="Shape 66"/>
          <p:cNvSpPr txBox="1"/>
          <p:nvPr>
            <p:ph idx="1" type="body"/>
          </p:nvPr>
        </p:nvSpPr>
        <p:spPr>
          <a:xfrm>
            <a:off x="457200" y="1604520"/>
            <a:ext cx="40158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67" name="Shape 67"/>
          <p:cNvSpPr txBox="1"/>
          <p:nvPr>
            <p:ph idx="2" type="body"/>
          </p:nvPr>
        </p:nvSpPr>
        <p:spPr>
          <a:xfrm>
            <a:off x="4674240" y="1604520"/>
            <a:ext cx="40158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Shape 69"/>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0" name="Shape 70"/>
        <p:cNvGrpSpPr/>
        <p:nvPr/>
      </p:nvGrpSpPr>
      <p:grpSpPr>
        <a:xfrm>
          <a:off x="0" y="0"/>
          <a:ext cx="0" cy="0"/>
          <a:chOff x="0" y="0"/>
          <a:chExt cx="0" cy="0"/>
        </a:xfrm>
      </p:grpSpPr>
      <p:sp>
        <p:nvSpPr>
          <p:cNvPr id="71" name="Shape 71"/>
          <p:cNvSpPr txBox="1"/>
          <p:nvPr>
            <p:ph idx="1" type="subTitle"/>
          </p:nvPr>
        </p:nvSpPr>
        <p:spPr>
          <a:xfrm>
            <a:off x="685800" y="2130480"/>
            <a:ext cx="7771800" cy="68115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2" name="Shape 72"/>
        <p:cNvGrpSpPr/>
        <p:nvPr/>
      </p:nvGrpSpPr>
      <p:grpSpPr>
        <a:xfrm>
          <a:off x="0" y="0"/>
          <a:ext cx="0" cy="0"/>
          <a:chOff x="0" y="0"/>
          <a:chExt cx="0" cy="0"/>
        </a:xfrm>
      </p:grpSpPr>
      <p:sp>
        <p:nvSpPr>
          <p:cNvPr id="73" name="Shape 73"/>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4" name="Shape 74"/>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5" name="Shape 75"/>
          <p:cNvSpPr txBox="1"/>
          <p:nvPr>
            <p:ph idx="2" type="body"/>
          </p:nvPr>
        </p:nvSpPr>
        <p:spPr>
          <a:xfrm>
            <a:off x="457200" y="368208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6" name="Shape 76"/>
          <p:cNvSpPr txBox="1"/>
          <p:nvPr>
            <p:ph idx="3" type="body"/>
          </p:nvPr>
        </p:nvSpPr>
        <p:spPr>
          <a:xfrm>
            <a:off x="4674240" y="1604520"/>
            <a:ext cx="40158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7" name="Shape 77"/>
        <p:cNvGrpSpPr/>
        <p:nvPr/>
      </p:nvGrpSpPr>
      <p:grpSpPr>
        <a:xfrm>
          <a:off x="0" y="0"/>
          <a:ext cx="0" cy="0"/>
          <a:chOff x="0" y="0"/>
          <a:chExt cx="0" cy="0"/>
        </a:xfrm>
      </p:grpSpPr>
      <p:sp>
        <p:nvSpPr>
          <p:cNvPr id="78" name="Shape 78"/>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9" name="Shape 79"/>
          <p:cNvSpPr txBox="1"/>
          <p:nvPr>
            <p:ph idx="1" type="body"/>
          </p:nvPr>
        </p:nvSpPr>
        <p:spPr>
          <a:xfrm>
            <a:off x="457200" y="1604520"/>
            <a:ext cx="40158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0" name="Shape 80"/>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1" name="Shape 81"/>
          <p:cNvSpPr txBox="1"/>
          <p:nvPr>
            <p:ph idx="3" type="body"/>
          </p:nvPr>
        </p:nvSpPr>
        <p:spPr>
          <a:xfrm>
            <a:off x="4674240" y="368208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2" name="Shape 82"/>
        <p:cNvGrpSpPr/>
        <p:nvPr/>
      </p:nvGrpSpPr>
      <p:grpSpPr>
        <a:xfrm>
          <a:off x="0" y="0"/>
          <a:ext cx="0" cy="0"/>
          <a:chOff x="0" y="0"/>
          <a:chExt cx="0" cy="0"/>
        </a:xfrm>
      </p:grpSpPr>
      <p:sp>
        <p:nvSpPr>
          <p:cNvPr id="83" name="Shape 83"/>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84" name="Shape 84"/>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5" name="Shape 85"/>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6" name="Shape 86"/>
          <p:cNvSpPr txBox="1"/>
          <p:nvPr>
            <p:ph idx="3" type="body"/>
          </p:nvPr>
        </p:nvSpPr>
        <p:spPr>
          <a:xfrm>
            <a:off x="457200" y="3682080"/>
            <a:ext cx="82293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7" name="Shape 87"/>
        <p:cNvGrpSpPr/>
        <p:nvPr/>
      </p:nvGrpSpPr>
      <p:grpSpPr>
        <a:xfrm>
          <a:off x="0" y="0"/>
          <a:ext cx="0" cy="0"/>
          <a:chOff x="0" y="0"/>
          <a:chExt cx="0" cy="0"/>
        </a:xfrm>
      </p:grpSpPr>
      <p:sp>
        <p:nvSpPr>
          <p:cNvPr id="88" name="Shape 88"/>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89" name="Shape 89"/>
          <p:cNvSpPr txBox="1"/>
          <p:nvPr>
            <p:ph idx="1" type="body"/>
          </p:nvPr>
        </p:nvSpPr>
        <p:spPr>
          <a:xfrm>
            <a:off x="457200" y="1604520"/>
            <a:ext cx="82293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0" name="Shape 90"/>
          <p:cNvSpPr txBox="1"/>
          <p:nvPr>
            <p:ph idx="2" type="body"/>
          </p:nvPr>
        </p:nvSpPr>
        <p:spPr>
          <a:xfrm>
            <a:off x="457200" y="3682080"/>
            <a:ext cx="82293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1" name="Shape 91"/>
        <p:cNvGrpSpPr/>
        <p:nvPr/>
      </p:nvGrpSpPr>
      <p:grpSpPr>
        <a:xfrm>
          <a:off x="0" y="0"/>
          <a:ext cx="0" cy="0"/>
          <a:chOff x="0" y="0"/>
          <a:chExt cx="0" cy="0"/>
        </a:xfrm>
      </p:grpSpPr>
      <p:sp>
        <p:nvSpPr>
          <p:cNvPr id="92" name="Shape 92"/>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93" name="Shape 93"/>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4" name="Shape 94"/>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5" name="Shape 95"/>
          <p:cNvSpPr txBox="1"/>
          <p:nvPr>
            <p:ph idx="3" type="body"/>
          </p:nvPr>
        </p:nvSpPr>
        <p:spPr>
          <a:xfrm>
            <a:off x="4674240" y="368208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6" name="Shape 96"/>
          <p:cNvSpPr txBox="1"/>
          <p:nvPr>
            <p:ph idx="4" type="body"/>
          </p:nvPr>
        </p:nvSpPr>
        <p:spPr>
          <a:xfrm>
            <a:off x="457200" y="368208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7" name="Shape 97"/>
        <p:cNvGrpSpPr/>
        <p:nvPr/>
      </p:nvGrpSpPr>
      <p:grpSpPr>
        <a:xfrm>
          <a:off x="0" y="0"/>
          <a:ext cx="0" cy="0"/>
          <a:chOff x="0" y="0"/>
          <a:chExt cx="0" cy="0"/>
        </a:xfrm>
      </p:grpSpPr>
      <p:sp>
        <p:nvSpPr>
          <p:cNvPr id="98" name="Shape 98"/>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99" name="Shape 99"/>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00" name="Shape 100"/>
          <p:cNvSpPr txBox="1"/>
          <p:nvPr>
            <p:ph idx="2"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pic>
        <p:nvPicPr>
          <p:cNvPr id="101" name="Shape 101"/>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pic>
        <p:nvPicPr>
          <p:cNvPr id="102" name="Shape 102"/>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Shape 1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4" name="Shape 14"/>
          <p:cNvSpPr txBox="1"/>
          <p:nvPr>
            <p:ph idx="1" type="subTitle"/>
          </p:nvPr>
        </p:nvSpPr>
        <p:spPr>
          <a:xfrm>
            <a:off x="457200" y="1604520"/>
            <a:ext cx="8229240" cy="397728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Shape 16"/>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7" name="Shape 17"/>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8" name="Shape 18"/>
          <p:cNvSpPr txBox="1"/>
          <p:nvPr>
            <p:ph idx="2"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Shape 20"/>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Shape 22"/>
          <p:cNvSpPr txBox="1"/>
          <p:nvPr>
            <p:ph idx="1" type="subTitle"/>
          </p:nvPr>
        </p:nvSpPr>
        <p:spPr>
          <a:xfrm>
            <a:off x="685800" y="2130480"/>
            <a:ext cx="7771680" cy="68115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Shape 24"/>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25" name="Shape 25"/>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6" name="Shape 26"/>
          <p:cNvSpPr txBox="1"/>
          <p:nvPr>
            <p:ph idx="2"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7" name="Shape 27"/>
          <p:cNvSpPr txBox="1"/>
          <p:nvPr>
            <p:ph idx="3"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Shape 2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30" name="Shape 30"/>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1" name="Shape 31"/>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2" name="Shape 32"/>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Shape 34"/>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35" name="Shape 35"/>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6" name="Shape 36"/>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7" name="Shape 37"/>
          <p:cNvSpPr txBox="1"/>
          <p:nvPr>
            <p:ph idx="3"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 name="Shape 7"/>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57200" y="273600"/>
            <a:ext cx="8229300" cy="1144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56" name="Shape 56"/>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5.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5.png"/><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5.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5.png"/><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image" Target="../media/image5.png"/><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p:nvPr/>
        </p:nvSpPr>
        <p:spPr>
          <a:xfrm>
            <a:off x="685800" y="2130480"/>
            <a:ext cx="7771680" cy="14691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Font typeface="Calibri"/>
              <a:buNone/>
            </a:pPr>
            <a:r>
              <a:rPr b="0" i="0" lang="en-US" sz="4400" u="none" cap="none" strike="noStrike">
                <a:solidFill>
                  <a:srgbClr val="000000"/>
                </a:solidFill>
                <a:latin typeface="Calibri"/>
                <a:ea typeface="Calibri"/>
                <a:cs typeface="Calibri"/>
                <a:sym typeface="Calibri"/>
              </a:rPr>
              <a:t> </a:t>
            </a:r>
            <a:endParaRPr/>
          </a:p>
        </p:txBody>
      </p:sp>
      <p:sp>
        <p:nvSpPr>
          <p:cNvPr id="108" name="Shape 108"/>
          <p:cNvSpPr/>
          <p:nvPr/>
        </p:nvSpPr>
        <p:spPr>
          <a:xfrm>
            <a:off x="1371600" y="3886200"/>
            <a:ext cx="6400080" cy="1751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09" name="Shape 109"/>
          <p:cNvPicPr preferRelativeResize="0"/>
          <p:nvPr/>
        </p:nvPicPr>
        <p:blipFill rotWithShape="1">
          <a:blip r:embed="rId3">
            <a:alphaModFix/>
          </a:blip>
          <a:srcRect b="0" l="0" r="0" t="0"/>
          <a:stretch/>
        </p:blipFill>
        <p:spPr>
          <a:xfrm>
            <a:off x="-12600" y="0"/>
            <a:ext cx="9156600" cy="6858000"/>
          </a:xfrm>
          <a:prstGeom prst="rect">
            <a:avLst/>
          </a:prstGeom>
          <a:noFill/>
          <a:ln>
            <a:noFill/>
          </a:ln>
        </p:spPr>
      </p:pic>
      <p:sp>
        <p:nvSpPr>
          <p:cNvPr id="110" name="Shape 110"/>
          <p:cNvSpPr/>
          <p:nvPr/>
        </p:nvSpPr>
        <p:spPr>
          <a:xfrm>
            <a:off x="1218950" y="2345053"/>
            <a:ext cx="5893200" cy="19527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FFFFFF"/>
              </a:buClr>
              <a:buFont typeface="Arial"/>
              <a:buNone/>
            </a:pPr>
            <a:r>
              <a:rPr lang="en-US" sz="4800">
                <a:solidFill>
                  <a:srgbClr val="FFFFFF"/>
                </a:solidFill>
              </a:rPr>
              <a:t>Python Flow</a:t>
            </a:r>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Font typeface="Arial"/>
              <a:buNone/>
            </a:pPr>
            <a:r>
              <a:rPr b="0" i="1" lang="en-US" sz="2400" u="none" cap="none" strike="noStrike">
                <a:solidFill>
                  <a:srgbClr val="FFFFFF"/>
                </a:solidFill>
                <a:latin typeface="Arial"/>
                <a:ea typeface="Arial"/>
                <a:cs typeface="Arial"/>
                <a:sym typeface="Arial"/>
              </a:rPr>
              <a:t>Lecture </a:t>
            </a:r>
            <a:r>
              <a:rPr i="1" lang="en-US" sz="2400">
                <a:solidFill>
                  <a:srgbClr val="FFFFFF"/>
                </a:solidFill>
              </a:rPr>
              <a:t>4</a:t>
            </a:r>
            <a:r>
              <a:rPr b="0" i="1" lang="en-US" sz="2400" u="none" cap="none" strike="noStrike">
                <a:solidFill>
                  <a:srgbClr val="FFFFFF"/>
                </a:solidFill>
                <a:latin typeface="Arial"/>
                <a:ea typeface="Arial"/>
                <a:cs typeface="Arial"/>
                <a:sym typeface="Arial"/>
              </a:rPr>
              <a:t>. </a:t>
            </a:r>
            <a:r>
              <a:rPr i="1" lang="en-US" sz="2400">
                <a:solidFill>
                  <a:srgbClr val="FFFFFF"/>
                </a:solidFill>
              </a:rPr>
              <a:t>OOP and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Shape 17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72" name="Shape 172"/>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OOP. Inheritance</a:t>
            </a:r>
            <a:endParaRPr/>
          </a:p>
        </p:txBody>
      </p:sp>
      <p:sp>
        <p:nvSpPr>
          <p:cNvPr id="173" name="Shape 173"/>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Inheritance is a powerful feature in object oriented programming.</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It refers to defining a new class with little or no modification to an existing class.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The new class is called derived (or child) class and the one from which it inherits is called the base (or parent) class.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Derived class inherits features from the base class, adding new features to it.</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Shape 17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79" name="Shape 179"/>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OOP. Inheritance</a:t>
            </a:r>
            <a:endParaRPr/>
          </a:p>
        </p:txBody>
      </p:sp>
      <p:pic>
        <p:nvPicPr>
          <p:cNvPr id="180" name="Shape 180"/>
          <p:cNvPicPr preferRelativeResize="0"/>
          <p:nvPr/>
        </p:nvPicPr>
        <p:blipFill>
          <a:blip r:embed="rId4">
            <a:alphaModFix/>
          </a:blip>
          <a:stretch>
            <a:fillRect/>
          </a:stretch>
        </p:blipFill>
        <p:spPr>
          <a:xfrm>
            <a:off x="1340900" y="1825675"/>
            <a:ext cx="6462200" cy="4378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Shape 185"/>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86" name="Shape 186"/>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OOP. Abstraction</a:t>
            </a:r>
            <a:endParaRPr/>
          </a:p>
        </p:txBody>
      </p:sp>
      <p:sp>
        <p:nvSpPr>
          <p:cNvPr id="187" name="Shape 187"/>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Is the process of removing characteristics from something in order to reduce it to a set of essential characteristics.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Abstraction allows programmers to represent complex real world in the simplest manner.</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It is a process of identifying the relevant qualities and behaviors an object should possess, in other word represent the necessary features without representing the background details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When we design the abstract classes, we define the framework for later extensions.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An abstract class cannot be instantiated. It can only be used as a super-class for other classes that extend the abstract class.</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Shape 19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93" name="Shape 193"/>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Abstract class</a:t>
            </a:r>
            <a:endParaRPr/>
          </a:p>
        </p:txBody>
      </p:sp>
      <p:sp>
        <p:nvSpPr>
          <p:cNvPr id="194" name="Shape 194"/>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Is the process of removing characteristics from something in order to reduce it to a set of essential characteristics.</a:t>
            </a:r>
            <a:endParaRPr sz="1800">
              <a:solidFill>
                <a:schemeClr val="dk1"/>
              </a:solidFill>
              <a:highlight>
                <a:schemeClr val="lt1"/>
              </a:highlight>
            </a:endParaRPr>
          </a:p>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Abstract classes are classes that contain one or more abstract methods or properties. </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An abstract method is a method that is marked with @abstractmethod and contains no implementation or contains some limited implementation.</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An abstract property is a property that is marked with @abstractproperty and contains no implementation or contains some limited implementation.</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Abstract classes may not be instantiated, and require subclasses to provide implementations for the abstract methods and properties. </a:t>
            </a:r>
            <a:endParaRPr sz="1800">
              <a:solidFill>
                <a:schemeClr val="dk1"/>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Shape 19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00" name="Shape 20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OOP. Abstraction</a:t>
            </a:r>
            <a:endParaRPr/>
          </a:p>
        </p:txBody>
      </p:sp>
      <p:pic>
        <p:nvPicPr>
          <p:cNvPr id="201" name="Shape 201"/>
          <p:cNvPicPr preferRelativeResize="0"/>
          <p:nvPr/>
        </p:nvPicPr>
        <p:blipFill>
          <a:blip r:embed="rId4">
            <a:alphaModFix/>
          </a:blip>
          <a:stretch>
            <a:fillRect/>
          </a:stretch>
        </p:blipFill>
        <p:spPr>
          <a:xfrm>
            <a:off x="1646813" y="1825675"/>
            <a:ext cx="5991875" cy="4373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Shape 206"/>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07" name="Shape 207"/>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Abstract Method</a:t>
            </a:r>
            <a:endParaRPr/>
          </a:p>
        </p:txBody>
      </p:sp>
      <p:pic>
        <p:nvPicPr>
          <p:cNvPr id="208" name="Shape 208"/>
          <p:cNvPicPr preferRelativeResize="0"/>
          <p:nvPr/>
        </p:nvPicPr>
        <p:blipFill>
          <a:blip r:embed="rId4">
            <a:alphaModFix/>
          </a:blip>
          <a:stretch>
            <a:fillRect/>
          </a:stretch>
        </p:blipFill>
        <p:spPr>
          <a:xfrm>
            <a:off x="1526725" y="1825675"/>
            <a:ext cx="6153925" cy="439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Shape 21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14" name="Shape 214"/>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OOP. Polymorphism</a:t>
            </a:r>
            <a:endParaRPr/>
          </a:p>
        </p:txBody>
      </p:sp>
      <p:sp>
        <p:nvSpPr>
          <p:cNvPr id="215" name="Shape 215"/>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Encapsulation, Inheritance, and Abstraction concepts are very related to Polymorphism.</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Polymorphisms is a generic term that means 'many shapes'. More precisely  Polymorphisms means the ability to request that the same methods be performed by a wide range of different types of things.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So polymorphism is the ability (in programming) to present the same “interface” for differing underlying forms (data types).</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id="220" name="Shape 220"/>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21" name="Shape 221"/>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Abstraction. </a:t>
            </a:r>
            <a:r>
              <a:rPr lang="en-US" sz="4800"/>
              <a:t>Polymorphism</a:t>
            </a:r>
            <a:endParaRPr/>
          </a:p>
        </p:txBody>
      </p:sp>
      <p:pic>
        <p:nvPicPr>
          <p:cNvPr id="222" name="Shape 222"/>
          <p:cNvPicPr preferRelativeResize="0"/>
          <p:nvPr/>
        </p:nvPicPr>
        <p:blipFill>
          <a:blip r:embed="rId4">
            <a:alphaModFix/>
          </a:blip>
          <a:stretch>
            <a:fillRect/>
          </a:stretch>
        </p:blipFill>
        <p:spPr>
          <a:xfrm>
            <a:off x="1059663" y="1825675"/>
            <a:ext cx="7024676" cy="4385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Shape 22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28" name="Shape 228"/>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Abstract Property</a:t>
            </a:r>
            <a:endParaRPr/>
          </a:p>
        </p:txBody>
      </p:sp>
      <p:pic>
        <p:nvPicPr>
          <p:cNvPr id="229" name="Shape 229"/>
          <p:cNvPicPr preferRelativeResize="0"/>
          <p:nvPr/>
        </p:nvPicPr>
        <p:blipFill>
          <a:blip r:embed="rId4">
            <a:alphaModFix/>
          </a:blip>
          <a:stretch>
            <a:fillRect/>
          </a:stretch>
        </p:blipFill>
        <p:spPr>
          <a:xfrm>
            <a:off x="1352550" y="1825663"/>
            <a:ext cx="6438900" cy="4371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Shape 234"/>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35" name="Shape 235"/>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Abstraction. Polymorphism</a:t>
            </a:r>
            <a:endParaRPr/>
          </a:p>
        </p:txBody>
      </p:sp>
      <p:pic>
        <p:nvPicPr>
          <p:cNvPr id="236" name="Shape 236"/>
          <p:cNvPicPr preferRelativeResize="0"/>
          <p:nvPr/>
        </p:nvPicPr>
        <p:blipFill>
          <a:blip r:embed="rId4">
            <a:alphaModFix/>
          </a:blip>
          <a:stretch>
            <a:fillRect/>
          </a:stretch>
        </p:blipFill>
        <p:spPr>
          <a:xfrm>
            <a:off x="1009650" y="1825675"/>
            <a:ext cx="7124700" cy="411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Shape 115"/>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116" name="Shape 116"/>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OVERVIEW</a:t>
            </a:r>
            <a:endParaRPr/>
          </a:p>
        </p:txBody>
      </p:sp>
      <p:sp>
        <p:nvSpPr>
          <p:cNvPr id="117" name="Shape 117"/>
          <p:cNvSpPr txBox="1"/>
          <p:nvPr/>
        </p:nvSpPr>
        <p:spPr>
          <a:xfrm>
            <a:off x="396850" y="2055025"/>
            <a:ext cx="8491800" cy="3897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1000"/>
              </a:spcBef>
              <a:spcAft>
                <a:spcPts val="0"/>
              </a:spcAft>
              <a:buClr>
                <a:srgbClr val="222222"/>
              </a:buClr>
              <a:buSzPts val="1800"/>
              <a:buChar char="●"/>
            </a:pPr>
            <a:r>
              <a:rPr lang="en-US" sz="1800">
                <a:solidFill>
                  <a:srgbClr val="222222"/>
                </a:solidFill>
              </a:rPr>
              <a:t>OOP basics</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Abstract classes</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Interfaces</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Static &amp; Class method</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SOLID Python</a:t>
            </a:r>
            <a:endParaRPr sz="1800">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Shape 24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42" name="Shape 242"/>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Abstraction. Polymorphism</a:t>
            </a:r>
            <a:endParaRPr/>
          </a:p>
        </p:txBody>
      </p:sp>
      <p:pic>
        <p:nvPicPr>
          <p:cNvPr id="243" name="Shape 243"/>
          <p:cNvPicPr preferRelativeResize="0"/>
          <p:nvPr/>
        </p:nvPicPr>
        <p:blipFill>
          <a:blip r:embed="rId4">
            <a:alphaModFix/>
          </a:blip>
          <a:stretch>
            <a:fillRect/>
          </a:stretch>
        </p:blipFill>
        <p:spPr>
          <a:xfrm>
            <a:off x="1499275" y="2671750"/>
            <a:ext cx="6143625" cy="1514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49" name="Shape 249"/>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Abstract Method (private) </a:t>
            </a:r>
            <a:endParaRPr/>
          </a:p>
        </p:txBody>
      </p:sp>
      <p:pic>
        <p:nvPicPr>
          <p:cNvPr id="250" name="Shape 250"/>
          <p:cNvPicPr preferRelativeResize="0"/>
          <p:nvPr/>
        </p:nvPicPr>
        <p:blipFill>
          <a:blip r:embed="rId4">
            <a:alphaModFix/>
          </a:blip>
          <a:stretch>
            <a:fillRect/>
          </a:stretch>
        </p:blipFill>
        <p:spPr>
          <a:xfrm>
            <a:off x="1526725" y="1825675"/>
            <a:ext cx="6153925" cy="4399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id="255" name="Shape 255"/>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56" name="Shape 256"/>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OOP.Bad Practice</a:t>
            </a:r>
            <a:endParaRPr/>
          </a:p>
        </p:txBody>
      </p:sp>
      <p:pic>
        <p:nvPicPr>
          <p:cNvPr id="257" name="Shape 257"/>
          <p:cNvPicPr preferRelativeResize="0"/>
          <p:nvPr/>
        </p:nvPicPr>
        <p:blipFill>
          <a:blip r:embed="rId4">
            <a:alphaModFix/>
          </a:blip>
          <a:stretch>
            <a:fillRect/>
          </a:stretch>
        </p:blipFill>
        <p:spPr>
          <a:xfrm>
            <a:off x="1003975" y="1952625"/>
            <a:ext cx="7134225" cy="2952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id="262" name="Shape 26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63" name="Shape 263"/>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OOP.Bad Practice</a:t>
            </a:r>
            <a:endParaRPr/>
          </a:p>
        </p:txBody>
      </p:sp>
      <p:pic>
        <p:nvPicPr>
          <p:cNvPr id="264" name="Shape 264"/>
          <p:cNvPicPr preferRelativeResize="0"/>
          <p:nvPr/>
        </p:nvPicPr>
        <p:blipFill>
          <a:blip r:embed="rId4">
            <a:alphaModFix/>
          </a:blip>
          <a:stretch>
            <a:fillRect/>
          </a:stretch>
        </p:blipFill>
        <p:spPr>
          <a:xfrm>
            <a:off x="1223487" y="1825675"/>
            <a:ext cx="6695225" cy="43443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pic>
        <p:nvPicPr>
          <p:cNvPr id="269" name="Shape 26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70" name="Shape 27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Interfaces</a:t>
            </a:r>
            <a:endParaRPr/>
          </a:p>
        </p:txBody>
      </p:sp>
      <p:sp>
        <p:nvSpPr>
          <p:cNvPr id="271" name="Shape 271"/>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Consider the following situation:</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You are in the middle of a large, empty room, when a zombie suddenly attacks you.</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You have no weapon.</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Luckily, a fellow living human is standing in the doorway of the room.</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"Quick!" you shout at him. "Throw me something I can hit the zombie with!"</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Let’s consider...</a:t>
            </a:r>
            <a:endParaRPr sz="1800">
              <a:solidFill>
                <a:schemeClr val="dk1"/>
              </a:solidFill>
              <a:highlight>
                <a:schemeClr val="lt1"/>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Shape 276"/>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77" name="Shape 277"/>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Interfaces</a:t>
            </a:r>
            <a:endParaRPr/>
          </a:p>
        </p:txBody>
      </p:sp>
      <p:sp>
        <p:nvSpPr>
          <p:cNvPr id="278" name="Shape 278"/>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You didn't specify (nor do you care) exactly what your friend will choose to toss; ...But it doesn't matter, as long as</a:t>
            </a:r>
            <a:r>
              <a:rPr lang="en-US" sz="1800">
                <a:solidFill>
                  <a:schemeClr val="dk1"/>
                </a:solidFill>
                <a:highlight>
                  <a:schemeClr val="lt1"/>
                </a:highlight>
              </a:rPr>
              <a:t>:</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It's something that can be tossed (He can't toss you the sofa)</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It's something that you can grab hold of (Let's hope he didn't toss a shuriken)</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It's something you can use to bash the zombie's brains out (That rules out pillows and such)</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It doesn't matter whether you get a baseball bat or a hammer - as long as it implements your three conditions, you're good.</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When you write an </a:t>
            </a:r>
            <a:r>
              <a:rPr b="1" lang="en-US" sz="1800">
                <a:solidFill>
                  <a:schemeClr val="dk1"/>
                </a:solidFill>
                <a:highlight>
                  <a:schemeClr val="lt1"/>
                </a:highlight>
              </a:rPr>
              <a:t>interface</a:t>
            </a:r>
            <a:r>
              <a:rPr lang="en-US" sz="1800">
                <a:solidFill>
                  <a:schemeClr val="dk1"/>
                </a:solidFill>
                <a:highlight>
                  <a:schemeClr val="lt1"/>
                </a:highlight>
              </a:rPr>
              <a:t>, you're basically saying: "I need something that..."</a:t>
            </a:r>
            <a:endParaRPr sz="1800">
              <a:solidFill>
                <a:schemeClr val="dk1"/>
              </a:solidFill>
              <a:highlight>
                <a:schemeClr val="lt1"/>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pic>
        <p:nvPicPr>
          <p:cNvPr id="283" name="Shape 28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84" name="Shape 284"/>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Interfaces</a:t>
            </a:r>
            <a:endParaRPr/>
          </a:p>
        </p:txBody>
      </p:sp>
      <p:sp>
        <p:nvSpPr>
          <p:cNvPr id="285" name="Shape 285"/>
          <p:cNvSpPr txBox="1"/>
          <p:nvPr/>
        </p:nvSpPr>
        <p:spPr>
          <a:xfrm>
            <a:off x="442875" y="1825675"/>
            <a:ext cx="8491800" cy="5655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Python doesn’t support interfaces but there are some ways to emulate it</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p:txBody>
      </p:sp>
      <p:pic>
        <p:nvPicPr>
          <p:cNvPr id="286" name="Shape 286"/>
          <p:cNvPicPr preferRelativeResize="0"/>
          <p:nvPr/>
        </p:nvPicPr>
        <p:blipFill rotWithShape="1">
          <a:blip r:embed="rId4">
            <a:alphaModFix/>
          </a:blip>
          <a:srcRect b="0" l="0" r="0" t="1263"/>
          <a:stretch/>
        </p:blipFill>
        <p:spPr>
          <a:xfrm>
            <a:off x="4628850" y="2391175"/>
            <a:ext cx="4091575" cy="3689225"/>
          </a:xfrm>
          <a:prstGeom prst="rect">
            <a:avLst/>
          </a:prstGeom>
          <a:noFill/>
          <a:ln>
            <a:noFill/>
          </a:ln>
        </p:spPr>
      </p:pic>
      <p:pic>
        <p:nvPicPr>
          <p:cNvPr id="287" name="Shape 287"/>
          <p:cNvPicPr preferRelativeResize="0"/>
          <p:nvPr/>
        </p:nvPicPr>
        <p:blipFill>
          <a:blip r:embed="rId5">
            <a:alphaModFix/>
          </a:blip>
          <a:stretch>
            <a:fillRect/>
          </a:stretch>
        </p:blipFill>
        <p:spPr>
          <a:xfrm>
            <a:off x="1428275" y="2391175"/>
            <a:ext cx="2888200" cy="3981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Shape 29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93" name="Shape 293"/>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Static Method</a:t>
            </a:r>
            <a:endParaRPr/>
          </a:p>
        </p:txBody>
      </p:sp>
      <p:sp>
        <p:nvSpPr>
          <p:cNvPr id="294" name="Shape 294"/>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Static methods, much like class methods, are methods that are bound to a class rather than its object.</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They do not require a class instance creation. So, are not dependent on the state of the object.</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Static method knows nothing about the class and just deals with the parameters.</a:t>
            </a:r>
            <a:endParaRPr sz="1800">
              <a:solidFill>
                <a:schemeClr val="dk1"/>
              </a:solidFill>
              <a:highlight>
                <a:schemeClr val="lt1"/>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pic>
        <p:nvPicPr>
          <p:cNvPr id="299" name="Shape 29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00" name="Shape 30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Static Method</a:t>
            </a:r>
            <a:endParaRPr/>
          </a:p>
        </p:txBody>
      </p:sp>
      <p:pic>
        <p:nvPicPr>
          <p:cNvPr id="301" name="Shape 301"/>
          <p:cNvPicPr preferRelativeResize="0"/>
          <p:nvPr/>
        </p:nvPicPr>
        <p:blipFill>
          <a:blip r:embed="rId4">
            <a:alphaModFix/>
          </a:blip>
          <a:stretch>
            <a:fillRect/>
          </a:stretch>
        </p:blipFill>
        <p:spPr>
          <a:xfrm>
            <a:off x="2343150" y="1825663"/>
            <a:ext cx="4457700" cy="4067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pic>
        <p:nvPicPr>
          <p:cNvPr id="306" name="Shape 306"/>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07" name="Shape 307"/>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Static Method Usage</a:t>
            </a:r>
            <a:endParaRPr/>
          </a:p>
        </p:txBody>
      </p:sp>
      <p:sp>
        <p:nvSpPr>
          <p:cNvPr id="308" name="Shape 308"/>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Grouping utility function to a class</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Static methods have very limited use case, because like class methods or any other methods within a class, they cannot access properties of the class itself.</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However, when you need a utility function that doesn't access any properties of a class but makes sense that it belongs to the class, we use static functions.</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Having a single implementation</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Static methods are used when we don't want subclasses of a class change/override a specific implementation of a method.</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23" name="Shape 123"/>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OOP</a:t>
            </a:r>
            <a:endParaRPr/>
          </a:p>
        </p:txBody>
      </p:sp>
      <p:sp>
        <p:nvSpPr>
          <p:cNvPr id="124" name="Shape 124"/>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OOP is mainly a program design philosophy. </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Everything in OOP is grouped as self sustainable "objects". Hence, you gain  reusability by means of four main object-oriented programming concepts.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In OOP programmers define not only the data type of a data structure, but also the types of operations/methods (functions) that can be applied to the data structure.</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In this way, the data structure becomes an object that includes both data and functions (methods) in one unit. In addition, programmers can create relationships between one object and another.</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For example, objects can inherit characteristics from other objects.</a:t>
            </a:r>
            <a:endParaRPr sz="1800">
              <a:solidFill>
                <a:schemeClr val="dk1"/>
              </a:solidFill>
              <a:highlight>
                <a:schemeClr val="lt1"/>
              </a:highlight>
            </a:endParaRPr>
          </a:p>
          <a:p>
            <a:pPr indent="0" lvl="0" marL="457200" rtl="0">
              <a:lnSpc>
                <a:spcPct val="150000"/>
              </a:lnSpc>
              <a:spcBef>
                <a:spcPts val="0"/>
              </a:spcBef>
              <a:spcAft>
                <a:spcPts val="0"/>
              </a:spcAft>
              <a:buNone/>
            </a:pPr>
            <a:r>
              <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pic>
        <p:nvPicPr>
          <p:cNvPr id="313" name="Shape 31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14" name="Shape 314"/>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Static Method</a:t>
            </a:r>
            <a:endParaRPr/>
          </a:p>
        </p:txBody>
      </p:sp>
      <p:pic>
        <p:nvPicPr>
          <p:cNvPr id="315" name="Shape 315"/>
          <p:cNvPicPr preferRelativeResize="0"/>
          <p:nvPr/>
        </p:nvPicPr>
        <p:blipFill>
          <a:blip r:embed="rId4">
            <a:alphaModFix/>
          </a:blip>
          <a:stretch>
            <a:fillRect/>
          </a:stretch>
        </p:blipFill>
        <p:spPr>
          <a:xfrm>
            <a:off x="2870050" y="1825675"/>
            <a:ext cx="3402100" cy="4601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pic>
        <p:nvPicPr>
          <p:cNvPr id="320" name="Shape 320"/>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21" name="Shape 321"/>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Class</a:t>
            </a:r>
            <a:r>
              <a:rPr lang="en-US" sz="4800"/>
              <a:t> Method</a:t>
            </a:r>
            <a:endParaRPr/>
          </a:p>
        </p:txBody>
      </p:sp>
      <p:sp>
        <p:nvSpPr>
          <p:cNvPr id="322" name="Shape 322"/>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A class method is a method that is bound to a class rather than its object. It doesn't require creation of a class instance, much like staticmethod.</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They do not require a class instance creation. So, are not dependent on the state of the object.</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Class method works with the class since its parameter is always the class itself.</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pic>
        <p:nvPicPr>
          <p:cNvPr id="327" name="Shape 32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28" name="Shape 328"/>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Class Method</a:t>
            </a:r>
            <a:endParaRPr/>
          </a:p>
        </p:txBody>
      </p:sp>
      <p:pic>
        <p:nvPicPr>
          <p:cNvPr id="329" name="Shape 329"/>
          <p:cNvPicPr preferRelativeResize="0"/>
          <p:nvPr/>
        </p:nvPicPr>
        <p:blipFill>
          <a:blip r:embed="rId4">
            <a:alphaModFix/>
          </a:blip>
          <a:stretch>
            <a:fillRect/>
          </a:stretch>
        </p:blipFill>
        <p:spPr>
          <a:xfrm>
            <a:off x="2729586" y="1825675"/>
            <a:ext cx="3683025" cy="4542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id="334" name="Shape 334"/>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35" name="Shape 335"/>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Class</a:t>
            </a:r>
            <a:r>
              <a:rPr lang="en-US" sz="4800"/>
              <a:t> Method Usage</a:t>
            </a:r>
            <a:endParaRPr/>
          </a:p>
        </p:txBody>
      </p:sp>
      <p:sp>
        <p:nvSpPr>
          <p:cNvPr id="336" name="Shape 336"/>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Factory methods</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Factory methods are those methods which return a class object (like constructor) for different use cases.</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Correct instance creation in inheritance</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Whenever you derive a class from implementing a factory method as a class method, it ensures correct instance creation of the derived class.</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You can create a static method for the above example but the object it creates, will always be hardcoded as Base class.</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But, when you use a class method, it creates the correct instance of the derived class.</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pic>
        <p:nvPicPr>
          <p:cNvPr id="341" name="Shape 34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42" name="Shape 342"/>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SOLID principles</a:t>
            </a:r>
            <a:endParaRPr/>
          </a:p>
        </p:txBody>
      </p:sp>
      <p:sp>
        <p:nvSpPr>
          <p:cNvPr id="343" name="Shape 343"/>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Font typeface="Arial"/>
              <a:buChar char="●"/>
            </a:pPr>
            <a:r>
              <a:rPr lang="en-US" sz="1800">
                <a:solidFill>
                  <a:schemeClr val="dk1"/>
                </a:solidFill>
                <a:highlight>
                  <a:schemeClr val="lt1"/>
                </a:highlight>
              </a:rPr>
              <a:t>Five basic principles of OOP</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SRP </a:t>
            </a:r>
            <a:r>
              <a:rPr lang="en-US" sz="1800">
                <a:solidFill>
                  <a:schemeClr val="dk1"/>
                </a:solidFill>
                <a:highlight>
                  <a:schemeClr val="lt1"/>
                </a:highlight>
              </a:rPr>
              <a:t>- Single Responsibility Principle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OCP </a:t>
            </a:r>
            <a:r>
              <a:rPr lang="en-US" sz="1800">
                <a:solidFill>
                  <a:schemeClr val="dk1"/>
                </a:solidFill>
                <a:highlight>
                  <a:schemeClr val="lt1"/>
                </a:highlight>
              </a:rPr>
              <a:t>- Open/Closed Principle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LSP </a:t>
            </a:r>
            <a:r>
              <a:rPr lang="en-US" sz="1800">
                <a:solidFill>
                  <a:schemeClr val="dk1"/>
                </a:solidFill>
                <a:highlight>
                  <a:schemeClr val="lt1"/>
                </a:highlight>
              </a:rPr>
              <a:t>- Liskov Substitution Principle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ISP </a:t>
            </a:r>
            <a:r>
              <a:rPr lang="en-US" sz="1800">
                <a:solidFill>
                  <a:schemeClr val="dk1"/>
                </a:solidFill>
                <a:highlight>
                  <a:schemeClr val="lt1"/>
                </a:highlight>
              </a:rPr>
              <a:t>- Interface Segregation Principle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DIP </a:t>
            </a:r>
            <a:r>
              <a:rPr lang="en-US" sz="1800">
                <a:solidFill>
                  <a:schemeClr val="dk1"/>
                </a:solidFill>
                <a:highlight>
                  <a:schemeClr val="lt1"/>
                </a:highlight>
              </a:rPr>
              <a:t>- Dependency Inversion Principle</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pic>
        <p:nvPicPr>
          <p:cNvPr id="348" name="Shape 34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49" name="Shape 349"/>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SOLID goals</a:t>
            </a:r>
            <a:endParaRPr/>
          </a:p>
        </p:txBody>
      </p:sp>
      <p:sp>
        <p:nvSpPr>
          <p:cNvPr id="350" name="Shape 350"/>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Font typeface="Arial"/>
              <a:buChar char="●"/>
            </a:pPr>
            <a:r>
              <a:rPr lang="en-US" sz="1800">
                <a:solidFill>
                  <a:schemeClr val="dk1"/>
                </a:solidFill>
                <a:highlight>
                  <a:schemeClr val="lt1"/>
                </a:highlight>
              </a:rPr>
              <a:t>Make software entities easy to:</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understand</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maintain</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extend</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unit-test</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reuse in different context</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pic>
        <p:nvPicPr>
          <p:cNvPr id="355" name="Shape 355"/>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56" name="Shape 356"/>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Single Responsibility Principle</a:t>
            </a:r>
            <a:endParaRPr/>
          </a:p>
        </p:txBody>
      </p:sp>
      <p:pic>
        <p:nvPicPr>
          <p:cNvPr id="357" name="Shape 357"/>
          <p:cNvPicPr preferRelativeResize="0"/>
          <p:nvPr/>
        </p:nvPicPr>
        <p:blipFill rotWithShape="1">
          <a:blip r:embed="rId4">
            <a:alphaModFix/>
          </a:blip>
          <a:srcRect b="3751" l="0" r="0" t="1263"/>
          <a:stretch/>
        </p:blipFill>
        <p:spPr>
          <a:xfrm>
            <a:off x="2040588" y="2717875"/>
            <a:ext cx="5062825" cy="3550900"/>
          </a:xfrm>
          <a:prstGeom prst="rect">
            <a:avLst/>
          </a:prstGeom>
          <a:noFill/>
          <a:ln>
            <a:noFill/>
          </a:ln>
        </p:spPr>
      </p:pic>
      <p:sp>
        <p:nvSpPr>
          <p:cNvPr id="358" name="Shape 358"/>
          <p:cNvSpPr txBox="1"/>
          <p:nvPr/>
        </p:nvSpPr>
        <p:spPr>
          <a:xfrm>
            <a:off x="442875" y="1825675"/>
            <a:ext cx="8491800" cy="892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Font typeface="Arial"/>
              <a:buChar char="●"/>
            </a:pPr>
            <a:r>
              <a:rPr lang="en-US" sz="1800">
                <a:solidFill>
                  <a:schemeClr val="dk1"/>
                </a:solidFill>
                <a:highlight>
                  <a:schemeClr val="lt1"/>
                </a:highlight>
              </a:rPr>
              <a:t>Single responsibility is the concept of a Class doing one specific thing (responsibility) and not trying to do more than it should</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pic>
        <p:nvPicPr>
          <p:cNvPr id="363" name="Shape 36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64" name="Shape 364"/>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Single Responsibility Principle</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id="365" name="Shape 365"/>
          <p:cNvPicPr preferRelativeResize="0"/>
          <p:nvPr/>
        </p:nvPicPr>
        <p:blipFill>
          <a:blip r:embed="rId4">
            <a:alphaModFix/>
          </a:blip>
          <a:stretch>
            <a:fillRect/>
          </a:stretch>
        </p:blipFill>
        <p:spPr>
          <a:xfrm>
            <a:off x="1667700" y="2370474"/>
            <a:ext cx="5806799" cy="3916850"/>
          </a:xfrm>
          <a:prstGeom prst="rect">
            <a:avLst/>
          </a:prstGeom>
          <a:noFill/>
          <a:ln>
            <a:noFill/>
          </a:ln>
        </p:spPr>
      </p:pic>
      <p:sp>
        <p:nvSpPr>
          <p:cNvPr id="366" name="Shape 366"/>
          <p:cNvSpPr txBox="1"/>
          <p:nvPr/>
        </p:nvSpPr>
        <p:spPr>
          <a:xfrm>
            <a:off x="442875" y="1825675"/>
            <a:ext cx="8616900" cy="5448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Each class should have only one responsibility. Not just to “do only one thing”</a:t>
            </a:r>
            <a:endParaRPr sz="1800">
              <a:solidFill>
                <a:schemeClr val="dk1"/>
              </a:solidFill>
              <a:highlight>
                <a:schemeClr val="lt1"/>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pic>
        <p:nvPicPr>
          <p:cNvPr id="371" name="Shape 37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72" name="Shape 372"/>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Single Responsibility Principle</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id="373" name="Shape 373"/>
          <p:cNvPicPr preferRelativeResize="0"/>
          <p:nvPr/>
        </p:nvPicPr>
        <p:blipFill>
          <a:blip r:embed="rId4">
            <a:alphaModFix/>
          </a:blip>
          <a:stretch>
            <a:fillRect/>
          </a:stretch>
        </p:blipFill>
        <p:spPr>
          <a:xfrm>
            <a:off x="1952712" y="1825675"/>
            <a:ext cx="5380076" cy="4524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pic>
        <p:nvPicPr>
          <p:cNvPr id="378" name="Shape 37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79" name="Shape 379"/>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Open/Closed Principle</a:t>
            </a:r>
            <a:endParaRPr/>
          </a:p>
        </p:txBody>
      </p:sp>
      <p:sp>
        <p:nvSpPr>
          <p:cNvPr id="380" name="Shape 380"/>
          <p:cNvSpPr txBox="1"/>
          <p:nvPr/>
        </p:nvSpPr>
        <p:spPr>
          <a:xfrm>
            <a:off x="442875" y="1825675"/>
            <a:ext cx="8616900" cy="9282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Software entities (classes, modules, functions, etc.) should be opened for extension, but closed for modification</a:t>
            </a:r>
            <a:endParaRPr sz="1800">
              <a:solidFill>
                <a:schemeClr val="dk1"/>
              </a:solidFill>
              <a:highlight>
                <a:schemeClr val="lt1"/>
              </a:highlight>
            </a:endParaRPr>
          </a:p>
        </p:txBody>
      </p:sp>
      <p:pic>
        <p:nvPicPr>
          <p:cNvPr id="381" name="Shape 381"/>
          <p:cNvPicPr preferRelativeResize="0"/>
          <p:nvPr/>
        </p:nvPicPr>
        <p:blipFill>
          <a:blip r:embed="rId4">
            <a:alphaModFix/>
          </a:blip>
          <a:stretch>
            <a:fillRect/>
          </a:stretch>
        </p:blipFill>
        <p:spPr>
          <a:xfrm>
            <a:off x="1580250" y="2753875"/>
            <a:ext cx="5981700" cy="321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Shape 12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30" name="Shape 13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OOP Basic Terminology</a:t>
            </a:r>
            <a:endParaRPr/>
          </a:p>
        </p:txBody>
      </p:sp>
      <p:sp>
        <p:nvSpPr>
          <p:cNvPr id="131" name="Shape 131"/>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Object</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Usually a person, place or thing (a noun)</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Method</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An action performed by an object (a verb)</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Property or attribute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Characteristics of certain object</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Class</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 category of similar objects (such as automobiles), does not hold any values of the object’ s attributes/properties</a:t>
            </a:r>
            <a:endParaRPr sz="1800">
              <a:solidFill>
                <a:schemeClr val="dk1"/>
              </a:solidFill>
              <a:highlight>
                <a:schemeClr val="lt1"/>
              </a:highlight>
            </a:endParaRPr>
          </a:p>
          <a:p>
            <a:pPr indent="0" lvl="0" marL="457200" rtl="0">
              <a:lnSpc>
                <a:spcPct val="150000"/>
              </a:lnSpc>
              <a:spcBef>
                <a:spcPts val="0"/>
              </a:spcBef>
              <a:spcAft>
                <a:spcPts val="0"/>
              </a:spcAft>
              <a:buNone/>
            </a:pPr>
            <a:r>
              <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pic>
        <p:nvPicPr>
          <p:cNvPr id="386" name="Shape 386"/>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87" name="Shape 387"/>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Open/Closed Principle &amp; DI</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id="388" name="Shape 388"/>
          <p:cNvPicPr preferRelativeResize="0"/>
          <p:nvPr/>
        </p:nvPicPr>
        <p:blipFill>
          <a:blip r:embed="rId4">
            <a:alphaModFix/>
          </a:blip>
          <a:stretch>
            <a:fillRect/>
          </a:stretch>
        </p:blipFill>
        <p:spPr>
          <a:xfrm>
            <a:off x="1132575" y="1825675"/>
            <a:ext cx="6877050" cy="4057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pic>
        <p:nvPicPr>
          <p:cNvPr id="393" name="Shape 39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94" name="Shape 394"/>
          <p:cNvSpPr/>
          <p:nvPr/>
        </p:nvSpPr>
        <p:spPr>
          <a:xfrm>
            <a:off x="396850" y="933475"/>
            <a:ext cx="86934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solidFill>
                  <a:schemeClr val="dk1"/>
                </a:solidFill>
              </a:rPr>
              <a:t>Dependency Inversion</a:t>
            </a:r>
            <a:endParaRPr sz="4800"/>
          </a:p>
        </p:txBody>
      </p:sp>
      <p:pic>
        <p:nvPicPr>
          <p:cNvPr id="395" name="Shape 395"/>
          <p:cNvPicPr preferRelativeResize="0"/>
          <p:nvPr/>
        </p:nvPicPr>
        <p:blipFill>
          <a:blip r:embed="rId4">
            <a:alphaModFix/>
          </a:blip>
          <a:stretch>
            <a:fillRect/>
          </a:stretch>
        </p:blipFill>
        <p:spPr>
          <a:xfrm>
            <a:off x="3295650" y="1825675"/>
            <a:ext cx="2552700" cy="3409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pic>
        <p:nvPicPr>
          <p:cNvPr id="400" name="Shape 400"/>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401" name="Shape 401"/>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Inversion of Control</a:t>
            </a:r>
            <a:endParaRPr sz="4800">
              <a:solidFill>
                <a:schemeClr val="dk1"/>
              </a:solidFill>
            </a:endParaRPr>
          </a:p>
        </p:txBody>
      </p:sp>
      <p:pic>
        <p:nvPicPr>
          <p:cNvPr id="402" name="Shape 402"/>
          <p:cNvPicPr preferRelativeResize="0"/>
          <p:nvPr/>
        </p:nvPicPr>
        <p:blipFill>
          <a:blip r:embed="rId4">
            <a:alphaModFix/>
          </a:blip>
          <a:stretch>
            <a:fillRect/>
          </a:stretch>
        </p:blipFill>
        <p:spPr>
          <a:xfrm>
            <a:off x="2160987" y="1825675"/>
            <a:ext cx="4963525" cy="4435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pic>
        <p:nvPicPr>
          <p:cNvPr id="407" name="Shape 40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408" name="Shape 408"/>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SzPts val="1100"/>
              <a:buFont typeface="Arial"/>
              <a:buNone/>
            </a:pPr>
            <a:r>
              <a:rPr lang="en-US" sz="4800">
                <a:solidFill>
                  <a:schemeClr val="dk1"/>
                </a:solidFill>
              </a:rPr>
              <a:t>WHY WE NEED DI?</a:t>
            </a:r>
            <a:endParaRPr sz="4800">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descr="di_04.png" id="409" name="Shape 409"/>
          <p:cNvPicPr preferRelativeResize="0"/>
          <p:nvPr/>
        </p:nvPicPr>
        <p:blipFill>
          <a:blip r:embed="rId4">
            <a:alphaModFix/>
          </a:blip>
          <a:stretch>
            <a:fillRect/>
          </a:stretch>
        </p:blipFill>
        <p:spPr>
          <a:xfrm>
            <a:off x="536775" y="2081961"/>
            <a:ext cx="8070450" cy="269407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pic>
        <p:nvPicPr>
          <p:cNvPr id="414" name="Shape 414"/>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415" name="Shape 415"/>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solidFill>
                  <a:schemeClr val="dk1"/>
                </a:solidFill>
              </a:rPr>
              <a:t>Liskov Substitution Principle</a:t>
            </a:r>
            <a:endParaRPr sz="4800"/>
          </a:p>
        </p:txBody>
      </p:sp>
      <p:pic>
        <p:nvPicPr>
          <p:cNvPr id="416" name="Shape 416"/>
          <p:cNvPicPr preferRelativeResize="0"/>
          <p:nvPr/>
        </p:nvPicPr>
        <p:blipFill>
          <a:blip r:embed="rId4">
            <a:alphaModFix/>
          </a:blip>
          <a:stretch>
            <a:fillRect/>
          </a:stretch>
        </p:blipFill>
        <p:spPr>
          <a:xfrm>
            <a:off x="1825300" y="1825675"/>
            <a:ext cx="5491599" cy="43933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pic>
        <p:nvPicPr>
          <p:cNvPr id="421" name="Shape 42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422" name="Shape 422"/>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solidFill>
                  <a:schemeClr val="dk1"/>
                </a:solidFill>
              </a:rPr>
              <a:t>Liskov Substitution Principle</a:t>
            </a:r>
            <a:endParaRPr sz="4800"/>
          </a:p>
        </p:txBody>
      </p:sp>
      <p:pic>
        <p:nvPicPr>
          <p:cNvPr id="423" name="Shape 423"/>
          <p:cNvPicPr preferRelativeResize="0"/>
          <p:nvPr/>
        </p:nvPicPr>
        <p:blipFill>
          <a:blip r:embed="rId4">
            <a:alphaModFix/>
          </a:blip>
          <a:stretch>
            <a:fillRect/>
          </a:stretch>
        </p:blipFill>
        <p:spPr>
          <a:xfrm>
            <a:off x="2767712" y="1825674"/>
            <a:ext cx="3608575" cy="45720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pic>
        <p:nvPicPr>
          <p:cNvPr id="428" name="Shape 42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429" name="Shape 429"/>
          <p:cNvSpPr/>
          <p:nvPr/>
        </p:nvSpPr>
        <p:spPr>
          <a:xfrm>
            <a:off x="396850" y="933475"/>
            <a:ext cx="87462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solidFill>
                  <a:schemeClr val="dk1"/>
                </a:solidFill>
              </a:rPr>
              <a:t>Interface Segregation Principle</a:t>
            </a:r>
            <a:endParaRPr sz="4800"/>
          </a:p>
        </p:txBody>
      </p:sp>
      <p:pic>
        <p:nvPicPr>
          <p:cNvPr id="430" name="Shape 430"/>
          <p:cNvPicPr preferRelativeResize="0"/>
          <p:nvPr/>
        </p:nvPicPr>
        <p:blipFill>
          <a:blip r:embed="rId4">
            <a:alphaModFix/>
          </a:blip>
          <a:stretch>
            <a:fillRect/>
          </a:stretch>
        </p:blipFill>
        <p:spPr>
          <a:xfrm>
            <a:off x="1991150" y="1825675"/>
            <a:ext cx="5557599" cy="44460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pic>
        <p:nvPicPr>
          <p:cNvPr id="435" name="Shape 435"/>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436" name="Shape 436"/>
          <p:cNvSpPr/>
          <p:nvPr/>
        </p:nvSpPr>
        <p:spPr>
          <a:xfrm>
            <a:off x="396850" y="933475"/>
            <a:ext cx="87462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solidFill>
                  <a:schemeClr val="dk1"/>
                </a:solidFill>
              </a:rPr>
              <a:t>Interface Segregation Principle</a:t>
            </a:r>
            <a:endParaRPr sz="4800"/>
          </a:p>
        </p:txBody>
      </p:sp>
      <p:pic>
        <p:nvPicPr>
          <p:cNvPr id="437" name="Shape 437"/>
          <p:cNvPicPr preferRelativeResize="0"/>
          <p:nvPr/>
        </p:nvPicPr>
        <p:blipFill>
          <a:blip r:embed="rId4">
            <a:alphaModFix/>
          </a:blip>
          <a:stretch>
            <a:fillRect/>
          </a:stretch>
        </p:blipFill>
        <p:spPr>
          <a:xfrm>
            <a:off x="3137575" y="1825663"/>
            <a:ext cx="2867025" cy="4086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pic>
        <p:nvPicPr>
          <p:cNvPr id="442" name="Shape 44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443" name="Shape 443"/>
          <p:cNvSpPr/>
          <p:nvPr/>
        </p:nvSpPr>
        <p:spPr>
          <a:xfrm>
            <a:off x="396850" y="933475"/>
            <a:ext cx="87462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solidFill>
                  <a:schemeClr val="dk1"/>
                </a:solidFill>
              </a:rPr>
              <a:t>Interface Segregation Principle</a:t>
            </a:r>
            <a:endParaRPr sz="4800"/>
          </a:p>
        </p:txBody>
      </p:sp>
      <p:pic>
        <p:nvPicPr>
          <p:cNvPr id="444" name="Shape 444"/>
          <p:cNvPicPr preferRelativeResize="0"/>
          <p:nvPr/>
        </p:nvPicPr>
        <p:blipFill>
          <a:blip r:embed="rId4">
            <a:alphaModFix/>
          </a:blip>
          <a:stretch>
            <a:fillRect/>
          </a:stretch>
        </p:blipFill>
        <p:spPr>
          <a:xfrm>
            <a:off x="3032800" y="1825663"/>
            <a:ext cx="3076575" cy="39338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Shape 449"/>
          <p:cNvSpPr/>
          <p:nvPr/>
        </p:nvSpPr>
        <p:spPr>
          <a:xfrm>
            <a:off x="685800" y="2130480"/>
            <a:ext cx="7771680" cy="14691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Font typeface="Calibri"/>
              <a:buNone/>
            </a:pPr>
            <a:r>
              <a:rPr b="0" i="0" lang="en-US" sz="4400" u="none" cap="none" strike="noStrike">
                <a:solidFill>
                  <a:srgbClr val="000000"/>
                </a:solidFill>
                <a:latin typeface="Calibri"/>
                <a:ea typeface="Calibri"/>
                <a:cs typeface="Calibri"/>
                <a:sym typeface="Calibri"/>
              </a:rPr>
              <a:t> </a:t>
            </a:r>
            <a:endParaRPr/>
          </a:p>
        </p:txBody>
      </p:sp>
      <p:sp>
        <p:nvSpPr>
          <p:cNvPr id="450" name="Shape 450"/>
          <p:cNvSpPr/>
          <p:nvPr/>
        </p:nvSpPr>
        <p:spPr>
          <a:xfrm>
            <a:off x="1371600" y="3886200"/>
            <a:ext cx="6400080" cy="1751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451" name="Shape 451"/>
          <p:cNvPicPr preferRelativeResize="0"/>
          <p:nvPr/>
        </p:nvPicPr>
        <p:blipFill rotWithShape="1">
          <a:blip r:embed="rId3">
            <a:alphaModFix/>
          </a:blip>
          <a:srcRect b="0" l="0" r="0" t="0"/>
          <a:stretch/>
        </p:blipFill>
        <p:spPr>
          <a:xfrm>
            <a:off x="-12600" y="0"/>
            <a:ext cx="9125954" cy="6821056"/>
          </a:xfrm>
          <a:prstGeom prst="rect">
            <a:avLst/>
          </a:prstGeom>
          <a:noFill/>
          <a:ln>
            <a:noFill/>
          </a:ln>
        </p:spPr>
      </p:pic>
      <p:sp>
        <p:nvSpPr>
          <p:cNvPr id="452" name="Shape 452"/>
          <p:cNvSpPr txBox="1"/>
          <p:nvPr/>
        </p:nvSpPr>
        <p:spPr>
          <a:xfrm>
            <a:off x="2747175" y="3324500"/>
            <a:ext cx="5733300" cy="66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3" name="Shape 453"/>
          <p:cNvSpPr/>
          <p:nvPr/>
        </p:nvSpPr>
        <p:spPr>
          <a:xfrm>
            <a:off x="51" y="2954650"/>
            <a:ext cx="9144000" cy="15405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Clr>
                <a:srgbClr val="FFFFFF"/>
              </a:buClr>
              <a:buFont typeface="Arial"/>
              <a:buNone/>
            </a:pPr>
            <a:r>
              <a:rPr b="0" i="0" lang="en-US" sz="4800" u="none" cap="none" strike="noStrike">
                <a:solidFill>
                  <a:srgbClr val="FFFFFF"/>
                </a:solidFill>
                <a:latin typeface="Arial"/>
                <a:ea typeface="Arial"/>
                <a:cs typeface="Arial"/>
                <a:sym typeface="Arial"/>
              </a:rPr>
              <a:t>Thanks for watching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Shape 136"/>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37" name="Shape 137"/>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OOP. Classes and Objects</a:t>
            </a:r>
            <a:endParaRPr/>
          </a:p>
        </p:txBody>
      </p:sp>
      <p:sp>
        <p:nvSpPr>
          <p:cNvPr id="138" name="Shape 138"/>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An object is a computational entity that</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Encapsulates some state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Is able to perform actions, or methods, on this state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Communicates with other objects via message passing</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Each copy of an object from a particular class is called an instance of the class.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The act of creating a new instance of an class is called instantiation.</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Object is a class in “runtime”</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Shape 14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44" name="Shape 144"/>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OOP. Python Syntax</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id="145" name="Shape 145"/>
          <p:cNvPicPr preferRelativeResize="0"/>
          <p:nvPr/>
        </p:nvPicPr>
        <p:blipFill>
          <a:blip r:embed="rId4">
            <a:alphaModFix/>
          </a:blip>
          <a:stretch>
            <a:fillRect/>
          </a:stretch>
        </p:blipFill>
        <p:spPr>
          <a:xfrm>
            <a:off x="1904300" y="1825675"/>
            <a:ext cx="5476875" cy="4248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Shape 150"/>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51" name="Shape 151"/>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OOP Basic Concepts</a:t>
            </a:r>
            <a:endParaRPr/>
          </a:p>
        </p:txBody>
      </p:sp>
      <p:sp>
        <p:nvSpPr>
          <p:cNvPr id="152" name="Shape 152"/>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US" sz="1800">
                <a:solidFill>
                  <a:schemeClr val="dk1"/>
                </a:solidFill>
                <a:highlight>
                  <a:schemeClr val="lt1"/>
                </a:highlight>
              </a:rPr>
              <a:t>Encapsulation</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Inheritance</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Abstraction</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Polymorphism</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58" name="Shape 158"/>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OOP. Encapsulation</a:t>
            </a:r>
            <a:endParaRPr/>
          </a:p>
        </p:txBody>
      </p:sp>
      <p:sp>
        <p:nvSpPr>
          <p:cNvPr id="159" name="Shape 159"/>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Important advantage of OOP consists in the encapsulation of data. We can say that object-oriented programming relies heavily on encapsulation.</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Data hiding and encapsulation are the same concept, so it's correct to use them as synonyms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Generally speaking encapsulation is the mechanism for restricting the access to some of an object's components, this means, that the internal representation of an object can't be seen from outside of the object’s definition.</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65" name="Shape 165"/>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OOP. Access Modifiers</a:t>
            </a:r>
            <a:endParaRPr/>
          </a:p>
        </p:txBody>
      </p:sp>
      <p:pic>
        <p:nvPicPr>
          <p:cNvPr id="166" name="Shape 166"/>
          <p:cNvPicPr preferRelativeResize="0"/>
          <p:nvPr/>
        </p:nvPicPr>
        <p:blipFill>
          <a:blip r:embed="rId4">
            <a:alphaModFix/>
          </a:blip>
          <a:stretch>
            <a:fillRect/>
          </a:stretch>
        </p:blipFill>
        <p:spPr>
          <a:xfrm>
            <a:off x="2052848" y="1825675"/>
            <a:ext cx="5179799" cy="443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