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://www.a.com/page.html" TargetMode="External"/><Relationship Id="rId5" Type="http://schemas.openxmlformats.org/officeDocument/2006/relationships/hyperlink" Target="http://www.b.com/cors.txt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://www.b.com" TargetMode="External"/><Relationship Id="rId8" Type="http://schemas.openxmlformats.org/officeDocument/2006/relationships/hyperlink" Target="http://www.a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5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50" y="2345053"/>
            <a:ext cx="589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Python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i="1" lang="en-US" sz="2400">
                <a:solidFill>
                  <a:srgbClr val="FFFFFF"/>
                </a:solidFill>
              </a:rPr>
              <a:t>8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API architecture approaches. Load testing.</a:t>
            </a:r>
            <a:endParaRPr i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82300" y="933475"/>
            <a:ext cx="85623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to send a request via Python?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338" y="2609275"/>
            <a:ext cx="53435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373775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Passing Parameters In URLs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475" y="1985863"/>
            <a:ext cx="61150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81450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Custom Headers &amp; Cookies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025" y="1985863"/>
            <a:ext cx="50101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58375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POST requests. HTML form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500" y="1985875"/>
            <a:ext cx="63531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366050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POST requests. JSON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850" y="1985875"/>
            <a:ext cx="6195399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358350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POST. Files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38" y="1985863"/>
            <a:ext cx="51149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66925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POST. Files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513" y="1985875"/>
            <a:ext cx="5279175" cy="43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366075" y="9411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Response Status Codes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75" y="2362200"/>
            <a:ext cx="56864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412075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Errors and Exceptions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412075" y="1985875"/>
            <a:ext cx="84933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In the event of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network problem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(e.g. DNS failure, refused connection, etc), Requests will raise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ConnectionError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exception.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Response.raise_for_status()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will raise an HTTPError if the HTTP request returned an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unsuccessful status code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a request times out,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Timeout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exception is raised.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request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exceeds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the configured number of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maximum redirections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,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TooManyRedirects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exception is raised.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All exceptions that Requests explicitly raises inherit from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requests.exceptions.RequestException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427625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Errors and Exceptions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550" y="1985875"/>
            <a:ext cx="5981100" cy="4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OVERVIEW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96850" y="2055025"/>
            <a:ext cx="84918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Working with API.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REST.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Requests.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CORS.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Load testing. 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Locust.</a:t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412075" y="933475"/>
            <a:ext cx="8562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Session object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12075" y="1985875"/>
            <a:ext cx="84933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Session object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allows you to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persist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certain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parameters across requests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It also persists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cookies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across all requests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made from the Session instance.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So if you're making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several requests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to the same host, the underlying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TCP connection will be reused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, which can result in a significant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performance increase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(see HTTP persistent connection).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Session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object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has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all the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 methods of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main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 Requests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API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Session object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425" y="1825663"/>
            <a:ext cx="52673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Same-origin policy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00" y="3133674"/>
            <a:ext cx="8258175" cy="2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442025" y="1825675"/>
            <a:ext cx="84465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same-origin policy restricts how a document or script loaded from one origin can interact with a resource from another origin. It is a critical security mechanism for isolating potentially malicious documents.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CORS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442875" y="1825675"/>
            <a:ext cx="8491800" cy="4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Cross-origin resource sharing (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CORS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) is a mechanism that allows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restricted resources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(e.g. fonts) on a web page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to be requested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from another domain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outside the domain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from which the first resource was served.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CORS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defines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 way in which a browser and server can interact to determine whether or not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it is safe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to allow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cross-origin request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CORS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standard describes new HTTP headers which provide browsers and servers a way to request remote URLs only when they have permission.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do the CORS works?</a:t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42875" y="1825675"/>
            <a:ext cx="84918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To initialize Cross-origin request browser adds “Origin” header to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HTTP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request (site domain, from which request is sent)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For example: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Page </a:t>
            </a:r>
            <a:r>
              <a:rPr lang="en-US" sz="18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http://www.a.com/page.html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trying to get data from </a:t>
            </a:r>
            <a:r>
              <a:rPr lang="en-US" sz="18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http://www.b.com/cors.txt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client(browser) supports CORS then request will look like this: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9550" y="4359338"/>
            <a:ext cx="19431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42875" y="5035625"/>
            <a:ext cx="83241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</a:t>
            </a:r>
            <a:r>
              <a:rPr lang="en-US" sz="1800" u="sng">
                <a:solidFill>
                  <a:schemeClr val="hlink"/>
                </a:solidFill>
                <a:highlight>
                  <a:schemeClr val="lt1"/>
                </a:highlight>
                <a:hlinkClick r:id="rId7"/>
              </a:rPr>
              <a:t>www.b.com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server allows accessing data from </a:t>
            </a:r>
            <a:r>
              <a:rPr lang="en-US" sz="1800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www.a.com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then server response headers should have following line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Access-Control-Allow-Origin: http://www.a.com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Python scripts vs. CORS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200" y="1825663"/>
            <a:ext cx="67818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Web API Testing. Tips &amp; Tricks</a:t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442875" y="1825675"/>
            <a:ext cx="8491800" cy="4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Separate: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Logic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Data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Application Driver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There should be different tests for: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API JSON schema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API response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Load testing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442875" y="18256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Performance Testing -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how fast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the system?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Load Testing -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how much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volume can the system process?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2717875"/>
            <a:ext cx="6667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What is Locust?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442875" y="2016175"/>
            <a:ext cx="84918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Locust is an easy-to-use, distributed, user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load testing tool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 It is intended for load-testing web sites (or other systems) and figuring out how many concurrent users a system can handle.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idea is that during a test,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swarm of locusts will attack your website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behavior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of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each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locust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(or test user if you will)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is defined by you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and the swarming process is monitored from a web UI in real-time.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Locust is an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Open Source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load testing tool that enables you to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define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user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behavior using Python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to test your system’s performance under millions of simulated, simultaneous users.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0" l="0" r="76076" t="0"/>
          <a:stretch/>
        </p:blipFill>
        <p:spPr>
          <a:xfrm>
            <a:off x="7553325" y="90332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Writing a locust file</a:t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442875" y="2016175"/>
            <a:ext cx="84918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locustfile is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normal python file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 The only requirement is that it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declares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at least one class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— let’s call it the locust class—that inherits from the class Locust.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Locust class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represents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one user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(or a swarming locust if you will). Locust will spawn (hatch) one instance of the locust class for each user that is being simulated.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There are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few attributes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that a locust class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should typically define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What is an API?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In computer programming, an </a:t>
            </a:r>
            <a:r>
              <a:rPr b="1" lang="en-US" sz="1700">
                <a:solidFill>
                  <a:schemeClr val="dk1"/>
                </a:solidFill>
              </a:rPr>
              <a:t>application programming interface</a:t>
            </a:r>
            <a:r>
              <a:rPr lang="en-US" sz="1700">
                <a:solidFill>
                  <a:schemeClr val="dk1"/>
                </a:solidFill>
              </a:rPr>
              <a:t> (API) is a set of subroutine definitions, protocols, and tools for building application software.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API defines functionality</a:t>
            </a:r>
            <a:r>
              <a:rPr lang="en-US" sz="1700">
                <a:solidFill>
                  <a:schemeClr val="dk1"/>
                </a:solidFill>
              </a:rPr>
              <a:t> which are </a:t>
            </a:r>
            <a:r>
              <a:rPr b="1" lang="en-US" sz="1700">
                <a:solidFill>
                  <a:schemeClr val="dk1"/>
                </a:solidFill>
              </a:rPr>
              <a:t>provided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chemeClr val="dk1"/>
                </a:solidFill>
              </a:rPr>
              <a:t>by module</a:t>
            </a:r>
            <a:r>
              <a:rPr lang="en-US" sz="1700">
                <a:solidFill>
                  <a:schemeClr val="dk1"/>
                </a:solidFill>
              </a:rPr>
              <a:t>/</a:t>
            </a:r>
            <a:r>
              <a:rPr b="1" lang="en-US" sz="1700">
                <a:solidFill>
                  <a:schemeClr val="dk1"/>
                </a:solidFill>
              </a:rPr>
              <a:t>package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API simplifies</a:t>
            </a:r>
            <a:r>
              <a:rPr lang="en-US" sz="1700">
                <a:solidFill>
                  <a:schemeClr val="dk1"/>
                </a:solidFill>
              </a:rPr>
              <a:t> programming </a:t>
            </a:r>
            <a:r>
              <a:rPr b="1" lang="en-US" sz="1700">
                <a:solidFill>
                  <a:schemeClr val="dk1"/>
                </a:solidFill>
              </a:rPr>
              <a:t>by abstracting</a:t>
            </a:r>
            <a:r>
              <a:rPr lang="en-US" sz="1700">
                <a:solidFill>
                  <a:schemeClr val="dk1"/>
                </a:solidFill>
              </a:rPr>
              <a:t> the underlying implementation and only </a:t>
            </a:r>
            <a:r>
              <a:rPr b="1" lang="en-US" sz="1700">
                <a:solidFill>
                  <a:schemeClr val="dk1"/>
                </a:solidFill>
              </a:rPr>
              <a:t>exposing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chemeClr val="dk1"/>
                </a:solidFill>
              </a:rPr>
              <a:t>objects</a:t>
            </a:r>
            <a:r>
              <a:rPr lang="en-US" sz="1700">
                <a:solidFill>
                  <a:schemeClr val="dk1"/>
                </a:solidFill>
              </a:rPr>
              <a:t> or </a:t>
            </a:r>
            <a:r>
              <a:rPr b="1" lang="en-US" sz="1700">
                <a:solidFill>
                  <a:schemeClr val="dk1"/>
                </a:solidFill>
              </a:rPr>
              <a:t>actions</a:t>
            </a:r>
            <a:r>
              <a:rPr lang="en-US" sz="1700">
                <a:solidFill>
                  <a:schemeClr val="dk1"/>
                </a:solidFill>
              </a:rPr>
              <a:t> the developer needs.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 </a:t>
            </a:r>
            <a:r>
              <a:rPr b="1" lang="en-US" sz="1700">
                <a:solidFill>
                  <a:schemeClr val="dk1"/>
                </a:solidFill>
              </a:rPr>
              <a:t>single API</a:t>
            </a:r>
            <a:r>
              <a:rPr lang="en-US" sz="1700">
                <a:solidFill>
                  <a:schemeClr val="dk1"/>
                </a:solidFill>
              </a:rPr>
              <a:t> can have </a:t>
            </a:r>
            <a:r>
              <a:rPr b="1" lang="en-US" sz="1700">
                <a:solidFill>
                  <a:schemeClr val="dk1"/>
                </a:solidFill>
              </a:rPr>
              <a:t>multiple implementations</a:t>
            </a:r>
            <a:r>
              <a:rPr lang="en-US" sz="1700">
                <a:solidFill>
                  <a:schemeClr val="dk1"/>
                </a:solidFill>
              </a:rPr>
              <a:t> (remember interfaces and DI)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An </a:t>
            </a:r>
            <a:r>
              <a:rPr b="1" lang="en-US" sz="1700">
                <a:solidFill>
                  <a:schemeClr val="dk1"/>
                </a:solidFill>
              </a:rPr>
              <a:t>API</a:t>
            </a:r>
            <a:r>
              <a:rPr lang="en-US" sz="1700">
                <a:solidFill>
                  <a:schemeClr val="dk1"/>
                </a:solidFill>
              </a:rPr>
              <a:t> may be for a web-based system, operating system, database system, computer hardware or software library.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An </a:t>
            </a:r>
            <a:r>
              <a:rPr b="1" lang="en-US" sz="1700">
                <a:solidFill>
                  <a:schemeClr val="dk1"/>
                </a:solidFill>
              </a:rPr>
              <a:t>API </a:t>
            </a:r>
            <a:r>
              <a:rPr lang="en-US" sz="1700">
                <a:solidFill>
                  <a:schemeClr val="dk1"/>
                </a:solidFill>
              </a:rPr>
              <a:t>is like a </a:t>
            </a:r>
            <a:r>
              <a:rPr b="1" lang="en-US" sz="1700">
                <a:solidFill>
                  <a:schemeClr val="dk1"/>
                </a:solidFill>
              </a:rPr>
              <a:t>coding contract.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Writing a locust file</a:t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38" y="1825675"/>
            <a:ext cx="6058124" cy="4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to start </a:t>
            </a:r>
            <a:r>
              <a:rPr lang="en-US" sz="4800">
                <a:solidFill>
                  <a:schemeClr val="dk1"/>
                </a:solidFill>
              </a:rPr>
              <a:t>locust</a:t>
            </a:r>
            <a:r>
              <a:rPr lang="en-US" sz="4800"/>
              <a:t>?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442875" y="2016175"/>
            <a:ext cx="84918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pip install locustio (if something goes wrong - see next line :) )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sudo pip install git+git://github.com/locustio/locust.git@master#egg=locustio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locust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-f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_13_locust_pets_test.py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--web-host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=localhost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--web-port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=3000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 b="5249" l="0" r="0" t="0"/>
          <a:stretch/>
        </p:blipFill>
        <p:spPr>
          <a:xfrm>
            <a:off x="2850075" y="3361075"/>
            <a:ext cx="3489101" cy="30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Locust file</a:t>
            </a: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538" y="1825675"/>
            <a:ext cx="6278426" cy="44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Locust Statistics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1487"/>
          <a:stretch/>
        </p:blipFill>
        <p:spPr>
          <a:xfrm>
            <a:off x="326100" y="1882050"/>
            <a:ext cx="8491800" cy="30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Locust Charts</a:t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b="0" l="803" r="0" t="5392"/>
          <a:stretch/>
        </p:blipFill>
        <p:spPr>
          <a:xfrm>
            <a:off x="2113725" y="1825675"/>
            <a:ext cx="4956725" cy="45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 b="4242" l="0" r="0" t="0"/>
          <a:stretch/>
        </p:blipFill>
        <p:spPr>
          <a:xfrm>
            <a:off x="2261500" y="1718862"/>
            <a:ext cx="4762500" cy="34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25954" cy="682105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for watching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Web API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42875" y="1825675"/>
            <a:ext cx="8491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Web API is an </a:t>
            </a:r>
            <a:r>
              <a:rPr b="1" lang="en-US" sz="1700">
                <a:solidFill>
                  <a:schemeClr val="dk1"/>
                </a:solidFill>
              </a:rPr>
              <a:t>API over the web</a:t>
            </a:r>
            <a:r>
              <a:rPr lang="en-US" sz="1700">
                <a:solidFill>
                  <a:schemeClr val="dk1"/>
                </a:solidFill>
              </a:rPr>
              <a:t> which </a:t>
            </a:r>
            <a:r>
              <a:rPr b="1" lang="en-US" sz="1700">
                <a:solidFill>
                  <a:schemeClr val="dk1"/>
                </a:solidFill>
              </a:rPr>
              <a:t>can be accessed</a:t>
            </a:r>
            <a:r>
              <a:rPr lang="en-US" sz="1700">
                <a:solidFill>
                  <a:schemeClr val="dk1"/>
                </a:solidFill>
              </a:rPr>
              <a:t> using </a:t>
            </a:r>
            <a:r>
              <a:rPr b="1" lang="en-US" sz="1700">
                <a:solidFill>
                  <a:schemeClr val="dk1"/>
                </a:solidFill>
              </a:rPr>
              <a:t>HTTP protocol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It is a </a:t>
            </a:r>
            <a:r>
              <a:rPr b="1" lang="en-US" sz="1700">
                <a:solidFill>
                  <a:schemeClr val="dk1"/>
                </a:solidFill>
              </a:rPr>
              <a:t>concept</a:t>
            </a:r>
            <a:r>
              <a:rPr lang="en-US" sz="1700">
                <a:solidFill>
                  <a:schemeClr val="dk1"/>
                </a:solidFill>
              </a:rPr>
              <a:t> and </a:t>
            </a:r>
            <a:r>
              <a:rPr b="1" lang="en-US" sz="1700">
                <a:solidFill>
                  <a:schemeClr val="dk1"/>
                </a:solidFill>
              </a:rPr>
              <a:t>not a technology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Web API could be built using different technologies (Python, Java, .NET etc.)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3281" l="2345" r="4588" t="11473"/>
          <a:stretch/>
        </p:blipFill>
        <p:spPr>
          <a:xfrm>
            <a:off x="1126638" y="3379075"/>
            <a:ext cx="7032224" cy="27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A RESTful API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42875" y="1825675"/>
            <a:ext cx="8491800" cy="4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For an API or webservice to be RESTful, it must do the following: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-US" sz="1700">
                <a:solidFill>
                  <a:schemeClr val="dk1"/>
                </a:solidFill>
              </a:rPr>
              <a:t>Separate</a:t>
            </a:r>
            <a:r>
              <a:rPr lang="en-US" sz="1700">
                <a:solidFill>
                  <a:schemeClr val="dk1"/>
                </a:solidFill>
              </a:rPr>
              <a:t> the </a:t>
            </a:r>
            <a:r>
              <a:rPr b="1" lang="en-US" sz="1700">
                <a:solidFill>
                  <a:schemeClr val="dk1"/>
                </a:solidFill>
              </a:rPr>
              <a:t>client</a:t>
            </a:r>
            <a:r>
              <a:rPr lang="en-US" sz="1700">
                <a:solidFill>
                  <a:schemeClr val="dk1"/>
                </a:solidFill>
              </a:rPr>
              <a:t> from the </a:t>
            </a:r>
            <a:r>
              <a:rPr b="1" lang="en-US" sz="1700">
                <a:solidFill>
                  <a:schemeClr val="dk1"/>
                </a:solidFill>
              </a:rPr>
              <a:t>server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-US" sz="1700">
                <a:solidFill>
                  <a:schemeClr val="dk1"/>
                </a:solidFill>
              </a:rPr>
              <a:t>No</a:t>
            </a:r>
            <a:r>
              <a:rPr lang="en-US" sz="1700">
                <a:solidFill>
                  <a:schemeClr val="dk1"/>
                </a:solidFill>
              </a:rPr>
              <a:t>t hold </a:t>
            </a:r>
            <a:r>
              <a:rPr b="1" lang="en-US" sz="1700">
                <a:solidFill>
                  <a:schemeClr val="dk1"/>
                </a:solidFill>
              </a:rPr>
              <a:t>state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chemeClr val="dk1"/>
                </a:solidFill>
              </a:rPr>
              <a:t>between requests</a:t>
            </a:r>
            <a:r>
              <a:rPr lang="en-US" sz="1700">
                <a:solidFill>
                  <a:schemeClr val="dk1"/>
                </a:solidFill>
              </a:rPr>
              <a:t> (meaning that all the information necessary to respond to a request is available in each individual request; no data, or state, is held by the server from request to request)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Use HTTP and HTTP methods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Web API. Example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274" y="1825674"/>
            <a:ext cx="5970950" cy="42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HTTP Request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900" y="1825663"/>
            <a:ext cx="62484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900" y="3930688"/>
            <a:ext cx="59817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HTTP Response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300" y="2157400"/>
            <a:ext cx="6705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377575" y="933475"/>
            <a:ext cx="85623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to send a request via Python?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12075" y="2609275"/>
            <a:ext cx="84933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There are several Python libraries which allow us to send a HTTP request: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httplib2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urllib3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Requests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Requests is the only Non-GMO HTTP library for Python, safe for human consumption. :)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pip install requests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