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22" r:id="rId1"/>
  </p:sldMasterIdLst>
  <p:notesMasterIdLst>
    <p:notesMasterId r:id="rId27"/>
  </p:notesMasterIdLst>
  <p:handoutMasterIdLst>
    <p:handoutMasterId r:id="rId28"/>
  </p:handoutMasterIdLst>
  <p:sldIdLst>
    <p:sldId id="478" r:id="rId2"/>
    <p:sldId id="512" r:id="rId3"/>
    <p:sldId id="511" r:id="rId4"/>
    <p:sldId id="514" r:id="rId5"/>
    <p:sldId id="515" r:id="rId6"/>
    <p:sldId id="513" r:id="rId7"/>
    <p:sldId id="516" r:id="rId8"/>
    <p:sldId id="517" r:id="rId9"/>
    <p:sldId id="518" r:id="rId10"/>
    <p:sldId id="519" r:id="rId11"/>
    <p:sldId id="520" r:id="rId12"/>
    <p:sldId id="521" r:id="rId13"/>
    <p:sldId id="522" r:id="rId14"/>
    <p:sldId id="523" r:id="rId15"/>
    <p:sldId id="524" r:id="rId16"/>
    <p:sldId id="525" r:id="rId17"/>
    <p:sldId id="532" r:id="rId18"/>
    <p:sldId id="531" r:id="rId19"/>
    <p:sldId id="533" r:id="rId20"/>
    <p:sldId id="527" r:id="rId21"/>
    <p:sldId id="526" r:id="rId22"/>
    <p:sldId id="528" r:id="rId23"/>
    <p:sldId id="529" r:id="rId24"/>
    <p:sldId id="530" r:id="rId25"/>
    <p:sldId id="510" r:id="rId26"/>
  </p:sldIdLst>
  <p:sldSz cx="9144000" cy="5715000" type="screen16x1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orient="horz" pos="280">
          <p15:clr>
            <a:srgbClr val="A4A3A4"/>
          </p15:clr>
        </p15:guide>
        <p15:guide id="3" orient="horz" pos="3311" userDrawn="1">
          <p15:clr>
            <a:srgbClr val="A4A3A4"/>
          </p15:clr>
        </p15:guide>
        <p15:guide id="4" orient="horz" pos="2289" userDrawn="1">
          <p15:clr>
            <a:srgbClr val="A4A3A4"/>
          </p15:clr>
        </p15:guide>
        <p15:guide id="5" orient="horz" pos="863" userDrawn="1">
          <p15:clr>
            <a:srgbClr val="A4A3A4"/>
          </p15:clr>
        </p15:guide>
        <p15:guide id="6" orient="horz" pos="642" userDrawn="1">
          <p15:clr>
            <a:srgbClr val="A4A3A4"/>
          </p15:clr>
        </p15:guide>
        <p15:guide id="7" orient="horz" pos="1337" userDrawn="1">
          <p15:clr>
            <a:srgbClr val="A4A3A4"/>
          </p15:clr>
        </p15:guide>
        <p15:guide id="8" orient="horz" pos="3056" userDrawn="1">
          <p15:clr>
            <a:srgbClr val="A4A3A4"/>
          </p15:clr>
        </p15:guide>
        <p15:guide id="9" pos="249">
          <p15:clr>
            <a:srgbClr val="A4A3A4"/>
          </p15:clr>
        </p15:guide>
        <p15:guide id="10" pos="5510" userDrawn="1">
          <p15:clr>
            <a:srgbClr val="A4A3A4"/>
          </p15:clr>
        </p15:guide>
        <p15:guide id="11" pos="363" userDrawn="1">
          <p15:clr>
            <a:srgbClr val="A4A3A4"/>
          </p15:clr>
        </p15:guide>
        <p15:guide id="12" pos="578" userDrawn="1">
          <p15:clr>
            <a:srgbClr val="A4A3A4"/>
          </p15:clr>
        </p15:guide>
        <p15:guide id="13" pos="839">
          <p15:clr>
            <a:srgbClr val="A4A3A4"/>
          </p15:clr>
        </p15:guide>
        <p15:guide id="14" pos="2256" userDrawn="1">
          <p15:clr>
            <a:srgbClr val="A4A3A4"/>
          </p15:clr>
        </p15:guide>
        <p15:guide id="15" pos="2880">
          <p15:clr>
            <a:srgbClr val="A4A3A4"/>
          </p15:clr>
        </p15:guide>
        <p15:guide id="16" pos="3497" userDrawn="1">
          <p15:clr>
            <a:srgbClr val="A4A3A4"/>
          </p15:clr>
        </p15:guide>
        <p15:guide id="17" pos="5393" userDrawn="1">
          <p15:clr>
            <a:srgbClr val="A4A3A4"/>
          </p15:clr>
        </p15:guide>
        <p15:guide id="18" orient="horz" pos="3320">
          <p15:clr>
            <a:srgbClr val="A4A3A4"/>
          </p15:clr>
        </p15:guide>
        <p15:guide id="19" orient="horz" pos="870">
          <p15:clr>
            <a:srgbClr val="A4A3A4"/>
          </p15:clr>
        </p15:guide>
        <p15:guide id="20" orient="horz" pos="1346">
          <p15:clr>
            <a:srgbClr val="A4A3A4"/>
          </p15:clr>
        </p15:guide>
        <p15:guide id="21" pos="4672">
          <p15:clr>
            <a:srgbClr val="A4A3A4"/>
          </p15:clr>
        </p15:guide>
        <p15:guide id="22" orient="horz" pos="3315">
          <p15:clr>
            <a:srgbClr val="A4A3A4"/>
          </p15:clr>
        </p15:guide>
        <p15:guide id="23" orient="horz" pos="35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C957"/>
    <a:srgbClr val="D8B17E"/>
    <a:srgbClr val="29241E"/>
    <a:srgbClr val="211C15"/>
    <a:srgbClr val="D5BEA3"/>
    <a:srgbClr val="4F81BD"/>
    <a:srgbClr val="948A54"/>
    <a:srgbClr val="77933C"/>
    <a:srgbClr val="90CE51"/>
    <a:srgbClr val="A78E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75806" autoAdjust="0"/>
  </p:normalViewPr>
  <p:slideViewPr>
    <p:cSldViewPr>
      <p:cViewPr varScale="1">
        <p:scale>
          <a:sx n="105" d="100"/>
          <a:sy n="105" d="100"/>
        </p:scale>
        <p:origin x="1944" y="108"/>
      </p:cViewPr>
      <p:guideLst>
        <p:guide orient="horz" pos="1800"/>
        <p:guide orient="horz" pos="280"/>
        <p:guide orient="horz" pos="3311"/>
        <p:guide orient="horz" pos="2289"/>
        <p:guide orient="horz" pos="863"/>
        <p:guide orient="horz" pos="642"/>
        <p:guide orient="horz" pos="1337"/>
        <p:guide orient="horz" pos="3056"/>
        <p:guide pos="249"/>
        <p:guide pos="5510"/>
        <p:guide pos="363"/>
        <p:guide pos="578"/>
        <p:guide pos="839"/>
        <p:guide pos="2256"/>
        <p:guide pos="2880"/>
        <p:guide pos="3497"/>
        <p:guide pos="5393"/>
        <p:guide orient="horz" pos="3320"/>
        <p:guide orient="horz" pos="870"/>
        <p:guide orient="horz" pos="1346"/>
        <p:guide pos="4672"/>
        <p:guide orient="horz" pos="3315"/>
        <p:guide orient="horz" pos="359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114" y="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A4BEE-FE53-4B81-80C9-51347D3F58C1}" type="datetimeFigureOut">
              <a:rPr lang="ko-KR" altLang="en-US" smtClean="0"/>
              <a:t>2017-05-24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AA1FF-ACB3-4869-B68C-2CAF2DF536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3239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F1F55-0D07-40CE-8CC7-45B93AB02453}" type="datetimeFigureOut">
              <a:rPr lang="ko-KR" altLang="en-US" smtClean="0"/>
              <a:pPr/>
              <a:t>2017-05-24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235075"/>
            <a:ext cx="53308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AB4A2-1BC6-4914-B0A4-994A3C4214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4090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AB4A2-1BC6-4914-B0A4-994A3C4214E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971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AB4A2-1BC6-4914-B0A4-994A3C4214E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61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AB4A2-1BC6-4914-B0A4-994A3C4214E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174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AB4A2-1BC6-4914-B0A4-994A3C4214E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479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AB4A2-1BC6-4914-B0A4-994A3C4214E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957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AB4A2-1BC6-4914-B0A4-994A3C4214E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205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AB4A2-1BC6-4914-B0A4-994A3C4214E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404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AB4A2-1BC6-4914-B0A4-994A3C4214E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71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AB4A2-1BC6-4914-B0A4-994A3C4214E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665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AB4A2-1BC6-4914-B0A4-994A3C4214E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880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AB4A2-1BC6-4914-B0A4-994A3C4214E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243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AB4A2-1BC6-4914-B0A4-994A3C4214E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712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AB4A2-1BC6-4914-B0A4-994A3C4214E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298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AB4A2-1BC6-4914-B0A4-994A3C4214EC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070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AB4A2-1BC6-4914-B0A4-994A3C4214EC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9995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AB4A2-1BC6-4914-B0A4-994A3C4214EC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1782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AB4A2-1BC6-4914-B0A4-994A3C4214EC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1516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AB4A2-1BC6-4914-B0A4-994A3C4214EC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859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AB4A2-1BC6-4914-B0A4-994A3C4214E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597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AB4A2-1BC6-4914-B0A4-994A3C4214E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3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AB4A2-1BC6-4914-B0A4-994A3C4214E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560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AB4A2-1BC6-4914-B0A4-994A3C4214E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201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AB4A2-1BC6-4914-B0A4-994A3C4214E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405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AB4A2-1BC6-4914-B0A4-994A3C4214E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116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AB4A2-1BC6-4914-B0A4-994A3C4214E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469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A44B-C933-46DB-A229-7E27C3093B12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C7F6-D7E5-45A7-B68D-CAB99F0D7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20639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A44B-C933-46DB-A229-7E27C3093B12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C7F6-D7E5-45A7-B68D-CAB99F0D7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84520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A44B-C933-46DB-A229-7E27C3093B12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C7F6-D7E5-45A7-B68D-CAB99F0D7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98215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491357" y="1997020"/>
            <a:ext cx="4014000" cy="140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solidFill>
                  <a:srgbClr val="D8B17E"/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dirty="0" smtClean="0"/>
              <a:t>2015. 00. 00(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)   Design Innovation Team(</a:t>
            </a:r>
            <a:r>
              <a:rPr lang="ko-KR" altLang="en-US" dirty="0" err="1" smtClean="0"/>
              <a:t>팀명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508633" y="1487288"/>
            <a:ext cx="7128000" cy="3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 baseline="0">
                <a:solidFill>
                  <a:srgbClr val="D8B17E"/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491927" y="974544"/>
            <a:ext cx="7128000" cy="478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rgbClr val="D8B17E"/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dirty="0" smtClean="0"/>
              <a:t>NCSOFT PowerPoint </a:t>
            </a:r>
            <a:r>
              <a:rPr lang="ko-KR" altLang="en-US" dirty="0" err="1" smtClean="0"/>
              <a:t>대제목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2499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21"/>
          <p:cNvSpPr>
            <a:spLocks noGrp="1"/>
          </p:cNvSpPr>
          <p:nvPr>
            <p:ph type="body" sz="quarter" idx="22" hasCustomPrompt="1"/>
          </p:nvPr>
        </p:nvSpPr>
        <p:spPr>
          <a:xfrm>
            <a:off x="577266" y="2913978"/>
            <a:ext cx="4424400" cy="7566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marR="0" indent="0" algn="l" defTabSz="914400" rtl="0" eaLnBrk="1" fontAlgn="auto" latinLnBrk="1" hangingPunct="1">
              <a:lnSpc>
                <a:spcPts val="14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000">
                <a:solidFill>
                  <a:srgbClr val="D8B17E"/>
                </a:solidFill>
                <a:latin typeface="+mn-ea"/>
                <a:ea typeface="+mn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 smtClean="0"/>
              <a:t>- Body Text / </a:t>
            </a:r>
            <a:r>
              <a:rPr lang="ko-KR" altLang="en-US" dirty="0" smtClean="0"/>
              <a:t>본문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 Body Text / </a:t>
            </a:r>
            <a:r>
              <a:rPr lang="ko-KR" altLang="en-US" dirty="0" smtClean="0"/>
              <a:t>본문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 smtClean="0"/>
              <a:t>- Body Text / </a:t>
            </a:r>
            <a:r>
              <a:rPr lang="ko-KR" altLang="en-US" dirty="0" smtClean="0"/>
              <a:t>본문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 Body Text / </a:t>
            </a:r>
            <a:r>
              <a:rPr lang="ko-KR" altLang="en-US" dirty="0" smtClean="0"/>
              <a:t>본문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</a:t>
            </a:r>
          </a:p>
          <a:p>
            <a:pPr marL="0" lvl="0">
              <a:lnSpc>
                <a:spcPts val="1400"/>
              </a:lnSpc>
              <a:spcBef>
                <a:spcPts val="100"/>
              </a:spcBef>
            </a:pPr>
            <a:r>
              <a:rPr lang="en-US" altLang="ko-KR" dirty="0" smtClean="0"/>
              <a:t>- Body Text / </a:t>
            </a:r>
            <a:r>
              <a:rPr lang="ko-KR" altLang="en-US" dirty="0" smtClean="0"/>
              <a:t>본문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본문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 Body Text / </a:t>
            </a:r>
            <a:r>
              <a:rPr lang="ko-KR" altLang="en-US" dirty="0" smtClean="0"/>
              <a:t>본문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 본문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 </a:t>
            </a:r>
          </a:p>
          <a:p>
            <a:pPr marL="0" lvl="0">
              <a:lnSpc>
                <a:spcPts val="1400"/>
              </a:lnSpc>
              <a:spcBef>
                <a:spcPts val="100"/>
              </a:spcBef>
            </a:pPr>
            <a:r>
              <a:rPr lang="en-US" altLang="ko-KR" dirty="0" smtClean="0"/>
              <a:t>- Body Text / </a:t>
            </a:r>
            <a:r>
              <a:rPr lang="ko-KR" altLang="en-US" dirty="0" smtClean="0"/>
              <a:t>본문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본문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 Body Text / </a:t>
            </a:r>
            <a:r>
              <a:rPr lang="ko-KR" altLang="en-US" dirty="0" smtClean="0"/>
              <a:t>본문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 본문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 </a:t>
            </a:r>
          </a:p>
        </p:txBody>
      </p:sp>
      <p:sp>
        <p:nvSpPr>
          <p:cNvPr id="37" name="텍스트 개체 틀 21"/>
          <p:cNvSpPr>
            <a:spLocks noGrp="1"/>
          </p:cNvSpPr>
          <p:nvPr>
            <p:ph type="body" sz="quarter" idx="23" hasCustomPrompt="1"/>
          </p:nvPr>
        </p:nvSpPr>
        <p:spPr>
          <a:xfrm>
            <a:off x="577116" y="4486071"/>
            <a:ext cx="4424400" cy="7566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marR="0" indent="0" algn="l" defTabSz="914400" rtl="0" eaLnBrk="1" fontAlgn="auto" latinLnBrk="1" hangingPunct="1">
              <a:lnSpc>
                <a:spcPts val="14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000">
                <a:solidFill>
                  <a:srgbClr val="D8B17E"/>
                </a:solidFill>
                <a:latin typeface="+mn-ea"/>
                <a:ea typeface="+mn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 smtClean="0"/>
              <a:t>- Body Text / </a:t>
            </a:r>
            <a:r>
              <a:rPr lang="ko-KR" altLang="en-US" dirty="0" smtClean="0"/>
              <a:t>본문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 Body Text / </a:t>
            </a:r>
            <a:r>
              <a:rPr lang="ko-KR" altLang="en-US" dirty="0" smtClean="0"/>
              <a:t>본문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 smtClean="0"/>
              <a:t>- Body Text / </a:t>
            </a:r>
            <a:r>
              <a:rPr lang="ko-KR" altLang="en-US" dirty="0" smtClean="0"/>
              <a:t>본문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 Body Text / </a:t>
            </a:r>
            <a:r>
              <a:rPr lang="ko-KR" altLang="en-US" dirty="0" smtClean="0"/>
              <a:t>본문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</a:t>
            </a:r>
          </a:p>
          <a:p>
            <a:pPr marL="0" lvl="0">
              <a:lnSpc>
                <a:spcPts val="1400"/>
              </a:lnSpc>
              <a:spcBef>
                <a:spcPts val="100"/>
              </a:spcBef>
            </a:pPr>
            <a:r>
              <a:rPr lang="en-US" altLang="ko-KR" dirty="0" smtClean="0"/>
              <a:t>- Body Text / </a:t>
            </a:r>
            <a:r>
              <a:rPr lang="ko-KR" altLang="en-US" dirty="0" smtClean="0"/>
              <a:t>본문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본문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 Body Text / </a:t>
            </a:r>
            <a:r>
              <a:rPr lang="ko-KR" altLang="en-US" dirty="0" smtClean="0"/>
              <a:t>본문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 본문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 </a:t>
            </a:r>
          </a:p>
          <a:p>
            <a:pPr marL="0" lvl="0">
              <a:lnSpc>
                <a:spcPts val="1400"/>
              </a:lnSpc>
              <a:spcBef>
                <a:spcPts val="100"/>
              </a:spcBef>
            </a:pPr>
            <a:r>
              <a:rPr lang="en-US" altLang="ko-KR" dirty="0" smtClean="0"/>
              <a:t>- Body Text / </a:t>
            </a:r>
            <a:r>
              <a:rPr lang="ko-KR" altLang="en-US" dirty="0" smtClean="0"/>
              <a:t>본문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본문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 Body Text / </a:t>
            </a:r>
            <a:r>
              <a:rPr lang="ko-KR" altLang="en-US" dirty="0" smtClean="0"/>
              <a:t>본문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 본문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 </a:t>
            </a:r>
          </a:p>
        </p:txBody>
      </p:sp>
      <p:sp>
        <p:nvSpPr>
          <p:cNvPr id="27" name="텍스트 개체 틀 21"/>
          <p:cNvSpPr>
            <a:spLocks noGrp="1"/>
          </p:cNvSpPr>
          <p:nvPr>
            <p:ph type="body" sz="quarter" idx="18" hasCustomPrompt="1"/>
          </p:nvPr>
        </p:nvSpPr>
        <p:spPr>
          <a:xfrm>
            <a:off x="489259" y="4123586"/>
            <a:ext cx="3632400" cy="18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ea"/>
                <a:ea typeface="+mn-ea"/>
              </a:defRPr>
            </a:lvl1pPr>
            <a:lvl5pPr>
              <a:defRPr/>
            </a:lvl5pPr>
          </a:lstStyle>
          <a:p>
            <a:pPr lvl="0"/>
            <a:r>
              <a:rPr lang="en-US" altLang="ko-KR" dirty="0" smtClean="0"/>
              <a:t>Sub Contents I </a:t>
            </a:r>
            <a:r>
              <a:rPr lang="ko-KR" altLang="en-US" dirty="0" smtClean="0"/>
              <a:t>소제목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텍스트 개체 틀 21"/>
          <p:cNvSpPr>
            <a:spLocks noGrp="1"/>
          </p:cNvSpPr>
          <p:nvPr>
            <p:ph type="body" sz="quarter" idx="21" hasCustomPrompt="1"/>
          </p:nvPr>
        </p:nvSpPr>
        <p:spPr>
          <a:xfrm>
            <a:off x="562678" y="1360896"/>
            <a:ext cx="4424400" cy="7566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marR="0" indent="0" algn="l" defTabSz="914400" rtl="0" eaLnBrk="1" fontAlgn="auto" latinLnBrk="1" hangingPunct="1">
              <a:lnSpc>
                <a:spcPts val="14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000">
                <a:solidFill>
                  <a:srgbClr val="D8B17E"/>
                </a:solidFill>
                <a:latin typeface="+mn-ea"/>
                <a:ea typeface="+mn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 smtClean="0"/>
              <a:t>- Body Text / </a:t>
            </a:r>
            <a:r>
              <a:rPr lang="ko-KR" altLang="en-US" dirty="0" smtClean="0"/>
              <a:t>본문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 Body Text / </a:t>
            </a:r>
            <a:r>
              <a:rPr lang="ko-KR" altLang="en-US" dirty="0" smtClean="0"/>
              <a:t>본문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 smtClean="0"/>
              <a:t>- Body Text / </a:t>
            </a:r>
            <a:r>
              <a:rPr lang="ko-KR" altLang="en-US" dirty="0" smtClean="0"/>
              <a:t>본문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 Body Text / </a:t>
            </a:r>
            <a:r>
              <a:rPr lang="ko-KR" altLang="en-US" dirty="0" smtClean="0"/>
              <a:t>본문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</a:t>
            </a:r>
          </a:p>
          <a:p>
            <a:pPr marL="0" lvl="0">
              <a:lnSpc>
                <a:spcPts val="1400"/>
              </a:lnSpc>
              <a:spcBef>
                <a:spcPts val="100"/>
              </a:spcBef>
            </a:pPr>
            <a:r>
              <a:rPr lang="en-US" altLang="ko-KR" dirty="0" smtClean="0"/>
              <a:t>- Body Text / </a:t>
            </a:r>
            <a:r>
              <a:rPr lang="ko-KR" altLang="en-US" dirty="0" smtClean="0"/>
              <a:t>본문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본문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 Body Text / </a:t>
            </a:r>
            <a:r>
              <a:rPr lang="ko-KR" altLang="en-US" dirty="0" smtClean="0"/>
              <a:t>본문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 본문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 </a:t>
            </a:r>
          </a:p>
          <a:p>
            <a:pPr marL="0" lvl="0">
              <a:lnSpc>
                <a:spcPts val="1400"/>
              </a:lnSpc>
              <a:spcBef>
                <a:spcPts val="100"/>
              </a:spcBef>
            </a:pPr>
            <a:r>
              <a:rPr lang="en-US" altLang="ko-KR" dirty="0" smtClean="0"/>
              <a:t>- Body Text / </a:t>
            </a:r>
            <a:r>
              <a:rPr lang="ko-KR" altLang="en-US" dirty="0" smtClean="0"/>
              <a:t>본문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본문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 Body Text / </a:t>
            </a:r>
            <a:r>
              <a:rPr lang="ko-KR" altLang="en-US" dirty="0" smtClean="0"/>
              <a:t>본문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 본문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 </a:t>
            </a:r>
          </a:p>
        </p:txBody>
      </p:sp>
      <p:sp>
        <p:nvSpPr>
          <p:cNvPr id="29" name="그림 개체 틀 27"/>
          <p:cNvSpPr>
            <a:spLocks noGrp="1"/>
          </p:cNvSpPr>
          <p:nvPr>
            <p:ph type="pic" sz="quarter" idx="20" hasCustomPrompt="1"/>
          </p:nvPr>
        </p:nvSpPr>
        <p:spPr>
          <a:xfrm>
            <a:off x="5531438" y="3148313"/>
            <a:ext cx="3024000" cy="1980000"/>
          </a:xfrm>
          <a:prstGeom prst="rect">
            <a:avLst/>
          </a:prstGeom>
          <a:solidFill>
            <a:srgbClr val="D8B17E"/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rgbClr val="674235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 smtClean="0"/>
              <a:t>Image 02</a:t>
            </a:r>
            <a:endParaRPr lang="ko-KR" altLang="en-US" dirty="0"/>
          </a:p>
        </p:txBody>
      </p:sp>
      <p:sp>
        <p:nvSpPr>
          <p:cNvPr id="28" name="그림 개체 틀 27"/>
          <p:cNvSpPr>
            <a:spLocks noGrp="1"/>
          </p:cNvSpPr>
          <p:nvPr>
            <p:ph type="pic" sz="quarter" idx="19" hasCustomPrompt="1"/>
          </p:nvPr>
        </p:nvSpPr>
        <p:spPr>
          <a:xfrm>
            <a:off x="5528654" y="1273324"/>
            <a:ext cx="3024000" cy="1573200"/>
          </a:xfrm>
          <a:prstGeom prst="rect">
            <a:avLst/>
          </a:prstGeom>
          <a:solidFill>
            <a:srgbClr val="D8B17E"/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rgbClr val="674235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 smtClean="0"/>
              <a:t>Image 01</a:t>
            </a:r>
            <a:endParaRPr lang="ko-KR" altLang="en-US" dirty="0"/>
          </a:p>
        </p:txBody>
      </p:sp>
      <p:sp>
        <p:nvSpPr>
          <p:cNvPr id="26" name="텍스트 개체 틀 21"/>
          <p:cNvSpPr>
            <a:spLocks noGrp="1"/>
          </p:cNvSpPr>
          <p:nvPr>
            <p:ph type="body" sz="quarter" idx="17" hasCustomPrompt="1"/>
          </p:nvPr>
        </p:nvSpPr>
        <p:spPr>
          <a:xfrm>
            <a:off x="489259" y="2542990"/>
            <a:ext cx="3632400" cy="18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ea"/>
                <a:ea typeface="+mn-ea"/>
              </a:defRPr>
            </a:lvl1pPr>
            <a:lvl5pPr>
              <a:defRPr/>
            </a:lvl5pPr>
          </a:lstStyle>
          <a:p>
            <a:pPr lvl="0"/>
            <a:r>
              <a:rPr lang="en-US" altLang="ko-KR" dirty="0" smtClean="0"/>
              <a:t>Sub Contents I </a:t>
            </a:r>
            <a:r>
              <a:rPr lang="ko-KR" altLang="en-US" dirty="0" smtClean="0"/>
              <a:t>소제목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" name="텍스트 개체 틀 21"/>
          <p:cNvSpPr>
            <a:spLocks noGrp="1"/>
          </p:cNvSpPr>
          <p:nvPr>
            <p:ph type="body" sz="quarter" idx="11" hasCustomPrompt="1"/>
          </p:nvPr>
        </p:nvSpPr>
        <p:spPr>
          <a:xfrm>
            <a:off x="489259" y="972186"/>
            <a:ext cx="3632400" cy="18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ea"/>
                <a:ea typeface="+mn-ea"/>
              </a:defRPr>
            </a:lvl1pPr>
            <a:lvl5pPr>
              <a:defRPr/>
            </a:lvl5pPr>
          </a:lstStyle>
          <a:p>
            <a:pPr lvl="0"/>
            <a:r>
              <a:rPr lang="en-US" altLang="ko-KR" dirty="0" smtClean="0"/>
              <a:t>Sub Contents I </a:t>
            </a:r>
            <a:r>
              <a:rPr lang="ko-KR" altLang="en-US" dirty="0" smtClean="0"/>
              <a:t>소제목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48" name="텍스트 개체 틀 21"/>
          <p:cNvSpPr>
            <a:spLocks noGrp="1"/>
          </p:cNvSpPr>
          <p:nvPr>
            <p:ph type="body" sz="quarter" idx="10" hasCustomPrompt="1"/>
          </p:nvPr>
        </p:nvSpPr>
        <p:spPr>
          <a:xfrm>
            <a:off x="304476" y="376740"/>
            <a:ext cx="6480000" cy="26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 baseline="0">
                <a:solidFill>
                  <a:srgbClr val="D8B17E"/>
                </a:solidFill>
                <a:latin typeface="+mn-ea"/>
                <a:ea typeface="+mn-ea"/>
              </a:defRPr>
            </a:lvl1pPr>
            <a:lvl5pPr>
              <a:defRPr/>
            </a:lvl5pPr>
          </a:lstStyle>
          <a:p>
            <a:pPr lvl="0"/>
            <a:r>
              <a:rPr lang="en-US" altLang="ko-KR" dirty="0" smtClean="0"/>
              <a:t>00. Chapter 0 I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3C7F6-D7E5-45A7-B68D-CAB99F0D7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61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C7F6-D7E5-45A7-B68D-CAB99F0D7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271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3C7F6-D7E5-45A7-B68D-CAB99F0D7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911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A44B-C933-46DB-A229-7E27C3093B12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C7F6-D7E5-45A7-B68D-CAB99F0D7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37281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A44B-C933-46DB-A229-7E27C3093B12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C7F6-D7E5-45A7-B68D-CAB99F0D7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57711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A44B-C933-46DB-A229-7E27C3093B12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C7F6-D7E5-45A7-B68D-CAB99F0D7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42940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A44B-C933-46DB-A229-7E27C3093B12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C7F6-D7E5-45A7-B68D-CAB99F0D7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63946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A44B-C933-46DB-A229-7E27C3093B12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C7F6-D7E5-45A7-B68D-CAB99F0D7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832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A44B-C933-46DB-A229-7E27C3093B12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C7F6-D7E5-45A7-B68D-CAB99F0D7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4260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A44B-C933-46DB-A229-7E27C3093B12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C7F6-D7E5-45A7-B68D-CAB99F0D7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50324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A44B-C933-46DB-A229-7E27C3093B12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3C7F6-D7E5-45A7-B68D-CAB99F0D7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339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9A44B-C933-46DB-A229-7E27C3093B12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3C7F6-D7E5-45A7-B68D-CAB99F0D77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6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19" r:id="rId14"/>
    <p:sldLayoutId id="2147483720" r:id="rId15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5436096" y="3793604"/>
            <a:ext cx="2952328" cy="216024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800" b="1" dirty="0">
                <a:solidFill>
                  <a:schemeClr val="tx1"/>
                </a:solidFill>
              </a:rPr>
              <a:t>2017.5.23</a:t>
            </a:r>
          </a:p>
          <a:p>
            <a:pPr algn="ctr">
              <a:lnSpc>
                <a:spcPct val="110000"/>
              </a:lnSpc>
            </a:pPr>
            <a:r>
              <a:rPr lang="en-US" altLang="ko-KR" sz="1800" b="1" dirty="0">
                <a:solidFill>
                  <a:schemeClr val="tx1"/>
                </a:solidFill>
              </a:rPr>
              <a:t>Game AI Team</a:t>
            </a:r>
          </a:p>
          <a:p>
            <a:pPr algn="ctr">
              <a:lnSpc>
                <a:spcPct val="110000"/>
              </a:lnSpc>
            </a:pPr>
            <a:r>
              <a:rPr lang="en-US" altLang="ko-KR" sz="1800" b="1" dirty="0" err="1">
                <a:solidFill>
                  <a:schemeClr val="tx1"/>
                </a:solidFill>
              </a:rPr>
              <a:t>Joon</a:t>
            </a:r>
            <a:r>
              <a:rPr lang="en-US" altLang="ko-KR" sz="1800" b="1" dirty="0">
                <a:solidFill>
                  <a:schemeClr val="tx1"/>
                </a:solidFill>
              </a:rPr>
              <a:t>-Hong Seok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95536" y="1489348"/>
            <a:ext cx="8352928" cy="478800"/>
          </a:xfrm>
        </p:spPr>
        <p:txBody>
          <a:bodyPr>
            <a:noAutofit/>
          </a:bodyPr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Chapter 10</a:t>
            </a:r>
          </a:p>
          <a:p>
            <a:pPr algn="ctr"/>
            <a:endParaRPr lang="en-US" altLang="ko-KR" sz="18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On-policy control with Approximation</a:t>
            </a:r>
          </a:p>
        </p:txBody>
      </p:sp>
    </p:spTree>
    <p:extLst>
      <p:ext uri="{BB962C8B-B14F-4D97-AF65-F5344CB8AC3E}">
        <p14:creationId xmlns:p14="http://schemas.microsoft.com/office/powerpoint/2010/main" val="212628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179512" y="403740"/>
            <a:ext cx="6480000" cy="26280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Example: Mountain-Car Problem</a:t>
            </a:r>
            <a:endParaRPr lang="en-US" altLang="ko-KR" dirty="0">
              <a:solidFill>
                <a:schemeClr val="tx1"/>
              </a:solidFill>
              <a:latin typeface="Noto Sans Korean Bold" panose="020B0800000000000000" pitchFamily="34" charset="-127"/>
              <a:ea typeface="Noto Sans Korean Bold" panose="020B08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561356"/>
            <a:ext cx="6581775" cy="30194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71600" y="860032"/>
            <a:ext cx="6480720" cy="464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Learning Curves for Semi-Gradient </a:t>
            </a:r>
            <a:r>
              <a:rPr lang="en-US" altLang="ko-KR" dirty="0" err="1" smtClean="0"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Sarsa</a:t>
            </a:r>
            <a:r>
              <a:rPr lang="en-US" altLang="ko-KR" dirty="0" smtClean="0"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 with Tile Coding</a:t>
            </a:r>
            <a:endParaRPr lang="en-US" altLang="ko-KR" dirty="0">
              <a:latin typeface="Noto Sans Korean Light" panose="020B0300000000000000" pitchFamily="34" charset="-127"/>
              <a:ea typeface="Noto Sans Korean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275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"/>
          <p:cNvSpPr txBox="1">
            <a:spLocks/>
          </p:cNvSpPr>
          <p:nvPr/>
        </p:nvSpPr>
        <p:spPr>
          <a:xfrm>
            <a:off x="467544" y="1008596"/>
            <a:ext cx="8380138" cy="184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342900" marR="0" indent="-342900" algn="l" defTabSz="914400" rtl="0" eaLnBrk="1" fontAlgn="auto" latinLnBrk="1" hangingPunct="1">
              <a:lnSpc>
                <a:spcPts val="14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1600" kern="1200" baseline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ko-KR" sz="16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2pPr>
            <a:lvl3pPr marL="1200150" indent="-457200" algn="l" defTabSz="914400" rtl="0" eaLnBrk="1" latinLnBrk="1" hangingPunct="1">
              <a:spcBef>
                <a:spcPct val="20000"/>
              </a:spcBef>
              <a:buFontTx/>
              <a:buChar char="‒"/>
              <a:defRPr lang="en-US" altLang="ko-KR" sz="14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3pPr>
            <a:lvl4pPr marL="1657350" indent="-4572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ko-KR" sz="13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4pPr>
            <a:lvl5pPr marL="2114550" indent="-457200" algn="l" defTabSz="914400" rtl="0" eaLnBrk="1" latinLnBrk="1" hangingPunct="1">
              <a:spcBef>
                <a:spcPct val="20000"/>
              </a:spcBef>
              <a:buFontTx/>
              <a:buChar char="‒"/>
              <a:defRPr lang="en-US" altLang="ko-KR" sz="12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5pPr>
            <a:lvl6pPr marL="2571750" indent="-4572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ko-KR" sz="11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N-step Return: </a:t>
            </a:r>
            <a:r>
              <a:rPr lang="en-US" altLang="ko-KR" dirty="0" smtClean="0">
                <a:solidFill>
                  <a:schemeClr val="tx1"/>
                </a:solidFill>
              </a:rPr>
              <a:t>from its tabular form to a function approximation form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535126"/>
            <a:ext cx="8201025" cy="4857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90" y="2866619"/>
            <a:ext cx="7505700" cy="581025"/>
          </a:xfrm>
          <a:prstGeom prst="rect">
            <a:avLst/>
          </a:prstGeom>
        </p:spPr>
      </p:pic>
      <p:sp>
        <p:nvSpPr>
          <p:cNvPr id="18" name="텍스트 개체 틀 1"/>
          <p:cNvSpPr txBox="1">
            <a:spLocks/>
          </p:cNvSpPr>
          <p:nvPr/>
        </p:nvSpPr>
        <p:spPr>
          <a:xfrm>
            <a:off x="467544" y="2482999"/>
            <a:ext cx="8380138" cy="184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342900" marR="0" indent="-342900" algn="l" defTabSz="914400" rtl="0" eaLnBrk="1" fontAlgn="auto" latinLnBrk="1" hangingPunct="1">
              <a:lnSpc>
                <a:spcPts val="14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1600" kern="1200" baseline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ko-KR" sz="16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2pPr>
            <a:lvl3pPr marL="1200150" indent="-457200" algn="l" defTabSz="914400" rtl="0" eaLnBrk="1" latinLnBrk="1" hangingPunct="1">
              <a:spcBef>
                <a:spcPct val="20000"/>
              </a:spcBef>
              <a:buFontTx/>
              <a:buChar char="‒"/>
              <a:defRPr lang="en-US" altLang="ko-KR" sz="14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3pPr>
            <a:lvl4pPr marL="1657350" indent="-4572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ko-KR" sz="13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4pPr>
            <a:lvl5pPr marL="2114550" indent="-457200" algn="l" defTabSz="914400" rtl="0" eaLnBrk="1" latinLnBrk="1" hangingPunct="1">
              <a:spcBef>
                <a:spcPct val="20000"/>
              </a:spcBef>
              <a:buFontTx/>
              <a:buChar char="‒"/>
              <a:defRPr lang="en-US" altLang="ko-KR" sz="12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5pPr>
            <a:lvl6pPr marL="2571750" indent="-4572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ko-KR" sz="11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N-step </a:t>
            </a:r>
            <a:r>
              <a:rPr lang="en-US" altLang="ko-KR" dirty="0" smtClean="0">
                <a:solidFill>
                  <a:schemeClr val="tx1"/>
                </a:solidFill>
              </a:rPr>
              <a:t>Update Equation: N-step Return as Update </a:t>
            </a:r>
            <a:r>
              <a:rPr lang="en-US" altLang="ko-KR" dirty="0">
                <a:solidFill>
                  <a:schemeClr val="tx1"/>
                </a:solidFill>
              </a:rPr>
              <a:t>T</a:t>
            </a:r>
            <a:r>
              <a:rPr lang="en-US" altLang="ko-KR" dirty="0" smtClean="0">
                <a:solidFill>
                  <a:schemeClr val="tx1"/>
                </a:solidFill>
              </a:rPr>
              <a:t>arget 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9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179512" y="403740"/>
            <a:ext cx="6480000" cy="26280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Episodic Semi-gradient n-step </a:t>
            </a:r>
            <a:r>
              <a:rPr lang="en-US" altLang="ko-KR" dirty="0" err="1" smtClean="0">
                <a:solidFill>
                  <a:schemeClr val="tx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Sarsa</a:t>
            </a:r>
            <a:endParaRPr lang="en-US" altLang="ko-KR" dirty="0">
              <a:solidFill>
                <a:schemeClr val="tx1"/>
              </a:solidFill>
              <a:latin typeface="Noto Sans Korean Bold" panose="020B0800000000000000" pitchFamily="34" charset="-127"/>
              <a:ea typeface="Noto Sans Korean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96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633364"/>
            <a:ext cx="6248400" cy="30003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71600" y="860032"/>
            <a:ext cx="6480720" cy="464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One-step Vs. Multi-step Performance</a:t>
            </a:r>
            <a:endParaRPr lang="en-US" altLang="ko-KR" dirty="0">
              <a:latin typeface="Noto Sans Korean Light" panose="020B0300000000000000" pitchFamily="34" charset="-127"/>
              <a:ea typeface="Noto Sans Korean Light" panose="020B0300000000000000" pitchFamily="34" charset="-127"/>
            </a:endParaRPr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179512" y="403740"/>
            <a:ext cx="6480000" cy="26280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Episodic Semi-gradient </a:t>
            </a:r>
            <a:r>
              <a:rPr lang="en-US" altLang="ko-KR" dirty="0" smtClean="0">
                <a:solidFill>
                  <a:schemeClr val="tx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n-step </a:t>
            </a:r>
            <a:r>
              <a:rPr lang="en-US" altLang="ko-KR" dirty="0" err="1">
                <a:solidFill>
                  <a:schemeClr val="tx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Sarsa</a:t>
            </a:r>
            <a:endParaRPr lang="en-US" altLang="ko-KR" dirty="0">
              <a:solidFill>
                <a:schemeClr val="tx1"/>
              </a:solidFill>
              <a:latin typeface="Noto Sans Korean Bold" panose="020B0800000000000000" pitchFamily="34" charset="-127"/>
              <a:ea typeface="Noto Sans Korean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288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/>
              <p:cNvSpPr/>
              <p:nvPr/>
            </p:nvSpPr>
            <p:spPr>
              <a:xfrm>
                <a:off x="971600" y="860032"/>
                <a:ext cx="6480720" cy="464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dirty="0" smtClean="0">
                    <a:solidFill>
                      <a:schemeClr val="tx1"/>
                    </a:solidFill>
                    <a:latin typeface="Noto Sans Korean Light" panose="020B0300000000000000" pitchFamily="34" charset="-127"/>
                    <a:ea typeface="Noto Sans Korean Light" panose="020B0300000000000000" pitchFamily="34" charset="-127"/>
                  </a:rPr>
                  <a:t>Effect of the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oto Sans Korean Light" panose="020B0300000000000000" pitchFamily="34" charset="-127"/>
                      </a:rPr>
                      <m:t>𝛼</m:t>
                    </m:r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Noto Sans Korean Light" panose="020B0300000000000000" pitchFamily="34" charset="-127"/>
                    <a:ea typeface="Noto Sans Korean Light" panose="020B0300000000000000" pitchFamily="34" charset="-127"/>
                  </a:rPr>
                  <a:t> and n</a:t>
                </a:r>
                <a:endParaRPr lang="en-US" altLang="ko-KR" dirty="0">
                  <a:solidFill>
                    <a:schemeClr val="tx1"/>
                  </a:solidFill>
                  <a:latin typeface="Noto Sans Korean Light" panose="020B0300000000000000" pitchFamily="34" charset="-127"/>
                  <a:ea typeface="Noto Sans Korean Light" panose="020B0300000000000000" pitchFamily="34" charset="-127"/>
                </a:endParaRPr>
              </a:p>
            </p:txBody>
          </p:sp>
        </mc:Choice>
        <mc:Fallback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860032"/>
                <a:ext cx="6480720" cy="464679"/>
              </a:xfrm>
              <a:prstGeom prst="rect">
                <a:avLst/>
              </a:prstGeom>
              <a:blipFill rotWithShape="0">
                <a:blip r:embed="rId3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1518203"/>
            <a:ext cx="6381750" cy="3105150"/>
          </a:xfrm>
          <a:prstGeom prst="rect">
            <a:avLst/>
          </a:prstGeom>
        </p:spPr>
      </p:pic>
      <p:sp>
        <p:nvSpPr>
          <p:cNvPr id="7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179512" y="403740"/>
            <a:ext cx="6480000" cy="26280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Episodic Semi-gradient </a:t>
            </a:r>
            <a:r>
              <a:rPr lang="en-US" altLang="ko-KR" dirty="0" smtClean="0">
                <a:solidFill>
                  <a:schemeClr val="tx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n-step </a:t>
            </a:r>
            <a:r>
              <a:rPr lang="en-US" altLang="ko-KR" dirty="0" err="1">
                <a:solidFill>
                  <a:schemeClr val="tx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Sarsa</a:t>
            </a:r>
            <a:endParaRPr lang="en-US" altLang="ko-KR" dirty="0">
              <a:solidFill>
                <a:schemeClr val="tx1"/>
              </a:solidFill>
              <a:latin typeface="Noto Sans Korean Bold" panose="020B0800000000000000" pitchFamily="34" charset="-127"/>
              <a:ea typeface="Noto Sans Korean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298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179512" y="403740"/>
            <a:ext cx="6480000" cy="26280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Episodic </a:t>
            </a:r>
            <a:r>
              <a:rPr lang="en-US" altLang="ko-KR" dirty="0" smtClean="0">
                <a:solidFill>
                  <a:schemeClr val="tx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Semi-gradient n-step </a:t>
            </a:r>
            <a:r>
              <a:rPr lang="en-US" altLang="ko-KR" dirty="0" err="1" smtClean="0">
                <a:solidFill>
                  <a:schemeClr val="tx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Sarsa</a:t>
            </a:r>
            <a:endParaRPr lang="en-US" altLang="ko-KR" dirty="0">
              <a:solidFill>
                <a:schemeClr val="tx1"/>
              </a:solidFill>
              <a:latin typeface="Noto Sans Korean Bold" panose="020B0800000000000000" pitchFamily="34" charset="-127"/>
              <a:ea typeface="Noto Sans Korean Bold" panose="020B08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841276"/>
            <a:ext cx="5516227" cy="480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9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179512" y="403740"/>
            <a:ext cx="7128792" cy="26280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Average Reward: A New Problem Setting for Continuing Tasks</a:t>
            </a:r>
            <a:endParaRPr lang="en-US" altLang="ko-KR" dirty="0">
              <a:solidFill>
                <a:schemeClr val="tx1"/>
              </a:solidFill>
              <a:latin typeface="Noto Sans Korean Bold" panose="020B0800000000000000" pitchFamily="34" charset="-127"/>
              <a:ea typeface="Noto Sans Korean Bold" panose="020B0800000000000000" pitchFamily="34" charset="-127"/>
            </a:endParaRPr>
          </a:p>
        </p:txBody>
      </p:sp>
      <p:sp>
        <p:nvSpPr>
          <p:cNvPr id="17" name="텍스트 개체 틀 1"/>
          <p:cNvSpPr txBox="1">
            <a:spLocks/>
          </p:cNvSpPr>
          <p:nvPr/>
        </p:nvSpPr>
        <p:spPr>
          <a:xfrm>
            <a:off x="467544" y="1008596"/>
            <a:ext cx="8380138" cy="184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342900" marR="0" indent="-342900" algn="l" defTabSz="914400" rtl="0" eaLnBrk="1" fontAlgn="auto" latinLnBrk="1" hangingPunct="1">
              <a:lnSpc>
                <a:spcPts val="14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1600" kern="1200" baseline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ko-KR" sz="16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2pPr>
            <a:lvl3pPr marL="1200150" indent="-457200" algn="l" defTabSz="914400" rtl="0" eaLnBrk="1" latinLnBrk="1" hangingPunct="1">
              <a:spcBef>
                <a:spcPct val="20000"/>
              </a:spcBef>
              <a:buFontTx/>
              <a:buChar char="‒"/>
              <a:defRPr lang="en-US" altLang="ko-KR" sz="14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3pPr>
            <a:lvl4pPr marL="1657350" indent="-4572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ko-KR" sz="13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4pPr>
            <a:lvl5pPr marL="2114550" indent="-457200" algn="l" defTabSz="914400" rtl="0" eaLnBrk="1" latinLnBrk="1" hangingPunct="1">
              <a:spcBef>
                <a:spcPct val="20000"/>
              </a:spcBef>
              <a:buFontTx/>
              <a:buChar char="‒"/>
              <a:defRPr lang="en-US" altLang="ko-KR" sz="12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5pPr>
            <a:lvl6pPr marL="2571750" indent="-4572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ko-KR" sz="11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New Quality of Policy </a:t>
            </a:r>
            <a:r>
              <a:rPr lang="el-GR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ko-KR" dirty="0" smtClean="0">
                <a:solidFill>
                  <a:schemeClr val="tx1"/>
                </a:solidFill>
              </a:rPr>
              <a:t>: Average Rate of Reward while Following that Policy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505410"/>
            <a:ext cx="6743700" cy="1428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4377283"/>
            <a:ext cx="3162300" cy="352425"/>
          </a:xfrm>
          <a:prstGeom prst="rect">
            <a:avLst/>
          </a:prstGeom>
        </p:spPr>
      </p:pic>
      <p:sp>
        <p:nvSpPr>
          <p:cNvPr id="9" name="텍스트 개체 틀 1"/>
          <p:cNvSpPr txBox="1">
            <a:spLocks/>
          </p:cNvSpPr>
          <p:nvPr/>
        </p:nvSpPr>
        <p:spPr>
          <a:xfrm>
            <a:off x="395536" y="3163633"/>
            <a:ext cx="8380138" cy="10659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342900" marR="0" indent="-342900" algn="l" defTabSz="914400" rtl="0" eaLnBrk="1" fontAlgn="auto" latinLnBrk="1" hangingPunct="1">
              <a:lnSpc>
                <a:spcPts val="14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1600" kern="1200" baseline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ko-KR" sz="16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2pPr>
            <a:lvl3pPr marL="1200150" indent="-457200" algn="l" defTabSz="914400" rtl="0" eaLnBrk="1" latinLnBrk="1" hangingPunct="1">
              <a:spcBef>
                <a:spcPct val="20000"/>
              </a:spcBef>
              <a:buFontTx/>
              <a:buChar char="‒"/>
              <a:defRPr lang="en-US" altLang="ko-KR" sz="14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3pPr>
            <a:lvl4pPr marL="1657350" indent="-4572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ko-KR" sz="13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4pPr>
            <a:lvl5pPr marL="2114550" indent="-457200" algn="l" defTabSz="914400" rtl="0" eaLnBrk="1" latinLnBrk="1" hangingPunct="1">
              <a:spcBef>
                <a:spcPct val="20000"/>
              </a:spcBef>
              <a:buFontTx/>
              <a:buChar char="‒"/>
              <a:defRPr lang="en-US" altLang="ko-KR" sz="12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5pPr>
            <a:lvl6pPr marL="2571750" indent="-4572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ko-KR" sz="11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Steady-state </a:t>
            </a:r>
            <a:r>
              <a:rPr lang="en-US" altLang="ko-KR" dirty="0">
                <a:solidFill>
                  <a:schemeClr val="tx1"/>
                </a:solidFill>
              </a:rPr>
              <a:t>D</a:t>
            </a:r>
            <a:r>
              <a:rPr lang="en-US" altLang="ko-KR" dirty="0" smtClean="0">
                <a:solidFill>
                  <a:schemeClr val="tx1"/>
                </a:solidFill>
              </a:rPr>
              <a:t>istribution d</a:t>
            </a:r>
            <a:r>
              <a:rPr lang="el-GR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685800" lvl="1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cs typeface="Arial Unicode MS" panose="020B0604020202020204" pitchFamily="50" charset="-127"/>
              </a:rPr>
              <a:t>To exist / To be independent of </a:t>
            </a:r>
            <a:r>
              <a:rPr lang="en-US" altLang="ko-KR" dirty="0" smtClean="0">
                <a:solidFill>
                  <a:schemeClr val="tx1"/>
                </a:solidFill>
                <a:cs typeface="Arial Unicode MS" panose="020B0604020202020204" pitchFamily="50" charset="-127"/>
              </a:rPr>
              <a:t>S0 (by ergodicity)</a:t>
            </a:r>
          </a:p>
          <a:p>
            <a:pPr marL="685800" lvl="1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  <a:cs typeface="Arial Unicode MS" panose="020B0604020202020204" pitchFamily="50" charset="-127"/>
              </a:rPr>
              <a:t>Depending only on the policy and the MDP transition probabilities</a:t>
            </a:r>
          </a:p>
          <a:p>
            <a:pPr marL="685800" lvl="1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  <a:cs typeface="Arial Unicode MS" panose="020B0604020202020204" pitchFamily="50" charset="-127"/>
              </a:rPr>
              <a:t>Selecting actions according to </a:t>
            </a:r>
            <a:r>
              <a:rPr lang="el-GR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cs typeface="Arial Unicode MS" panose="020B0604020202020204" pitchFamily="50" charset="-127"/>
              </a:rPr>
              <a:t>remains </a:t>
            </a:r>
            <a:r>
              <a:rPr lang="en-US" altLang="ko-KR" dirty="0" smtClean="0">
                <a:solidFill>
                  <a:schemeClr val="tx1"/>
                </a:solidFill>
                <a:cs typeface="Arial Unicode MS" panose="020B0604020202020204" pitchFamily="50" charset="-127"/>
              </a:rPr>
              <a:t>in the </a:t>
            </a:r>
            <a:r>
              <a:rPr lang="en-US" altLang="ko-KR" dirty="0">
                <a:solidFill>
                  <a:schemeClr val="tx1"/>
                </a:solidFill>
                <a:cs typeface="Arial Unicode MS" panose="020B0604020202020204" pitchFamily="50" charset="-127"/>
              </a:rPr>
              <a:t>same </a:t>
            </a:r>
            <a:r>
              <a:rPr lang="en-US" altLang="ko-KR" dirty="0" smtClean="0">
                <a:solidFill>
                  <a:schemeClr val="tx1"/>
                </a:solidFill>
                <a:cs typeface="Arial Unicode MS" panose="020B0604020202020204" pitchFamily="50" charset="-127"/>
              </a:rPr>
              <a:t>distribution.</a:t>
            </a:r>
            <a:endParaRPr lang="en-US" altLang="ko-KR" dirty="0">
              <a:solidFill>
                <a:schemeClr val="tx1"/>
              </a:solidFill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41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179512" y="403740"/>
            <a:ext cx="7128792" cy="26280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Differential Form: Value Function, Bellman </a:t>
            </a:r>
            <a:r>
              <a:rPr lang="en-US" altLang="ko-KR" dirty="0" smtClean="0">
                <a:solidFill>
                  <a:schemeClr val="tx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Equations</a:t>
            </a:r>
            <a:endParaRPr lang="en-US" altLang="ko-KR" dirty="0">
              <a:solidFill>
                <a:schemeClr val="tx1"/>
              </a:solidFill>
              <a:latin typeface="Noto Sans Korean Bold" panose="020B0800000000000000" pitchFamily="34" charset="-127"/>
              <a:ea typeface="Noto Sans Korean Bold" panose="020B0800000000000000" pitchFamily="34" charset="-127"/>
            </a:endParaRPr>
          </a:p>
        </p:txBody>
      </p:sp>
      <p:sp>
        <p:nvSpPr>
          <p:cNvPr id="17" name="텍스트 개체 틀 1"/>
          <p:cNvSpPr txBox="1">
            <a:spLocks/>
          </p:cNvSpPr>
          <p:nvPr/>
        </p:nvSpPr>
        <p:spPr>
          <a:xfrm>
            <a:off x="467544" y="1008596"/>
            <a:ext cx="8380138" cy="184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342900" marR="0" indent="-342900" algn="l" defTabSz="914400" rtl="0" eaLnBrk="1" fontAlgn="auto" latinLnBrk="1" hangingPunct="1">
              <a:lnSpc>
                <a:spcPts val="14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1600" kern="1200" baseline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ko-KR" sz="16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2pPr>
            <a:lvl3pPr marL="1200150" indent="-457200" algn="l" defTabSz="914400" rtl="0" eaLnBrk="1" latinLnBrk="1" hangingPunct="1">
              <a:spcBef>
                <a:spcPct val="20000"/>
              </a:spcBef>
              <a:buFontTx/>
              <a:buChar char="‒"/>
              <a:defRPr lang="en-US" altLang="ko-KR" sz="14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3pPr>
            <a:lvl4pPr marL="1657350" indent="-4572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ko-KR" sz="13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4pPr>
            <a:lvl5pPr marL="2114550" indent="-457200" algn="l" defTabSz="914400" rtl="0" eaLnBrk="1" latinLnBrk="1" hangingPunct="1">
              <a:spcBef>
                <a:spcPct val="20000"/>
              </a:spcBef>
              <a:buFontTx/>
              <a:buChar char="‒"/>
              <a:defRPr lang="en-US" altLang="ko-KR" sz="12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5pPr>
            <a:lvl6pPr marL="2571750" indent="-4572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ko-KR" sz="11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Average Reward </a:t>
            </a:r>
            <a:r>
              <a:rPr lang="en-US" altLang="ko-KR" dirty="0" smtClean="0">
                <a:solidFill>
                  <a:schemeClr val="tx1"/>
                </a:solidFill>
              </a:rPr>
              <a:t>Returns (Differential Return)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345470"/>
            <a:ext cx="4381500" cy="323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2139671"/>
            <a:ext cx="5286375" cy="2076450"/>
          </a:xfrm>
          <a:prstGeom prst="rect">
            <a:avLst/>
          </a:prstGeom>
        </p:spPr>
      </p:pic>
      <p:sp>
        <p:nvSpPr>
          <p:cNvPr id="11" name="텍스트 개체 틀 1"/>
          <p:cNvSpPr txBox="1">
            <a:spLocks/>
          </p:cNvSpPr>
          <p:nvPr/>
        </p:nvSpPr>
        <p:spPr>
          <a:xfrm>
            <a:off x="467544" y="1777380"/>
            <a:ext cx="8380138" cy="184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342900" marR="0" indent="-342900" algn="l" defTabSz="914400" rtl="0" eaLnBrk="1" fontAlgn="auto" latinLnBrk="1" hangingPunct="1">
              <a:lnSpc>
                <a:spcPts val="14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1600" kern="1200" baseline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ko-KR" sz="16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2pPr>
            <a:lvl3pPr marL="1200150" indent="-457200" algn="l" defTabSz="914400" rtl="0" eaLnBrk="1" latinLnBrk="1" hangingPunct="1">
              <a:spcBef>
                <a:spcPct val="20000"/>
              </a:spcBef>
              <a:buFontTx/>
              <a:buChar char="‒"/>
              <a:defRPr lang="en-US" altLang="ko-KR" sz="14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3pPr>
            <a:lvl4pPr marL="1657350" indent="-4572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ko-KR" sz="13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4pPr>
            <a:lvl5pPr marL="2114550" indent="-457200" algn="l" defTabSz="914400" rtl="0" eaLnBrk="1" latinLnBrk="1" hangingPunct="1">
              <a:spcBef>
                <a:spcPct val="20000"/>
              </a:spcBef>
              <a:buFontTx/>
              <a:buChar char="‒"/>
              <a:defRPr lang="en-US" altLang="ko-KR" sz="12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5pPr>
            <a:lvl6pPr marL="2571750" indent="-4572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ko-KR" sz="11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Bellman </a:t>
            </a:r>
            <a:r>
              <a:rPr lang="en-US" altLang="ko-KR" dirty="0" smtClean="0">
                <a:solidFill>
                  <a:schemeClr val="tx1"/>
                </a:solidFill>
              </a:rPr>
              <a:t>Equations of Differential Value Functions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92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179512" y="403740"/>
            <a:ext cx="7128792" cy="26280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Differential Form: </a:t>
            </a:r>
            <a:r>
              <a:rPr lang="en-US" altLang="ko-KR" dirty="0" smtClean="0">
                <a:solidFill>
                  <a:schemeClr val="tx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Update Targets, TD Error, Semi-gradient </a:t>
            </a:r>
            <a:r>
              <a:rPr lang="en-US" altLang="ko-KR" dirty="0" err="1" smtClean="0">
                <a:solidFill>
                  <a:schemeClr val="tx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Sarsa</a:t>
            </a:r>
            <a:endParaRPr lang="en-US" altLang="ko-KR" dirty="0">
              <a:solidFill>
                <a:schemeClr val="tx1"/>
              </a:solidFill>
              <a:latin typeface="Noto Sans Korean Bold" panose="020B0800000000000000" pitchFamily="34" charset="-127"/>
              <a:ea typeface="Noto Sans Korean Bold" panose="020B0800000000000000" pitchFamily="34" charset="-127"/>
            </a:endParaRPr>
          </a:p>
        </p:txBody>
      </p:sp>
      <p:sp>
        <p:nvSpPr>
          <p:cNvPr id="17" name="텍스트 개체 틀 1"/>
          <p:cNvSpPr txBox="1">
            <a:spLocks/>
          </p:cNvSpPr>
          <p:nvPr/>
        </p:nvSpPr>
        <p:spPr>
          <a:xfrm>
            <a:off x="467544" y="1008596"/>
            <a:ext cx="8380138" cy="184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342900" marR="0" indent="-342900" algn="l" defTabSz="914400" rtl="0" eaLnBrk="1" fontAlgn="auto" latinLnBrk="1" hangingPunct="1">
              <a:lnSpc>
                <a:spcPts val="14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1600" kern="1200" baseline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ko-KR" sz="16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2pPr>
            <a:lvl3pPr marL="1200150" indent="-457200" algn="l" defTabSz="914400" rtl="0" eaLnBrk="1" latinLnBrk="1" hangingPunct="1">
              <a:spcBef>
                <a:spcPct val="20000"/>
              </a:spcBef>
              <a:buFontTx/>
              <a:buChar char="‒"/>
              <a:defRPr lang="en-US" altLang="ko-KR" sz="14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3pPr>
            <a:lvl4pPr marL="1657350" indent="-4572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ko-KR" sz="13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4pPr>
            <a:lvl5pPr marL="2114550" indent="-457200" algn="l" defTabSz="914400" rtl="0" eaLnBrk="1" latinLnBrk="1" hangingPunct="1">
              <a:spcBef>
                <a:spcPct val="20000"/>
              </a:spcBef>
              <a:buFontTx/>
              <a:buChar char="‒"/>
              <a:defRPr lang="en-US" altLang="ko-KR" sz="12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5pPr>
            <a:lvl6pPr marL="2571750" indent="-4572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ko-KR" sz="11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Update Targets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1" name="텍스트 개체 틀 1"/>
          <p:cNvSpPr txBox="1">
            <a:spLocks/>
          </p:cNvSpPr>
          <p:nvPr/>
        </p:nvSpPr>
        <p:spPr>
          <a:xfrm>
            <a:off x="467544" y="1861702"/>
            <a:ext cx="8380138" cy="184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342900" marR="0" indent="-342900" algn="l" defTabSz="914400" rtl="0" eaLnBrk="1" fontAlgn="auto" latinLnBrk="1" hangingPunct="1">
              <a:lnSpc>
                <a:spcPts val="14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1600" kern="1200" baseline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ko-KR" sz="16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2pPr>
            <a:lvl3pPr marL="1200150" indent="-457200" algn="l" defTabSz="914400" rtl="0" eaLnBrk="1" latinLnBrk="1" hangingPunct="1">
              <a:spcBef>
                <a:spcPct val="20000"/>
              </a:spcBef>
              <a:buFontTx/>
              <a:buChar char="‒"/>
              <a:defRPr lang="en-US" altLang="ko-KR" sz="14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3pPr>
            <a:lvl4pPr marL="1657350" indent="-4572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ko-KR" sz="13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4pPr>
            <a:lvl5pPr marL="2114550" indent="-457200" algn="l" defTabSz="914400" rtl="0" eaLnBrk="1" latinLnBrk="1" hangingPunct="1">
              <a:spcBef>
                <a:spcPct val="20000"/>
              </a:spcBef>
              <a:buFontTx/>
              <a:buChar char="‒"/>
              <a:defRPr lang="en-US" altLang="ko-KR" sz="12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5pPr>
            <a:lvl6pPr marL="2571750" indent="-4572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ko-KR" sz="11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TD Errors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832" y="1225283"/>
            <a:ext cx="5334000" cy="542925"/>
          </a:xfrm>
          <a:prstGeom prst="rect">
            <a:avLst/>
          </a:prstGeom>
        </p:spPr>
      </p:pic>
      <p:sp>
        <p:nvSpPr>
          <p:cNvPr id="13" name="텍스트 개체 틀 1"/>
          <p:cNvSpPr txBox="1">
            <a:spLocks/>
          </p:cNvSpPr>
          <p:nvPr/>
        </p:nvSpPr>
        <p:spPr>
          <a:xfrm>
            <a:off x="467544" y="3297706"/>
            <a:ext cx="8380138" cy="184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342900" marR="0" indent="-342900" algn="l" defTabSz="914400" rtl="0" eaLnBrk="1" fontAlgn="auto" latinLnBrk="1" hangingPunct="1">
              <a:lnSpc>
                <a:spcPts val="14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1600" kern="1200" baseline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ko-KR" sz="16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2pPr>
            <a:lvl3pPr marL="1200150" indent="-457200" algn="l" defTabSz="914400" rtl="0" eaLnBrk="1" latinLnBrk="1" hangingPunct="1">
              <a:spcBef>
                <a:spcPct val="20000"/>
              </a:spcBef>
              <a:buFontTx/>
              <a:buChar char="‒"/>
              <a:defRPr lang="en-US" altLang="ko-KR" sz="14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3pPr>
            <a:lvl4pPr marL="1657350" indent="-4572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ko-KR" sz="13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4pPr>
            <a:lvl5pPr marL="2114550" indent="-457200" algn="l" defTabSz="914400" rtl="0" eaLnBrk="1" latinLnBrk="1" hangingPunct="1">
              <a:spcBef>
                <a:spcPct val="20000"/>
              </a:spcBef>
              <a:buFontTx/>
              <a:buChar char="‒"/>
              <a:defRPr lang="en-US" altLang="ko-KR" sz="12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5pPr>
            <a:lvl6pPr marL="2571750" indent="-4572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ko-KR" sz="11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Semi-gradient </a:t>
            </a:r>
            <a:r>
              <a:rPr lang="en-US" altLang="ko-KR" dirty="0" err="1" smtClean="0">
                <a:solidFill>
                  <a:schemeClr val="tx1"/>
                </a:solidFill>
              </a:rPr>
              <a:t>Sarsa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2319142"/>
            <a:ext cx="3648075" cy="647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816" y="3860608"/>
            <a:ext cx="24193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8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179512" y="409228"/>
            <a:ext cx="7128792" cy="2628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Differential Semi-gradient One-step </a:t>
            </a:r>
            <a:r>
              <a:rPr lang="en-US" altLang="ko-KR" dirty="0" err="1" smtClean="0">
                <a:solidFill>
                  <a:schemeClr val="tx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Sarsa</a:t>
            </a:r>
            <a:endParaRPr lang="en-US" altLang="ko-KR" dirty="0">
              <a:solidFill>
                <a:schemeClr val="tx1"/>
              </a:solidFill>
              <a:latin typeface="Noto Sans Korean Bold" panose="020B0800000000000000" pitchFamily="34" charset="-127"/>
              <a:ea typeface="Noto Sans Korean Bold" panose="020B08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062788"/>
            <a:ext cx="68294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0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179512" y="403740"/>
            <a:ext cx="7128792" cy="26280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Differential Semi-gradient One-step </a:t>
            </a:r>
            <a:r>
              <a:rPr lang="en-US" altLang="ko-KR" dirty="0" err="1" smtClean="0">
                <a:solidFill>
                  <a:schemeClr val="tx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Sarsa</a:t>
            </a:r>
            <a:endParaRPr lang="en-US" altLang="ko-KR" dirty="0">
              <a:solidFill>
                <a:schemeClr val="tx1"/>
              </a:solidFill>
              <a:latin typeface="Noto Sans Korean Bold" panose="020B0800000000000000" pitchFamily="34" charset="-127"/>
              <a:ea typeface="Noto Sans Korean Bold" panose="020B0800000000000000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1600" y="860032"/>
            <a:ext cx="6480720" cy="464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An Access-control Queuing Task</a:t>
            </a:r>
            <a:endParaRPr lang="en-US" altLang="ko-KR" dirty="0">
              <a:latin typeface="Noto Sans Korean Light" panose="020B0300000000000000" pitchFamily="34" charset="-127"/>
              <a:ea typeface="Noto Sans Korean Light" panose="020B03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518203"/>
            <a:ext cx="4938268" cy="379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3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179512" y="403740"/>
            <a:ext cx="6480000" cy="2628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Overview: Reinforcement Learning</a:t>
            </a:r>
            <a:endParaRPr lang="ko-KR" altLang="en-US" dirty="0">
              <a:solidFill>
                <a:schemeClr val="tx1"/>
              </a:solidFill>
              <a:latin typeface="Noto Sans Korean Bold" panose="020B0800000000000000" pitchFamily="34" charset="-127"/>
              <a:ea typeface="Noto Sans Korean Bold" panose="020B0800000000000000" pitchFamily="34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16302" y="2447272"/>
            <a:ext cx="1627506" cy="540690"/>
          </a:xfrm>
          <a:prstGeom prst="roundRect">
            <a:avLst>
              <a:gd name="adj" fmla="val 11602"/>
            </a:avLst>
          </a:prstGeom>
          <a:noFill/>
          <a:ln>
            <a:solidFill>
              <a:srgbClr val="D8B1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Part I: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Tabular Solution Methods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95384" y="1814386"/>
            <a:ext cx="1440160" cy="344182"/>
          </a:xfrm>
          <a:prstGeom prst="roundRect">
            <a:avLst>
              <a:gd name="adj" fmla="val 11602"/>
            </a:avLst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2. Bandit Problems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408633" y="1755792"/>
            <a:ext cx="2423496" cy="491424"/>
          </a:xfrm>
          <a:prstGeom prst="roundRect">
            <a:avLst>
              <a:gd name="adj" fmla="val 11602"/>
            </a:avLst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3. Finite Markov Decision Process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320064" y="3235060"/>
            <a:ext cx="1699820" cy="479648"/>
          </a:xfrm>
          <a:prstGeom prst="roundRect">
            <a:avLst>
              <a:gd name="adj" fmla="val 11602"/>
            </a:avLst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4~6. Solving Finite MDP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DP, MC, TD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48680" y="2660950"/>
            <a:ext cx="893407" cy="327012"/>
          </a:xfrm>
          <a:prstGeom prst="roundRect">
            <a:avLst>
              <a:gd name="adj" fmla="val 11602"/>
            </a:avLst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7. MC + TD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018023" y="2486262"/>
            <a:ext cx="1478248" cy="551656"/>
          </a:xfrm>
          <a:prstGeom prst="roundRect">
            <a:avLst>
              <a:gd name="adj" fmla="val 11602"/>
            </a:avLst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8. TD + Model Learning/Planning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836525" y="2852120"/>
            <a:ext cx="2405582" cy="648072"/>
          </a:xfrm>
          <a:prstGeom prst="roundRect">
            <a:avLst>
              <a:gd name="adj" fmla="val 11602"/>
            </a:avLst>
          </a:prstGeom>
          <a:noFill/>
          <a:ln>
            <a:solidFill>
              <a:srgbClr val="D8B1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Part II: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Approximate Solution Methods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300192" y="2003616"/>
            <a:ext cx="1478248" cy="551656"/>
          </a:xfrm>
          <a:prstGeom prst="roundRect">
            <a:avLst>
              <a:gd name="adj" fmla="val 11602"/>
            </a:avLst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9. On-policy Prediction with Approximation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292080" y="3793604"/>
            <a:ext cx="1478248" cy="551656"/>
          </a:xfrm>
          <a:prstGeom prst="roundRect">
            <a:avLst>
              <a:gd name="adj" fmla="val 11602"/>
            </a:avLst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10. On-policy Control with Approximation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07407" y="4668006"/>
            <a:ext cx="1699820" cy="479648"/>
          </a:xfrm>
          <a:prstGeom prst="roundRect">
            <a:avLst>
              <a:gd name="adj" fmla="val 11602"/>
            </a:avLst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6.4. </a:t>
            </a:r>
            <a:r>
              <a:rPr lang="en-US" altLang="ko-KR" sz="1100" dirty="0" err="1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Sarsa</a:t>
            </a:r>
            <a:r>
              <a:rPr lang="en-US" altLang="ko-KR" sz="1100" dirty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/>
            </a:r>
            <a:br>
              <a:rPr lang="en-US" altLang="ko-KR" sz="1100" dirty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On-Policy TD Control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339752" y="4668006"/>
            <a:ext cx="1699820" cy="479648"/>
          </a:xfrm>
          <a:prstGeom prst="roundRect">
            <a:avLst>
              <a:gd name="adj" fmla="val 11602"/>
            </a:avLst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6.5. Q-Learning</a:t>
            </a:r>
            <a:br>
              <a:rPr lang="en-US" altLang="ko-KR" sz="1100" dirty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 Off- Policy TD Control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7308304" y="3793604"/>
            <a:ext cx="1478248" cy="551656"/>
          </a:xfrm>
          <a:prstGeom prst="roundRect">
            <a:avLst>
              <a:gd name="adj" fmla="val 11602"/>
            </a:avLst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11. Off-policy Control with </a:t>
            </a:r>
            <a:r>
              <a:rPr lang="en-US" altLang="ko-KR" sz="1100" dirty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Approximation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357317" y="4069432"/>
            <a:ext cx="1699820" cy="479648"/>
          </a:xfrm>
          <a:prstGeom prst="roundRect">
            <a:avLst>
              <a:gd name="adj" fmla="val 11602"/>
            </a:avLst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6.1. TD Prediction</a:t>
            </a:r>
          </a:p>
        </p:txBody>
      </p:sp>
    </p:spTree>
    <p:extLst>
      <p:ext uri="{BB962C8B-B14F-4D97-AF65-F5344CB8AC3E}">
        <p14:creationId xmlns:p14="http://schemas.microsoft.com/office/powerpoint/2010/main" val="7863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179512" y="403740"/>
            <a:ext cx="7128792" cy="26280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Deprecating the Discounted Setting</a:t>
            </a:r>
            <a:endParaRPr lang="en-US" altLang="ko-KR" dirty="0">
              <a:solidFill>
                <a:schemeClr val="tx1"/>
              </a:solidFill>
              <a:latin typeface="Noto Sans Korean Bold" panose="020B0800000000000000" pitchFamily="34" charset="-127"/>
              <a:ea typeface="Noto Sans Korean Bold" panose="020B0800000000000000" pitchFamily="34" charset="-127"/>
            </a:endParaRPr>
          </a:p>
        </p:txBody>
      </p:sp>
      <p:sp>
        <p:nvSpPr>
          <p:cNvPr id="4" name="텍스트 개체 틀 1"/>
          <p:cNvSpPr txBox="1">
            <a:spLocks/>
          </p:cNvSpPr>
          <p:nvPr/>
        </p:nvSpPr>
        <p:spPr>
          <a:xfrm>
            <a:off x="467544" y="1008596"/>
            <a:ext cx="8380138" cy="27971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342900" marR="0" indent="-342900" algn="l" defTabSz="914400" rtl="0" eaLnBrk="1" fontAlgn="auto" latinLnBrk="1" hangingPunct="1">
              <a:lnSpc>
                <a:spcPts val="14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1600" kern="1200" baseline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ko-KR" sz="16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2pPr>
            <a:lvl3pPr marL="1200150" indent="-457200" algn="l" defTabSz="914400" rtl="0" eaLnBrk="1" latinLnBrk="1" hangingPunct="1">
              <a:spcBef>
                <a:spcPct val="20000"/>
              </a:spcBef>
              <a:buFontTx/>
              <a:buChar char="‒"/>
              <a:defRPr lang="en-US" altLang="ko-KR" sz="14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3pPr>
            <a:lvl4pPr marL="1657350" indent="-4572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ko-KR" sz="13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4pPr>
            <a:lvl5pPr marL="2114550" indent="-457200" algn="l" defTabSz="914400" rtl="0" eaLnBrk="1" latinLnBrk="1" hangingPunct="1">
              <a:spcBef>
                <a:spcPct val="20000"/>
              </a:spcBef>
              <a:buFontTx/>
              <a:buChar char="‒"/>
              <a:defRPr lang="en-US" altLang="ko-KR" sz="12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5pPr>
            <a:lvl6pPr marL="2571750" indent="-4572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ko-KR" sz="11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Tabular case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685800" lvl="1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Returns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from each state can be separately identified and averaged.</a:t>
            </a:r>
          </a:p>
          <a:p>
            <a:pPr marL="685800" lvl="1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Approximate </a:t>
            </a:r>
            <a:r>
              <a:rPr lang="en-US" altLang="ko-KR" dirty="0" smtClean="0">
                <a:solidFill>
                  <a:schemeClr val="tx1"/>
                </a:solidFill>
              </a:rPr>
              <a:t>case</a:t>
            </a:r>
          </a:p>
          <a:p>
            <a:pPr marL="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685800" lvl="1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Infinite sequence of returns with no beginning or end, and no clearly identified state.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75924" y="222251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0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179512" y="403740"/>
            <a:ext cx="7128792" cy="26280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Deprecating the Discounted Setting</a:t>
            </a:r>
            <a:endParaRPr lang="en-US" altLang="ko-KR" dirty="0">
              <a:solidFill>
                <a:schemeClr val="tx1"/>
              </a:solidFill>
              <a:latin typeface="Noto Sans Korean Bold" panose="020B0800000000000000" pitchFamily="34" charset="-127"/>
              <a:ea typeface="Noto Sans Korean Bold" panose="020B08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057300"/>
            <a:ext cx="5105400" cy="42386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99792" y="4773141"/>
            <a:ext cx="309634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39752" y="4989165"/>
            <a:ext cx="165618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96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179512" y="403740"/>
            <a:ext cx="7128792" cy="26280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Differential Semi-gradient n-step </a:t>
            </a:r>
            <a:r>
              <a:rPr lang="en-US" altLang="ko-KR" dirty="0" err="1" smtClean="0">
                <a:solidFill>
                  <a:schemeClr val="tx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Sarsa</a:t>
            </a:r>
            <a:endParaRPr lang="en-US" altLang="ko-KR" dirty="0">
              <a:solidFill>
                <a:schemeClr val="tx1"/>
              </a:solidFill>
              <a:latin typeface="Noto Sans Korean Bold" panose="020B0800000000000000" pitchFamily="34" charset="-127"/>
              <a:ea typeface="Noto Sans Korean Bold" panose="020B0800000000000000" pitchFamily="34" charset="-127"/>
            </a:endParaRPr>
          </a:p>
        </p:txBody>
      </p:sp>
      <p:sp>
        <p:nvSpPr>
          <p:cNvPr id="4" name="텍스트 개체 틀 1"/>
          <p:cNvSpPr txBox="1">
            <a:spLocks/>
          </p:cNvSpPr>
          <p:nvPr/>
        </p:nvSpPr>
        <p:spPr>
          <a:xfrm>
            <a:off x="467544" y="1008596"/>
            <a:ext cx="8380138" cy="184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342900" marR="0" indent="-342900" algn="l" defTabSz="914400" rtl="0" eaLnBrk="1" fontAlgn="auto" latinLnBrk="1" hangingPunct="1">
              <a:lnSpc>
                <a:spcPts val="14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1600" kern="1200" baseline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ko-KR" sz="16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2pPr>
            <a:lvl3pPr marL="1200150" indent="-457200" algn="l" defTabSz="914400" rtl="0" eaLnBrk="1" latinLnBrk="1" hangingPunct="1">
              <a:spcBef>
                <a:spcPct val="20000"/>
              </a:spcBef>
              <a:buFontTx/>
              <a:buChar char="‒"/>
              <a:defRPr lang="en-US" altLang="ko-KR" sz="14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3pPr>
            <a:lvl4pPr marL="1657350" indent="-4572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ko-KR" sz="13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4pPr>
            <a:lvl5pPr marL="2114550" indent="-457200" algn="l" defTabSz="914400" rtl="0" eaLnBrk="1" latinLnBrk="1" hangingPunct="1">
              <a:spcBef>
                <a:spcPct val="20000"/>
              </a:spcBef>
              <a:buFontTx/>
              <a:buChar char="‒"/>
              <a:defRPr lang="en-US" altLang="ko-KR" sz="12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5pPr>
            <a:lvl6pPr marL="2571750" indent="-4572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ko-KR" sz="11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N-step return Differential form with function approximation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535126"/>
            <a:ext cx="5010150" cy="4000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388" y="2857500"/>
            <a:ext cx="1800225" cy="409575"/>
          </a:xfrm>
          <a:prstGeom prst="rect">
            <a:avLst/>
          </a:prstGeom>
        </p:spPr>
      </p:pic>
      <p:sp>
        <p:nvSpPr>
          <p:cNvPr id="6" name="텍스트 개체 틀 1"/>
          <p:cNvSpPr txBox="1">
            <a:spLocks/>
          </p:cNvSpPr>
          <p:nvPr/>
        </p:nvSpPr>
        <p:spPr>
          <a:xfrm>
            <a:off x="467544" y="2306408"/>
            <a:ext cx="8380138" cy="184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342900" marR="0" indent="-342900" algn="l" defTabSz="914400" rtl="0" eaLnBrk="1" fontAlgn="auto" latinLnBrk="1" hangingPunct="1">
              <a:lnSpc>
                <a:spcPts val="14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1600" kern="1200" baseline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ko-KR" sz="16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2pPr>
            <a:lvl3pPr marL="1200150" indent="-457200" algn="l" defTabSz="914400" rtl="0" eaLnBrk="1" latinLnBrk="1" hangingPunct="1">
              <a:spcBef>
                <a:spcPct val="20000"/>
              </a:spcBef>
              <a:buFontTx/>
              <a:buChar char="‒"/>
              <a:defRPr lang="en-US" altLang="ko-KR" sz="14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3pPr>
            <a:lvl4pPr marL="1657350" indent="-4572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ko-KR" sz="13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4pPr>
            <a:lvl5pPr marL="2114550" indent="-457200" algn="l" defTabSz="914400" rtl="0" eaLnBrk="1" latinLnBrk="1" hangingPunct="1">
              <a:spcBef>
                <a:spcPct val="20000"/>
              </a:spcBef>
              <a:buFontTx/>
              <a:buChar char="‒"/>
              <a:defRPr lang="en-US" altLang="ko-KR" sz="12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5pPr>
            <a:lvl6pPr marL="2571750" indent="-4572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ko-KR" sz="11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N-step TD error</a:t>
            </a:r>
          </a:p>
        </p:txBody>
      </p:sp>
    </p:spTree>
    <p:extLst>
      <p:ext uri="{BB962C8B-B14F-4D97-AF65-F5344CB8AC3E}">
        <p14:creationId xmlns:p14="http://schemas.microsoft.com/office/powerpoint/2010/main" val="1390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179512" y="403740"/>
            <a:ext cx="7128792" cy="26280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Differential Semi-gradient n-step </a:t>
            </a:r>
            <a:r>
              <a:rPr lang="en-US" altLang="ko-KR" dirty="0" err="1" smtClean="0">
                <a:solidFill>
                  <a:schemeClr val="tx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Sarsa</a:t>
            </a:r>
            <a:endParaRPr lang="en-US" altLang="ko-KR" dirty="0">
              <a:solidFill>
                <a:schemeClr val="tx1"/>
              </a:solidFill>
              <a:latin typeface="Noto Sans Korean Bold" panose="020B0800000000000000" pitchFamily="34" charset="-127"/>
              <a:ea typeface="Noto Sans Korean Bold" panose="020B0800000000000000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129308"/>
            <a:ext cx="58769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1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179512" y="403740"/>
            <a:ext cx="7128792" cy="26280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Summary</a:t>
            </a:r>
            <a:endParaRPr lang="en-US" altLang="ko-KR" dirty="0">
              <a:solidFill>
                <a:schemeClr val="tx1"/>
              </a:solidFill>
              <a:latin typeface="Noto Sans Korean Bold" panose="020B0800000000000000" pitchFamily="34" charset="-127"/>
              <a:ea typeface="Noto Sans Korean Bold" panose="020B0800000000000000" pitchFamily="34" charset="-127"/>
            </a:endParaRPr>
          </a:p>
        </p:txBody>
      </p:sp>
      <p:sp>
        <p:nvSpPr>
          <p:cNvPr id="4" name="텍스트 개체 틀 1"/>
          <p:cNvSpPr txBox="1">
            <a:spLocks/>
          </p:cNvSpPr>
          <p:nvPr/>
        </p:nvSpPr>
        <p:spPr>
          <a:xfrm>
            <a:off x="467544" y="1008596"/>
            <a:ext cx="8568952" cy="23986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342900" marR="0" indent="-342900" algn="l" defTabSz="914400" rtl="0" eaLnBrk="1" fontAlgn="auto" latinLnBrk="1" hangingPunct="1">
              <a:lnSpc>
                <a:spcPts val="14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1600" kern="1200" baseline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ko-KR" sz="16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2pPr>
            <a:lvl3pPr marL="1200150" indent="-457200" algn="l" defTabSz="914400" rtl="0" eaLnBrk="1" latinLnBrk="1" hangingPunct="1">
              <a:spcBef>
                <a:spcPct val="20000"/>
              </a:spcBef>
              <a:buFontTx/>
              <a:buChar char="‒"/>
              <a:defRPr lang="en-US" altLang="ko-KR" sz="14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3pPr>
            <a:lvl4pPr marL="1657350" indent="-4572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ko-KR" sz="13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4pPr>
            <a:lvl5pPr marL="2114550" indent="-457200" algn="l" defTabSz="914400" rtl="0" eaLnBrk="1" latinLnBrk="1" hangingPunct="1">
              <a:spcBef>
                <a:spcPct val="20000"/>
              </a:spcBef>
              <a:buFontTx/>
              <a:buChar char="‒"/>
              <a:defRPr lang="en-US" altLang="ko-KR" sz="12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5pPr>
            <a:lvl6pPr marL="2571750" indent="-4572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ko-KR" sz="11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Control: Parametrized Function </a:t>
            </a:r>
            <a:r>
              <a:rPr lang="en-US" altLang="ko-KR" dirty="0">
                <a:solidFill>
                  <a:schemeClr val="tx1"/>
                </a:solidFill>
              </a:rPr>
              <a:t>A</a:t>
            </a:r>
            <a:r>
              <a:rPr lang="en-US" altLang="ko-KR" dirty="0" smtClean="0">
                <a:solidFill>
                  <a:schemeClr val="tx1"/>
                </a:solidFill>
              </a:rPr>
              <a:t>pproximation and Semi-gradient Descent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Episodic Case: Straightforward to Extend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Continuing Case: Average Reward per Time Step</a:t>
            </a:r>
          </a:p>
          <a:p>
            <a:pPr marL="1600200" lvl="4" indent="0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>
                <a:solidFill>
                  <a:schemeClr val="tx1"/>
                </a:solidFill>
                <a:cs typeface="Arial Unicode MS" panose="020B0604020202020204" pitchFamily="50" charset="-127"/>
              </a:rPr>
              <a:t>Not </a:t>
            </a:r>
            <a:r>
              <a:rPr lang="en-US" altLang="ko-KR" sz="1600" dirty="0" smtClean="0">
                <a:solidFill>
                  <a:schemeClr val="tx1"/>
                </a:solidFill>
                <a:cs typeface="Arial Unicode MS" panose="020B0604020202020204" pitchFamily="50" charset="-127"/>
              </a:rPr>
              <a:t>Valid </a:t>
            </a:r>
            <a:r>
              <a:rPr lang="en-US" altLang="ko-KR" sz="1600" dirty="0">
                <a:solidFill>
                  <a:schemeClr val="tx1"/>
                </a:solidFill>
                <a:cs typeface="Arial Unicode MS" panose="020B0604020202020204" pitchFamily="50" charset="-127"/>
              </a:rPr>
              <a:t>Discounted </a:t>
            </a:r>
            <a:r>
              <a:rPr lang="en-US" altLang="ko-KR" sz="1600" dirty="0" smtClean="0">
                <a:solidFill>
                  <a:schemeClr val="tx1"/>
                </a:solidFill>
                <a:cs typeface="Arial Unicode MS" panose="020B0604020202020204" pitchFamily="50" charset="-127"/>
              </a:rPr>
              <a:t>Formulation</a:t>
            </a:r>
            <a:endParaRPr lang="en-US" altLang="ko-KR" sz="1600" dirty="0">
              <a:solidFill>
                <a:schemeClr val="tx1"/>
              </a:solidFill>
              <a:cs typeface="Arial Unicode MS" panose="020B0604020202020204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Differential Versions of Value Functions, Bellman Equations, TD Errors by Average Reward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21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3419872" y="2497460"/>
            <a:ext cx="2376264" cy="26280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End of Document</a:t>
            </a:r>
            <a:endParaRPr lang="ko-KR" altLang="en-US" dirty="0">
              <a:solidFill>
                <a:schemeClr val="tx1"/>
              </a:solidFill>
              <a:latin typeface="Noto Sans Korean Bold" panose="020B0800000000000000" pitchFamily="34" charset="-127"/>
              <a:ea typeface="Noto Sans Korean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44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179512" y="403740"/>
            <a:ext cx="6480000" cy="2628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Overview: Approximate Solution Methods</a:t>
            </a:r>
            <a:endParaRPr lang="ko-KR" altLang="en-US" dirty="0">
              <a:solidFill>
                <a:schemeClr val="tx1"/>
              </a:solidFill>
              <a:latin typeface="Noto Sans Korean Bold" panose="020B0800000000000000" pitchFamily="34" charset="-127"/>
              <a:ea typeface="Noto Sans Korean Bold" panose="020B0800000000000000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094382" y="3315610"/>
            <a:ext cx="2593198" cy="356050"/>
          </a:xfrm>
          <a:prstGeom prst="roundRect">
            <a:avLst>
              <a:gd name="adj" fmla="val 11602"/>
            </a:avLst>
          </a:prstGeom>
          <a:noFill/>
          <a:ln>
            <a:solidFill>
              <a:srgbClr val="D8B1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Function Approximation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080498" y="1655391"/>
            <a:ext cx="26209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Arbitrarily Large Space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Good Approximation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683579" y="2564452"/>
            <a:ext cx="54148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Due to Limited Experience,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Generalization is needed</a:t>
            </a:r>
            <a:endParaRPr lang="en-US" altLang="ko-KR" sz="1400" dirty="0">
              <a:latin typeface="Noto Sans Korean Light" panose="020B0300000000000000" pitchFamily="34" charset="-127"/>
              <a:ea typeface="Noto Sans Korean Light" panose="020B0300000000000000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47664" y="980693"/>
            <a:ext cx="1627506" cy="540690"/>
          </a:xfrm>
          <a:prstGeom prst="roundRect">
            <a:avLst>
              <a:gd name="adj" fmla="val 11602"/>
            </a:avLst>
          </a:prstGeom>
          <a:noFill/>
          <a:ln>
            <a:solidFill>
              <a:srgbClr val="D8B1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Part I: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Tabular </a:t>
            </a:r>
            <a:r>
              <a:rPr lang="en-US" altLang="ko-KR" sz="1400" dirty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Solution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363633" y="980693"/>
            <a:ext cx="2405582" cy="540690"/>
          </a:xfrm>
          <a:prstGeom prst="roundRect">
            <a:avLst>
              <a:gd name="adj" fmla="val 11602"/>
            </a:avLst>
          </a:prstGeom>
          <a:noFill/>
          <a:ln>
            <a:solidFill>
              <a:srgbClr val="D8B1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Part </a:t>
            </a:r>
            <a:r>
              <a:rPr lang="en-US" altLang="ko-KR" sz="1400" dirty="0" smtClean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II:</a:t>
            </a:r>
            <a:endParaRPr lang="en-US" altLang="ko-KR" sz="1400" dirty="0">
              <a:solidFill>
                <a:schemeClr val="tx1"/>
              </a:solidFill>
              <a:latin typeface="Noto Sans Korean Light" panose="020B0300000000000000" pitchFamily="34" charset="-127"/>
              <a:ea typeface="Noto Sans Korean Light" panose="020B0300000000000000" pitchFamily="34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Approximate Solution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4037588" y="913310"/>
            <a:ext cx="706786" cy="675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7021" y="4627399"/>
            <a:ext cx="5414804" cy="381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Difficulties </a:t>
            </a:r>
            <a:endParaRPr lang="en-US" altLang="ko-KR" sz="1400" dirty="0">
              <a:latin typeface="Noto Sans Korean Light" panose="020B0300000000000000" pitchFamily="34" charset="-127"/>
              <a:ea typeface="Noto Sans Korean Light" panose="020B0300000000000000" pitchFamily="34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94055"/>
            <a:ext cx="8712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23528" y="4081636"/>
            <a:ext cx="8712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1475656" y="4271349"/>
            <a:ext cx="2593198" cy="356050"/>
          </a:xfrm>
          <a:prstGeom prst="roundRect">
            <a:avLst>
              <a:gd name="adj" fmla="val 11602"/>
            </a:avLst>
          </a:prstGeom>
          <a:noFill/>
          <a:ln>
            <a:solidFill>
              <a:srgbClr val="D8B1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Nonstationarity</a:t>
            </a:r>
            <a:r>
              <a:rPr lang="en-US" altLang="ko-KR" sz="1400" dirty="0" smtClean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 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860032" y="4252034"/>
            <a:ext cx="2593198" cy="356050"/>
          </a:xfrm>
          <a:prstGeom prst="roundRect">
            <a:avLst>
              <a:gd name="adj" fmla="val 11602"/>
            </a:avLst>
          </a:prstGeom>
          <a:noFill/>
          <a:ln>
            <a:solidFill>
              <a:srgbClr val="D8B1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bootstrapping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161768" y="5153846"/>
            <a:ext cx="2593198" cy="356050"/>
          </a:xfrm>
          <a:prstGeom prst="roundRect">
            <a:avLst>
              <a:gd name="adj" fmla="val 11602"/>
            </a:avLst>
          </a:prstGeom>
          <a:noFill/>
          <a:ln>
            <a:solidFill>
              <a:srgbClr val="D8B1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Delayed Targets</a:t>
            </a:r>
          </a:p>
        </p:txBody>
      </p:sp>
    </p:spTree>
    <p:extLst>
      <p:ext uri="{BB962C8B-B14F-4D97-AF65-F5344CB8AC3E}">
        <p14:creationId xmlns:p14="http://schemas.microsoft.com/office/powerpoint/2010/main" val="398916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179512" y="403740"/>
            <a:ext cx="6480000" cy="2628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Overview: On-policy Prediction with Approximation</a:t>
            </a:r>
            <a:endParaRPr lang="ko-KR" altLang="en-US" dirty="0">
              <a:solidFill>
                <a:schemeClr val="tx1"/>
              </a:solidFill>
              <a:latin typeface="Noto Sans Korean Bold" panose="020B0800000000000000" pitchFamily="34" charset="-127"/>
              <a:ea typeface="Noto Sans Korean Bold" panose="020B0800000000000000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012160" y="4299896"/>
            <a:ext cx="2593198" cy="554460"/>
          </a:xfrm>
          <a:prstGeom prst="roundRect">
            <a:avLst>
              <a:gd name="adj" fmla="val 11602"/>
            </a:avLst>
          </a:prstGeom>
          <a:noFill/>
          <a:ln>
            <a:solidFill>
              <a:srgbClr val="D8B1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11. Off-policy Control with Approximation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871700" y="1601694"/>
            <a:ext cx="5976664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Tx/>
              <a:buChar char="-"/>
            </a:pPr>
            <a:r>
              <a:rPr lang="en-US" altLang="ko-KR" sz="1400" dirty="0" smtClean="0"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Given Policy / Value Function Approximation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Stochastic Gradient Descent / Semi Gradient Descent TD(0)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Convergent Proof for Linear / On-policy Case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Feature Construction of Continuous State Space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dirty="0" smtClean="0"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Nonlinear Function Approximation 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955121" y="796455"/>
            <a:ext cx="1627506" cy="805239"/>
          </a:xfrm>
          <a:prstGeom prst="roundRect">
            <a:avLst>
              <a:gd name="adj" fmla="val 11602"/>
            </a:avLst>
          </a:prstGeom>
          <a:noFill/>
          <a:ln>
            <a:solidFill>
              <a:srgbClr val="D8B1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9. On-policy Prediction with Approximation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02681" y="4289644"/>
            <a:ext cx="2405582" cy="540690"/>
          </a:xfrm>
          <a:prstGeom prst="roundRect">
            <a:avLst>
              <a:gd name="adj" fmla="val 11602"/>
            </a:avLst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10. On-policy Control with Approximation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-108520" y="3422280"/>
            <a:ext cx="44279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On-Policy Methods for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Optimal Policy Approximation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004048" y="3416601"/>
            <a:ext cx="44279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Off-Policy Methods for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Optimal Policy Approximation </a:t>
            </a:r>
          </a:p>
        </p:txBody>
      </p:sp>
    </p:spTree>
    <p:extLst>
      <p:ext uri="{BB962C8B-B14F-4D97-AF65-F5344CB8AC3E}">
        <p14:creationId xmlns:p14="http://schemas.microsoft.com/office/powerpoint/2010/main" val="17226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179512" y="403740"/>
            <a:ext cx="6480000" cy="2628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Overview: On-policy Control with Approximation</a:t>
            </a:r>
            <a:endParaRPr lang="ko-KR" altLang="en-US" dirty="0">
              <a:solidFill>
                <a:schemeClr val="tx1"/>
              </a:solidFill>
              <a:latin typeface="Noto Sans Korean Bold" panose="020B0800000000000000" pitchFamily="34" charset="-127"/>
              <a:ea typeface="Noto Sans Korean Bold" panose="020B0800000000000000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942447" y="1618991"/>
            <a:ext cx="3257701" cy="554460"/>
          </a:xfrm>
          <a:prstGeom prst="roundRect">
            <a:avLst>
              <a:gd name="adj" fmla="val 11602"/>
            </a:avLst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10. 1 Episodic </a:t>
            </a:r>
            <a:r>
              <a:rPr lang="en-US" altLang="ko-KR" sz="1400" dirty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Semi-Gradient Control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08578" y="2688417"/>
            <a:ext cx="1627506" cy="805239"/>
          </a:xfrm>
          <a:prstGeom prst="roundRect">
            <a:avLst>
              <a:gd name="adj" fmla="val 11602"/>
            </a:avLst>
          </a:prstGeom>
          <a:noFill/>
          <a:ln>
            <a:solidFill>
              <a:srgbClr val="D8B1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10. On-policy Control with Approximation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0096" y="2692318"/>
            <a:ext cx="2953238" cy="554460"/>
          </a:xfrm>
          <a:prstGeom prst="roundRect">
            <a:avLst>
              <a:gd name="adj" fmla="val 11602"/>
            </a:avLst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10.2 N-step </a:t>
            </a:r>
            <a:r>
              <a:rPr lang="en-US" altLang="ko-KR" sz="1400" dirty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Semi-Gradient </a:t>
            </a:r>
            <a:r>
              <a:rPr lang="en-US" altLang="ko-KR" sz="1400" dirty="0" err="1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Sarsa</a:t>
            </a:r>
            <a:endParaRPr lang="en-US" altLang="ko-KR" sz="1400" dirty="0">
              <a:solidFill>
                <a:schemeClr val="tx1"/>
              </a:solidFill>
              <a:latin typeface="Noto Sans Korean Light" panose="020B0300000000000000" pitchFamily="34" charset="-127"/>
              <a:ea typeface="Noto Sans Korean Light" panose="020B0300000000000000" pitchFamily="34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0096" y="4181710"/>
            <a:ext cx="3547254" cy="554460"/>
          </a:xfrm>
          <a:prstGeom prst="roundRect">
            <a:avLst>
              <a:gd name="adj" fmla="val 11602"/>
            </a:avLst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10.3 Average </a:t>
            </a:r>
            <a:r>
              <a:rPr lang="en-US" altLang="ko-KR" sz="1400" dirty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Reward for Continuing Tasks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751300" y="4181710"/>
            <a:ext cx="4069172" cy="554460"/>
          </a:xfrm>
          <a:prstGeom prst="roundRect">
            <a:avLst>
              <a:gd name="adj" fmla="val 11602"/>
            </a:avLst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10.4 Futility </a:t>
            </a:r>
            <a:r>
              <a:rPr lang="en-US" altLang="ko-KR" sz="1400" dirty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of </a:t>
            </a:r>
            <a:r>
              <a:rPr lang="en-US" altLang="ko-KR" sz="1400" dirty="0" smtClean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Discounting for Continuing Tasks</a:t>
            </a:r>
            <a:endParaRPr lang="en-US" altLang="ko-KR" sz="1400" dirty="0">
              <a:solidFill>
                <a:schemeClr val="tx1"/>
              </a:solidFill>
              <a:latin typeface="Noto Sans Korean Light" panose="020B0300000000000000" pitchFamily="34" charset="-127"/>
              <a:ea typeface="Noto Sans Korean Light" panose="020B0300000000000000" pitchFamily="34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219192" y="2652510"/>
            <a:ext cx="3811915" cy="554460"/>
          </a:xfrm>
          <a:prstGeom prst="roundRect">
            <a:avLst>
              <a:gd name="adj" fmla="val 11602"/>
            </a:avLst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10. 5 N-step </a:t>
            </a:r>
            <a:r>
              <a:rPr lang="en-US" altLang="ko-KR" sz="1400" dirty="0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Differential Semi-Gradient </a:t>
            </a:r>
            <a:r>
              <a:rPr lang="en-US" altLang="ko-KR" sz="1400" dirty="0" err="1">
                <a:solidFill>
                  <a:schemeClr val="tx1"/>
                </a:solidFill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Sarsa</a:t>
            </a:r>
            <a:endParaRPr lang="en-US" altLang="ko-KR" sz="1400" dirty="0">
              <a:solidFill>
                <a:schemeClr val="tx1"/>
              </a:solidFill>
              <a:latin typeface="Noto Sans Korean Light" panose="020B0300000000000000" pitchFamily="34" charset="-127"/>
              <a:ea typeface="Noto Sans Korean Light" panose="020B0300000000000000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93665" y="812021"/>
            <a:ext cx="2674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9. Semi </a:t>
            </a:r>
            <a:r>
              <a:rPr lang="en-US" altLang="ko-KR" sz="1400" dirty="0"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Gradient Descent TD(0)</a:t>
            </a:r>
            <a:endParaRPr lang="ko-KR" altLang="en-US" sz="1400" dirty="0"/>
          </a:p>
        </p:txBody>
      </p:sp>
      <p:sp>
        <p:nvSpPr>
          <p:cNvPr id="4" name="아래쪽 화살표 3"/>
          <p:cNvSpPr/>
          <p:nvPr/>
        </p:nvSpPr>
        <p:spPr>
          <a:xfrm>
            <a:off x="4070658" y="1225343"/>
            <a:ext cx="720080" cy="3185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49232" y="1166297"/>
            <a:ext cx="2762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Action Value / On-Policy Control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303772" y="1974802"/>
            <a:ext cx="17722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One-Step Vs. n-Step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28098" y="3548763"/>
            <a:ext cx="20774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Episodic Vs. Continuing</a:t>
            </a:r>
          </a:p>
          <a:p>
            <a:endParaRPr lang="ko-KR" altLang="en-US" sz="1400" dirty="0"/>
          </a:p>
        </p:txBody>
      </p:sp>
      <p:sp>
        <p:nvSpPr>
          <p:cNvPr id="23" name="아래쪽 화살표 22"/>
          <p:cNvSpPr/>
          <p:nvPr/>
        </p:nvSpPr>
        <p:spPr>
          <a:xfrm rot="2968547">
            <a:off x="2066964" y="2148006"/>
            <a:ext cx="720080" cy="3185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아래쪽 화살표 23"/>
          <p:cNvSpPr/>
          <p:nvPr/>
        </p:nvSpPr>
        <p:spPr>
          <a:xfrm rot="20595027">
            <a:off x="2159757" y="3530567"/>
            <a:ext cx="720080" cy="3185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 rot="16200000">
            <a:off x="3911393" y="4293014"/>
            <a:ext cx="720080" cy="3185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아래쪽 화살표 25"/>
          <p:cNvSpPr/>
          <p:nvPr/>
        </p:nvSpPr>
        <p:spPr>
          <a:xfrm rot="12401169">
            <a:off x="6233324" y="3578697"/>
            <a:ext cx="720080" cy="3185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49084" y="4922046"/>
            <a:ext cx="33464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Average Reward Vs. Discounted Reward</a:t>
            </a:r>
            <a:endParaRPr lang="ko-KR" altLang="en-US" sz="1400" dirty="0">
              <a:latin typeface="Noto Sans Korean Light" panose="020B0300000000000000" pitchFamily="34" charset="-127"/>
              <a:ea typeface="Noto Sans Korean Light" panose="020B0300000000000000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005084" y="3554022"/>
            <a:ext cx="17722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One-Step Vs. n-Step</a:t>
            </a:r>
            <a:endParaRPr lang="ko-KR" altLang="en-US" sz="1400" dirty="0"/>
          </a:p>
        </p:txBody>
      </p:sp>
      <p:sp>
        <p:nvSpPr>
          <p:cNvPr id="30" name="아래쪽 화살표 29"/>
          <p:cNvSpPr/>
          <p:nvPr/>
        </p:nvSpPr>
        <p:spPr>
          <a:xfrm rot="12401169">
            <a:off x="6425847" y="1955287"/>
            <a:ext cx="720080" cy="3185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749205" y="1287337"/>
            <a:ext cx="19331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11. On-policy Control </a:t>
            </a:r>
          </a:p>
          <a:p>
            <a:r>
              <a:rPr lang="en-US" altLang="ko-KR" sz="1400" dirty="0" smtClean="0"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with Approximation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7125149" y="2041098"/>
            <a:ext cx="20574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Off-policy Vs. On-policy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6213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179512" y="403740"/>
            <a:ext cx="6480000" cy="26280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Episodic </a:t>
            </a:r>
            <a:r>
              <a:rPr lang="en-US" altLang="ko-KR" dirty="0" smtClean="0">
                <a:solidFill>
                  <a:schemeClr val="tx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Semi-gradient Control in the On-policy GPI Way</a:t>
            </a:r>
            <a:endParaRPr lang="en-US" altLang="ko-KR" dirty="0">
              <a:solidFill>
                <a:schemeClr val="tx1"/>
              </a:solidFill>
              <a:latin typeface="Noto Sans Korean Bold" panose="020B0800000000000000" pitchFamily="34" charset="-127"/>
              <a:ea typeface="Noto Sans Korean Bold" panose="020B0800000000000000" pitchFamily="34" charset="-127"/>
            </a:endParaRPr>
          </a:p>
        </p:txBody>
      </p:sp>
      <p:sp>
        <p:nvSpPr>
          <p:cNvPr id="17" name="텍스트 개체 틀 1"/>
          <p:cNvSpPr txBox="1">
            <a:spLocks/>
          </p:cNvSpPr>
          <p:nvPr/>
        </p:nvSpPr>
        <p:spPr>
          <a:xfrm>
            <a:off x="467544" y="918059"/>
            <a:ext cx="8380138" cy="13336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342900" marR="0" indent="-342900" algn="l" defTabSz="914400" rtl="0" eaLnBrk="1" fontAlgn="auto" latinLnBrk="1" hangingPunct="1">
              <a:lnSpc>
                <a:spcPts val="14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1600" kern="1200" baseline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ko-KR" sz="16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2pPr>
            <a:lvl3pPr marL="1200150" indent="-457200" algn="l" defTabSz="914400" rtl="0" eaLnBrk="1" latinLnBrk="1" hangingPunct="1">
              <a:spcBef>
                <a:spcPct val="20000"/>
              </a:spcBef>
              <a:buFontTx/>
              <a:buChar char="‒"/>
              <a:defRPr lang="en-US" altLang="ko-KR" sz="14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3pPr>
            <a:lvl4pPr marL="1657350" indent="-4572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ko-KR" sz="13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4pPr>
            <a:lvl5pPr marL="2114550" indent="-457200" algn="l" defTabSz="914400" rtl="0" eaLnBrk="1" latinLnBrk="1" hangingPunct="1">
              <a:spcBef>
                <a:spcPct val="20000"/>
              </a:spcBef>
              <a:buFontTx/>
              <a:buChar char="‒"/>
              <a:defRPr lang="en-US" altLang="ko-KR" sz="12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5pPr>
            <a:lvl6pPr marL="2571750" indent="-4572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lang="en-US" altLang="ko-KR" sz="1100" kern="1200" baseline="0" dirty="0" smtClean="0">
                <a:gradFill>
                  <a:gsLst>
                    <a:gs pos="0">
                      <a:srgbClr val="D8B17E"/>
                    </a:gs>
                    <a:gs pos="100000">
                      <a:srgbClr val="D8B17E"/>
                    </a:gs>
                  </a:gsLst>
                  <a:lin ang="5400000" scaled="1"/>
                </a:gradFill>
                <a:latin typeface="Arial Unicode MS" panose="020B0604020202020204" pitchFamily="50" charset="-127"/>
                <a:ea typeface="맑은 고딕" panose="020B0503020000020004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Replacing the table with a general parameterized form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Learning the action-value function of the current policy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Acting near-greedily w.r.t the current action-value estimates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The Learning Rule is the same as in Chapter 9: General Gradient-Descent Update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339" y="770338"/>
            <a:ext cx="2783178" cy="11674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988" y="2445343"/>
            <a:ext cx="6191250" cy="1028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832" y="3471727"/>
            <a:ext cx="3181350" cy="257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3314" y="3709947"/>
            <a:ext cx="4010025" cy="485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824" y="4195722"/>
            <a:ext cx="5991225" cy="5143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3314" y="4646577"/>
            <a:ext cx="5829300" cy="6762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64288" y="3738895"/>
            <a:ext cx="257175" cy="228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80107" y="3967495"/>
            <a:ext cx="819150" cy="28575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7166544" y="3627133"/>
            <a:ext cx="2039290" cy="381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: Approximation of</a:t>
            </a:r>
            <a:endParaRPr lang="en-US" altLang="ko-KR" sz="1400" dirty="0">
              <a:latin typeface="Noto Sans Korean Light" panose="020B0300000000000000" pitchFamily="34" charset="-127"/>
              <a:ea typeface="Noto Sans Korean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25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179512" y="403740"/>
            <a:ext cx="6480000" cy="26280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Episodic Semi-gradient One-step </a:t>
            </a:r>
            <a:r>
              <a:rPr lang="en-US" altLang="ko-KR" dirty="0" err="1" smtClean="0">
                <a:solidFill>
                  <a:schemeClr val="tx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Sarsa</a:t>
            </a:r>
            <a:endParaRPr lang="en-US" altLang="ko-KR" dirty="0">
              <a:solidFill>
                <a:schemeClr val="tx1"/>
              </a:solidFill>
              <a:latin typeface="Noto Sans Korean Bold" panose="020B0800000000000000" pitchFamily="34" charset="-127"/>
              <a:ea typeface="Noto Sans Korean Bold" panose="020B08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417340"/>
            <a:ext cx="65151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5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179512" y="403740"/>
            <a:ext cx="6480000" cy="26280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Example: Mountain-Car Problem</a:t>
            </a:r>
            <a:endParaRPr lang="en-US" altLang="ko-KR" dirty="0">
              <a:solidFill>
                <a:schemeClr val="tx1"/>
              </a:solidFill>
              <a:latin typeface="Noto Sans Korean Bold" panose="020B0800000000000000" pitchFamily="34" charset="-127"/>
              <a:ea typeface="Noto Sans Korean Bold" panose="020B0800000000000000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7" y="1390650"/>
            <a:ext cx="7019925" cy="29337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58563" y="728040"/>
            <a:ext cx="9361040" cy="464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Definition</a:t>
            </a:r>
            <a:endParaRPr lang="en-US" altLang="ko-KR" dirty="0">
              <a:latin typeface="Noto Sans Korean Light" panose="020B0300000000000000" pitchFamily="34" charset="-127"/>
              <a:ea typeface="Noto Sans Korean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88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179512" y="403740"/>
            <a:ext cx="6480000" cy="26280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Noto Sans Korean Bold" panose="020B0800000000000000" pitchFamily="34" charset="-127"/>
                <a:ea typeface="Noto Sans Korean Bold" panose="020B0800000000000000" pitchFamily="34" charset="-127"/>
              </a:rPr>
              <a:t>Example: Mountain-Car Problem</a:t>
            </a:r>
            <a:endParaRPr lang="en-US" altLang="ko-KR" dirty="0">
              <a:solidFill>
                <a:schemeClr val="tx1"/>
              </a:solidFill>
              <a:latin typeface="Noto Sans Korean Bold" panose="020B0800000000000000" pitchFamily="34" charset="-127"/>
              <a:ea typeface="Noto Sans Korean Bold" panose="020B0800000000000000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345332"/>
            <a:ext cx="6724650" cy="33147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58563" y="728040"/>
            <a:ext cx="9361040" cy="464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Values learned while solving Mountain-Car with tile coding </a:t>
            </a:r>
            <a:r>
              <a:rPr lang="en-US" altLang="ko-KR" dirty="0"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f</a:t>
            </a:r>
            <a:r>
              <a:rPr lang="en-US" altLang="ko-KR" dirty="0" smtClean="0"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unction </a:t>
            </a:r>
            <a:r>
              <a:rPr lang="en-US" altLang="ko-KR" dirty="0"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a</a:t>
            </a:r>
            <a:r>
              <a:rPr lang="en-US" altLang="ko-KR" dirty="0" smtClean="0">
                <a:latin typeface="Noto Sans Korean Light" panose="020B0300000000000000" pitchFamily="34" charset="-127"/>
                <a:ea typeface="Noto Sans Korean Light" panose="020B0300000000000000" pitchFamily="34" charset="-127"/>
              </a:rPr>
              <a:t>pproximation</a:t>
            </a:r>
            <a:endParaRPr lang="en-US" altLang="ko-KR" dirty="0">
              <a:latin typeface="Noto Sans Korean Light" panose="020B0300000000000000" pitchFamily="34" charset="-127"/>
              <a:ea typeface="Noto Sans Korean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986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31623</TotalTime>
  <Words>590</Words>
  <Application>Microsoft Office PowerPoint</Application>
  <PresentationFormat>화면 슬라이드 쇼(16:10)</PresentationFormat>
  <Paragraphs>164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Arial Unicode MS</vt:lpstr>
      <vt:lpstr>Noto Sans Korean Bold</vt:lpstr>
      <vt:lpstr>Noto Sans Korean Light</vt:lpstr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이경종(Kyeongjong Lee)</dc:creator>
  <cp:lastModifiedBy>석준홍(Joonhong Seok)</cp:lastModifiedBy>
  <cp:revision>2271</cp:revision>
  <dcterms:created xsi:type="dcterms:W3CDTF">2015-12-02T10:09:44Z</dcterms:created>
  <dcterms:modified xsi:type="dcterms:W3CDTF">2017-05-25T00:46:28Z</dcterms:modified>
</cp:coreProperties>
</file>