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</p:sldMasterIdLst>
  <p:sldIdLst>
    <p:sldId id="256" r:id="rId15"/>
    <p:sldId id="257" r:id="rId16"/>
    <p:sldId id="258" r:id="rId17"/>
    <p:sldId id="259" r:id="rId18"/>
    <p:sldId id="260" r:id="rId19"/>
    <p:sldId id="287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</p:sldIdLst>
  <p:sldSz cx="12192000" cy="6858000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59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0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60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1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3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6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7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67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8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7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8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72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3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74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5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3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5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79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0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0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1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9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0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2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85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7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7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5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6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7" name="PlaceHolder 30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normAutofit fontScale="3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5" name="PlaceHolder 30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 fontScale="3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9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21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7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26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27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1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3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3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34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7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9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41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3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46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47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9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52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54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5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5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7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nama_email@sub.domain.tld" TargetMode="Externa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CustomShape 1"/>
          <p:cNvSpPr/>
          <p:nvPr/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E-learning</a:t>
            </a:r>
            <a:endParaRPr lang="id-ID" sz="5400" b="0" strike="noStrike" spc="-1">
              <a:latin typeface="Arial"/>
            </a:endParaRPr>
          </a:p>
        </p:txBody>
      </p:sp>
      <p:sp>
        <p:nvSpPr>
          <p:cNvPr id="925" name="CustomShape 2"/>
          <p:cNvSpPr/>
          <p:nvPr/>
        </p:nvSpPr>
        <p:spPr>
          <a:xfrm>
            <a:off x="2589120" y="4777200"/>
            <a:ext cx="8914680" cy="11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id-ID" sz="1800" b="0" strike="noStrike" spc="-1">
                <a:solidFill>
                  <a:srgbClr val="595959"/>
                </a:solidFill>
                <a:latin typeface="Century Gothic"/>
                <a:ea typeface="DejaVu Sans"/>
              </a:rPr>
              <a:t>FP MBD A | Setya Wibawa (17-0028) | Darfi Sultoni (17-0063)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Modul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7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MD_ID: MD diikuti 8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MD_KONTEN: Teks berformat markdown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MD_SUBMIT: 0 jika modul tidak memiliki submission, 1 jika sebaliknya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User – Komunitas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9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STATUS: 0 jika pendaftaran pending, 1 jika pendaftaran diterima, 2 jika user merupakan admin dari suatu komunitas, -1 jika ditolak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ADM_USR_ID: sama dengan aturan pengisian USR_ID, atau NULL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User – Modul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7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404040"/>
                </a:solidFill>
                <a:latin typeface="Century Gothic"/>
                <a:ea typeface="DejaVu Sans"/>
              </a:rPr>
              <a:t>SUBMISSION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: 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0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jika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tanpa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submission, 1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jika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iya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404040"/>
                </a:solidFill>
                <a:latin typeface="Century Gothic"/>
              </a:rPr>
              <a:t>STATUS_SELESAI: 0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jika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belum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selesai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, 1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jika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sudah</a:t>
            </a:r>
            <a:endParaRPr lang="id-ID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Modul – Modul (Syarat)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73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MOD_MD_ID: Sama dengan aturan pengisian MD_ID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07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8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8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0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1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2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03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104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8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0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3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4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5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16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7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Proses bisnis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Insert Modul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19" name="Picture 1118"/>
          <p:cNvPicPr/>
          <p:nvPr/>
        </p:nvPicPr>
        <p:blipFill>
          <a:blip r:embed="rId2"/>
          <a:stretch/>
        </p:blipFill>
        <p:spPr>
          <a:xfrm>
            <a:off x="2273760" y="1656000"/>
            <a:ext cx="5718240" cy="479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Bergabung ke Komunitas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1" name="Picture 1120"/>
          <p:cNvPicPr/>
          <p:nvPr/>
        </p:nvPicPr>
        <p:blipFill>
          <a:blip r:embed="rId2"/>
          <a:stretch/>
        </p:blipFill>
        <p:spPr>
          <a:xfrm>
            <a:off x="2592000" y="1584000"/>
            <a:ext cx="7920000" cy="497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Buat Pengumuman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3" name="Picture 1122"/>
          <p:cNvPicPr/>
          <p:nvPr/>
        </p:nvPicPr>
        <p:blipFill>
          <a:blip r:embed="rId2"/>
          <a:stretch/>
        </p:blipFill>
        <p:spPr>
          <a:xfrm>
            <a:off x="2808000" y="1580760"/>
            <a:ext cx="5518800" cy="489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Mengikuti Modul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5" name="Picture 1124"/>
          <p:cNvPicPr/>
          <p:nvPr/>
        </p:nvPicPr>
        <p:blipFill>
          <a:blip r:embed="rId2"/>
          <a:stretch/>
        </p:blipFill>
        <p:spPr>
          <a:xfrm>
            <a:off x="1944000" y="1690200"/>
            <a:ext cx="9540000" cy="421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12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14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4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5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156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7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8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9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0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1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2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3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4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5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6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7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68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9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Contoh record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CustomShape 1"/>
          <p:cNvSpPr/>
          <p:nvPr/>
        </p:nvSpPr>
        <p:spPr>
          <a:xfrm>
            <a:off x="484200" y="470880"/>
            <a:ext cx="4380480" cy="5891760"/>
          </a:xfrm>
          <a:custGeom>
            <a:avLst/>
            <a:gdLst/>
            <a:ahLst/>
            <a:cxn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7" name="TextShape 2"/>
          <p:cNvSpPr txBox="1"/>
          <p:nvPr/>
        </p:nvSpPr>
        <p:spPr>
          <a:xfrm>
            <a:off x="862920" y="1011960"/>
            <a:ext cx="3415680" cy="47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E-Learning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28" name="Group 3"/>
          <p:cNvGrpSpPr/>
          <p:nvPr/>
        </p:nvGrpSpPr>
        <p:grpSpPr>
          <a:xfrm>
            <a:off x="5194440" y="473400"/>
            <a:ext cx="6513120" cy="5880240"/>
            <a:chOff x="5194440" y="473400"/>
            <a:chExt cx="6513120" cy="5880240"/>
          </a:xfrm>
        </p:grpSpPr>
        <p:sp>
          <p:nvSpPr>
            <p:cNvPr id="929" name="CustomShape 4"/>
            <p:cNvSpPr/>
            <p:nvPr/>
          </p:nvSpPr>
          <p:spPr>
            <a:xfrm>
              <a:off x="5194440" y="47340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CustomShape 5"/>
            <p:cNvSpPr/>
            <p:nvPr/>
          </p:nvSpPr>
          <p:spPr>
            <a:xfrm>
              <a:off x="5568840" y="752040"/>
              <a:ext cx="680400" cy="680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CustomShape 6"/>
            <p:cNvSpPr/>
            <p:nvPr/>
          </p:nvSpPr>
          <p:spPr>
            <a:xfrm>
              <a:off x="6624360" y="47340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Users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2" name="CustomShape 7"/>
            <p:cNvSpPr/>
            <p:nvPr/>
          </p:nvSpPr>
          <p:spPr>
            <a:xfrm>
              <a:off x="5194440" y="202104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CustomShape 8"/>
            <p:cNvSpPr/>
            <p:nvPr/>
          </p:nvSpPr>
          <p:spPr>
            <a:xfrm>
              <a:off x="5568840" y="2299320"/>
              <a:ext cx="680400" cy="6804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CustomShape 9"/>
            <p:cNvSpPr/>
            <p:nvPr/>
          </p:nvSpPr>
          <p:spPr>
            <a:xfrm>
              <a:off x="6624360" y="202104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Komunitas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5" name="CustomShape 10"/>
            <p:cNvSpPr/>
            <p:nvPr/>
          </p:nvSpPr>
          <p:spPr>
            <a:xfrm>
              <a:off x="5194440" y="356832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CustomShape 11"/>
            <p:cNvSpPr/>
            <p:nvPr/>
          </p:nvSpPr>
          <p:spPr>
            <a:xfrm>
              <a:off x="5568840" y="3846960"/>
              <a:ext cx="680400" cy="6804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CustomShape 12"/>
            <p:cNvSpPr/>
            <p:nvPr/>
          </p:nvSpPr>
          <p:spPr>
            <a:xfrm>
              <a:off x="6624360" y="356832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Modul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8" name="CustomShape 13"/>
            <p:cNvSpPr/>
            <p:nvPr/>
          </p:nvSpPr>
          <p:spPr>
            <a:xfrm>
              <a:off x="5194440" y="511596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CustomShape 14"/>
            <p:cNvSpPr/>
            <p:nvPr/>
          </p:nvSpPr>
          <p:spPr>
            <a:xfrm>
              <a:off x="5568840" y="5394600"/>
              <a:ext cx="680400" cy="68040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CustomShape 15"/>
            <p:cNvSpPr/>
            <p:nvPr/>
          </p:nvSpPr>
          <p:spPr>
            <a:xfrm>
              <a:off x="6624360" y="511596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Pengumuman</a:t>
              </a:r>
              <a:endParaRPr lang="id-ID" sz="2200" b="0" strike="noStrike" spc="-1">
                <a:latin typeface="Arial"/>
              </a:endParaRPr>
            </a:p>
          </p:txBody>
        </p:sp>
      </p:grpSp>
      <p:grpSp>
        <p:nvGrpSpPr>
          <p:cNvPr id="941" name="Group 1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17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8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18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9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8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99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00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1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2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3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4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5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6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7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8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9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0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1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12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users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213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14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5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6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7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8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9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0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1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2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3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4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5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26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27" name="Picture 5"/>
          <p:cNvPicPr/>
          <p:nvPr/>
        </p:nvPicPr>
        <p:blipFill>
          <a:blip r:embed="rId2"/>
          <a:stretch/>
        </p:blipFill>
        <p:spPr>
          <a:xfrm>
            <a:off x="2589120" y="1576440"/>
            <a:ext cx="8961840" cy="2665800"/>
          </a:xfrm>
          <a:prstGeom prst="rect">
            <a:avLst/>
          </a:prstGeom>
          <a:ln>
            <a:noFill/>
          </a:ln>
        </p:spPr>
      </p:pic>
      <p:sp>
        <p:nvSpPr>
          <p:cNvPr id="1228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30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4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5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6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7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8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9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0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1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42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43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4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8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9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2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3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4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55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56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7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8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59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1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2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3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4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0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71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komunitas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272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73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4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9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0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1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2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3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4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85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86" name="Picture 2"/>
          <p:cNvPicPr/>
          <p:nvPr/>
        </p:nvPicPr>
        <p:blipFill>
          <a:blip r:embed="rId2"/>
          <a:stretch/>
        </p:blipFill>
        <p:spPr>
          <a:xfrm>
            <a:off x="2589120" y="1283760"/>
            <a:ext cx="8961840" cy="2958120"/>
          </a:xfrm>
          <a:prstGeom prst="rect">
            <a:avLst/>
          </a:prstGeom>
          <a:ln>
            <a:noFill/>
          </a:ln>
        </p:spPr>
      </p:pic>
      <p:sp>
        <p:nvSpPr>
          <p:cNvPr id="1287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8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0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0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5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6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17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18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9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0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1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2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3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4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5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6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7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8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9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30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modul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331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32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3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4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5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6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7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8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9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0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1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2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3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44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45" name="Picture 1"/>
          <p:cNvPicPr/>
          <p:nvPr/>
        </p:nvPicPr>
        <p:blipFill>
          <a:blip r:embed="rId2"/>
          <a:stretch/>
        </p:blipFill>
        <p:spPr>
          <a:xfrm>
            <a:off x="2589120" y="640080"/>
            <a:ext cx="8426880" cy="3602160"/>
          </a:xfrm>
          <a:prstGeom prst="rect">
            <a:avLst/>
          </a:prstGeom>
          <a:ln>
            <a:noFill/>
          </a:ln>
        </p:spPr>
      </p:pic>
      <p:sp>
        <p:nvSpPr>
          <p:cNvPr id="1346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48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9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0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1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2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3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4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5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6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7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8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9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60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61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2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73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4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5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6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77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89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pengumuman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390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91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2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3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4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7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8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9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0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1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2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03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04" name="Picture 2"/>
          <p:cNvPicPr/>
          <p:nvPr/>
        </p:nvPicPr>
        <p:blipFill>
          <a:blip r:embed="rId2"/>
          <a:stretch/>
        </p:blipFill>
        <p:spPr>
          <a:xfrm>
            <a:off x="2589120" y="1016280"/>
            <a:ext cx="8961840" cy="3225960"/>
          </a:xfrm>
          <a:prstGeom prst="rect">
            <a:avLst/>
          </a:prstGeom>
          <a:ln>
            <a:noFill/>
          </a:ln>
        </p:spPr>
      </p:pic>
      <p:sp>
        <p:nvSpPr>
          <p:cNvPr id="1405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0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2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3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4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35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36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9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0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2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3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4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5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6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48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syarat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449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50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4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2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63" name="Picture 4"/>
          <p:cNvPicPr/>
          <p:nvPr/>
        </p:nvPicPr>
        <p:blipFill>
          <a:blip r:embed="rId2"/>
          <a:stretch/>
        </p:blipFill>
        <p:spPr>
          <a:xfrm>
            <a:off x="2589120" y="640080"/>
            <a:ext cx="6918120" cy="3602160"/>
          </a:xfrm>
          <a:prstGeom prst="rect">
            <a:avLst/>
          </a:prstGeom>
          <a:ln>
            <a:noFill/>
          </a:ln>
        </p:spPr>
      </p:pic>
      <p:sp>
        <p:nvSpPr>
          <p:cNvPr id="1464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5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66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0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1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78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79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0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2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3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4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5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6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7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8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9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0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91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2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3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4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95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6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7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8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9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0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1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2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3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4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5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6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07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komunitas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508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09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0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1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2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3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4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5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6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7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8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9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0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1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522" name="Picture 1"/>
          <p:cNvPicPr/>
          <p:nvPr/>
        </p:nvPicPr>
        <p:blipFill>
          <a:blip r:embed="rId2"/>
          <a:stretch/>
        </p:blipFill>
        <p:spPr>
          <a:xfrm>
            <a:off x="2589120" y="640080"/>
            <a:ext cx="8234280" cy="3602160"/>
          </a:xfrm>
          <a:prstGeom prst="rect">
            <a:avLst/>
          </a:prstGeom>
          <a:ln>
            <a:noFill/>
          </a:ln>
        </p:spPr>
      </p:pic>
      <p:sp>
        <p:nvSpPr>
          <p:cNvPr id="1523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52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3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3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5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1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2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3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554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9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0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1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4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5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66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Users_modul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567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68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0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1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8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80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1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82" name="Picture 1"/>
          <p:cNvPicPr/>
          <p:nvPr/>
        </p:nvPicPr>
        <p:blipFill>
          <a:blip r:embed="rId2"/>
          <a:stretch/>
        </p:blipFill>
        <p:spPr>
          <a:xfrm>
            <a:off x="1534320" y="1192680"/>
            <a:ext cx="9122400" cy="324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CustomShape 1"/>
          <p:cNvSpPr/>
          <p:nvPr/>
        </p:nvSpPr>
        <p:spPr>
          <a:xfrm>
            <a:off x="5770080" y="0"/>
            <a:ext cx="642132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4" name="Picture 10"/>
          <p:cNvPicPr/>
          <p:nvPr/>
        </p:nvPicPr>
        <p:blipFill>
          <a:blip r:embed="rId2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85" name="TextShape 2"/>
          <p:cNvSpPr txBox="1"/>
          <p:nvPr/>
        </p:nvSpPr>
        <p:spPr>
          <a:xfrm>
            <a:off x="804600" y="4267800"/>
            <a:ext cx="4805640" cy="1296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100" b="0" strike="noStrike" spc="-1">
                <a:solidFill>
                  <a:srgbClr val="000000"/>
                </a:solidFill>
                <a:latin typeface="Arial"/>
                <a:ea typeface="DejaVu Sans"/>
              </a:rPr>
              <a:t>Rancangan objek basis data</a:t>
            </a:r>
            <a:endParaRPr lang="id-ID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6" name="CustomShape 3"/>
          <p:cNvSpPr/>
          <p:nvPr/>
        </p:nvSpPr>
        <p:spPr>
          <a:xfrm>
            <a:off x="6726960" y="581040"/>
            <a:ext cx="5464440" cy="6276600"/>
          </a:xfrm>
          <a:custGeom>
            <a:avLst/>
            <a:gdLst/>
            <a:ahLst/>
            <a:cxnLst/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2927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7" name="Graphic 5"/>
          <p:cNvPicPr/>
          <p:nvPr/>
        </p:nvPicPr>
        <p:blipFill>
          <a:blip r:embed="rId3"/>
          <a:stretch/>
        </p:blipFill>
        <p:spPr>
          <a:xfrm>
            <a:off x="7709760" y="1815480"/>
            <a:ext cx="4141440" cy="414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9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Views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2" name="TextShape 4"/>
          <p:cNvSpPr txBox="1"/>
          <p:nvPr/>
        </p:nvSpPr>
        <p:spPr>
          <a:xfrm>
            <a:off x="5472360" y="801720"/>
            <a:ext cx="592380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modul yang ada pada suatu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md_id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md_nama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jumlah modul yang biasa dikerjakan oleh setiap anggota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(md) 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Jumlah modul yang sudah dikerjakan oleh setiap anggota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md_id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(md 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4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96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Views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7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dari suatu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usr_nama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Jumlah anggota dari tiap-tiap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kmt_id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Jumlah modul dari tiap-tiap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kmt_id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(md))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94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5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95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6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9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0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1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972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5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3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4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5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PDM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0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Trigger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2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 on update on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modul</a:t>
            </a:r>
            <a:endParaRPr lang="en-US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Log on update on users</a:t>
            </a: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Log on update on </a:t>
            </a:r>
            <a:r>
              <a:rPr lang="en-US" sz="2400" spc="-1" dirty="0" err="1">
                <a:solidFill>
                  <a:srgbClr val="000000"/>
                </a:solidFill>
              </a:rPr>
              <a:t>komunitas</a:t>
            </a:r>
            <a:endParaRPr lang="en-US" sz="2400" spc="-1" dirty="0">
              <a:solidFill>
                <a:srgbClr val="000000"/>
              </a:solidFill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Log on update on </a:t>
            </a:r>
            <a:r>
              <a:rPr lang="en-US" sz="2400" spc="-1" dirty="0" err="1">
                <a:solidFill>
                  <a:srgbClr val="000000"/>
                </a:solidFill>
              </a:rPr>
              <a:t>pengumuman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4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06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7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Check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jika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bisa mengikuti sebuah modul berdasarkan syarat (argumen: USR_ID, MD_ID)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Check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jika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bisa mengikuti sebuah modul berdasarkan keanggotaan (argumen: USR_ID, MD_ID)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Cek jika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merupakan admin dari sebuah komunitas (argumen: USR_ID, KMT_ID)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1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1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Procedure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2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Mendaftarkan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ke komunitas (argumen: USR_ID, KMT_ID)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Submit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attachment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modul (argumen: USR_ID, MD_ID, URL)</a:t>
            </a:r>
            <a:endParaRPr lang="en-US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Admin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menerima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menolak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permintaan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bergabung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komunitas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dari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user (argument : USR_ID, KMT_ID, ADM_USR_ID, STATUS)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98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9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0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1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3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4" name="CustomShape 29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05B9F-4517-4A74-B86B-21FFFAD9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9" y="986929"/>
            <a:ext cx="10076401" cy="48841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01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2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3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4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45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046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58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9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Aturan Pengisian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Data Tracker</a:t>
            </a:r>
            <a:endParaRPr lang="id-ID" sz="4800" b="0" strike="noStrike" spc="-1" dirty="0">
              <a:latin typeface="Arial"/>
            </a:endParaRPr>
          </a:p>
        </p:txBody>
      </p:sp>
      <p:sp>
        <p:nvSpPr>
          <p:cNvPr id="106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DATA_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ID: 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ID data yang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berubah</a:t>
            </a:r>
            <a:endParaRPr lang="id-ID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FIELD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: 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Nama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kolom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data yang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dirubah</a:t>
            </a:r>
            <a:endParaRPr lang="id-ID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OLD_VALUE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: 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Data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sebelum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dirubah</a:t>
            </a:r>
            <a:endParaRPr lang="id-ID" sz="1800" b="0" strike="noStrike" spc="-1" dirty="0">
              <a:latin typeface="Arial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404040"/>
                </a:solidFill>
                <a:latin typeface="Century Gothic"/>
              </a:rPr>
              <a:t>NEW_VALUE</a:t>
            </a:r>
            <a:r>
              <a:rPr lang="id-ID" spc="-1" dirty="0">
                <a:solidFill>
                  <a:srgbClr val="404040"/>
                </a:solidFill>
                <a:latin typeface="Century Gothic"/>
              </a:rPr>
              <a:t>: 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Data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setelah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dirubah</a:t>
            </a:r>
            <a:endParaRPr lang="id-ID" spc="-1" dirty="0"/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MODIFIED: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Keterangan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waktu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data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dirubah</a:t>
            </a:r>
            <a:endParaRPr lang="id-ID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6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USR_ID: USR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USR_NRP: Sesuai dengan aturan penulisan NRP di ITS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USR_EMAIL: </a:t>
            </a:r>
            <a:r>
              <a:rPr lang="id-ID" sz="1800" b="0" u="sng" strike="noStrike" spc="-1">
                <a:solidFill>
                  <a:srgbClr val="FB4A18"/>
                </a:solidFill>
                <a:uFillTx/>
                <a:latin typeface="Century Gothic"/>
                <a:ea typeface="DejaVu Sans"/>
                <a:hlinkClick r:id="rId2"/>
              </a:rPr>
              <a:t>nama_email@sub.domain.tld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maks 50 karakter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Komunitas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3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KMT_ID: KMT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KMT_DESKRIPSI: Deskripsi komunitas maks 200 karakter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Pengumuman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5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PNG_ID: PNG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PNG_KONTEN: Teks dengan format markdown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PNG_TGLTAMPIL: Format valid </a:t>
            </a:r>
            <a:r>
              <a:rPr lang="id-ID" sz="18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date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pada DBMS terkait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PNG_TGLSELESAI: Format valid </a:t>
            </a:r>
            <a:r>
              <a:rPr lang="id-ID" sz="18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date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pada DBMS terkait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598</Words>
  <Application>Microsoft Office PowerPoint</Application>
  <PresentationFormat>Widescreen</PresentationFormat>
  <Paragraphs>78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32</vt:i4>
      </vt:variant>
    </vt:vector>
  </HeadingPairs>
  <TitlesOfParts>
    <vt:vector size="50" baseType="lpstr">
      <vt:lpstr>Arial</vt:lpstr>
      <vt:lpstr>Century Gothic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Darfi Sultoni</dc:creator>
  <dc:description/>
  <cp:lastModifiedBy>Darfi Sultoni</cp:lastModifiedBy>
  <cp:revision>20</cp:revision>
  <dcterms:created xsi:type="dcterms:W3CDTF">2019-04-29T01:16:54Z</dcterms:created>
  <dcterms:modified xsi:type="dcterms:W3CDTF">2019-05-21T14:56:58Z</dcterms:modified>
  <dc:language>id-ID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