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4"/>
  </p:sldMasterIdLst>
  <p:notesMasterIdLst>
    <p:notesMasterId r:id="rId32"/>
  </p:notesMasterIdLst>
  <p:handoutMasterIdLst>
    <p:handoutMasterId r:id="rId33"/>
  </p:handoutMasterIdLst>
  <p:sldIdLst>
    <p:sldId id="3825" r:id="rId5"/>
    <p:sldId id="3826" r:id="rId6"/>
    <p:sldId id="3827" r:id="rId7"/>
    <p:sldId id="3845" r:id="rId8"/>
    <p:sldId id="3828" r:id="rId9"/>
    <p:sldId id="3791" r:id="rId10"/>
    <p:sldId id="3831" r:id="rId11"/>
    <p:sldId id="3830" r:id="rId12"/>
    <p:sldId id="3835" r:id="rId13"/>
    <p:sldId id="3850" r:id="rId14"/>
    <p:sldId id="3794" r:id="rId15"/>
    <p:sldId id="3836" r:id="rId16"/>
    <p:sldId id="3837" r:id="rId17"/>
    <p:sldId id="3838" r:id="rId18"/>
    <p:sldId id="3839" r:id="rId19"/>
    <p:sldId id="3840" r:id="rId20"/>
    <p:sldId id="3841" r:id="rId21"/>
    <p:sldId id="3842" r:id="rId22"/>
    <p:sldId id="3843" r:id="rId23"/>
    <p:sldId id="3832" r:id="rId24"/>
    <p:sldId id="3846" r:id="rId25"/>
    <p:sldId id="3847" r:id="rId26"/>
    <p:sldId id="3852" r:id="rId27"/>
    <p:sldId id="3848" r:id="rId28"/>
    <p:sldId id="3849" r:id="rId29"/>
    <p:sldId id="3851" r:id="rId30"/>
    <p:sldId id="3834" r:id="rId3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7F8"/>
    <a:srgbClr val="4E91F0"/>
    <a:srgbClr val="FF9514"/>
    <a:srgbClr val="FFFFFF"/>
    <a:srgbClr val="F3ECFE"/>
    <a:srgbClr val="DFE9F8"/>
    <a:srgbClr val="FFECD5"/>
    <a:srgbClr val="156FF9"/>
    <a:srgbClr val="20E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6" autoAdjust="0"/>
  </p:normalViewPr>
  <p:slideViewPr>
    <p:cSldViewPr snapToGrid="0">
      <p:cViewPr>
        <p:scale>
          <a:sx n="91" d="100"/>
          <a:sy n="91" d="100"/>
        </p:scale>
        <p:origin x="293" y="-120"/>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rtlCol="0"/>
        <a:lstStyle/>
        <a:p>
          <a:pPr rtl="0"/>
          <a:endParaRPr lang="en-US"/>
        </a:p>
      </dgm:t>
    </dgm:pt>
    <dgm:pt modelId="{198ACE8E-34F4-43E6-BB2E-1809B1CC58DC}">
      <dgm:prSet/>
      <dgm:spPr>
        <a:solidFill>
          <a:schemeClr val="accent1">
            <a:lumMod val="20000"/>
            <a:lumOff val="80000"/>
            <a:alpha val="90000"/>
          </a:schemeClr>
        </a:solidFill>
        <a:ln>
          <a:noFill/>
        </a:ln>
      </dgm:spPr>
      <dgm:t>
        <a:bodyPr rtlCol="0"/>
        <a:lstStyle/>
        <a:p>
          <a:pPr algn="ctr" rtl="0"/>
          <a:r>
            <a:rPr lang="en-GB" b="0" i="0" u="none" noProof="0" dirty="0"/>
            <a:t>Data import</a:t>
          </a:r>
          <a:endParaRPr lang="en-GB" noProof="0" dirty="0"/>
        </a:p>
      </dgm:t>
    </dgm:pt>
    <dgm:pt modelId="{49F555B2-B165-4CB6-8578-DF4BCD791ABF}" type="parTrans" cxnId="{8327A44B-5326-4A8B-9B23-A3D3C09A16F3}">
      <dgm:prSet/>
      <dgm:spPr/>
      <dgm:t>
        <a:bodyPr rtlCol="0"/>
        <a:lstStyle/>
        <a:p>
          <a:pPr rtl="0"/>
          <a:endParaRPr lang="en-GB" noProof="0" dirty="0"/>
        </a:p>
      </dgm:t>
    </dgm:pt>
    <dgm:pt modelId="{C54063C4-24CD-4834-9424-53756AE38C6B}" type="sibTrans" cxnId="{8327A44B-5326-4A8B-9B23-A3D3C09A16F3}">
      <dgm:prSet phldrT="1" phldr="0"/>
      <dgm:spPr>
        <a:solidFill>
          <a:schemeClr val="accent1"/>
        </a:solidFill>
        <a:ln>
          <a:noFill/>
        </a:ln>
      </dgm:spPr>
      <dgm:t>
        <a:bodyPr rtlCol="0"/>
        <a:lstStyle/>
        <a:p>
          <a:pPr rtl="0"/>
          <a:r>
            <a:rPr lang="en-GB" noProof="0"/>
            <a:t>1</a:t>
          </a:r>
          <a:endParaRPr lang="en-GB" noProof="0" dirty="0"/>
        </a:p>
      </dgm:t>
    </dgm:pt>
    <dgm:pt modelId="{0F6BA1FB-59E5-4F16-A7B4-1533BB1F09E4}">
      <dgm:prSet/>
      <dgm:spPr>
        <a:solidFill>
          <a:srgbClr val="FFECD5"/>
        </a:solidFill>
        <a:ln>
          <a:solidFill>
            <a:srgbClr val="FFFFFF"/>
          </a:solidFill>
        </a:ln>
      </dgm:spPr>
      <dgm:t>
        <a:bodyPr rtlCol="0"/>
        <a:lstStyle/>
        <a:p>
          <a:pPr algn="ctr" rtl="0"/>
          <a:r>
            <a:rPr lang="en-GB" b="0" i="0" u="none" noProof="0" dirty="0"/>
            <a:t>Feature Selection/Reduction</a:t>
          </a:r>
          <a:endParaRPr lang="en-GB" noProof="0" dirty="0"/>
        </a:p>
      </dgm:t>
    </dgm:pt>
    <dgm:pt modelId="{6A557BB1-C0DD-44CB-8745-CE5481476209}" type="parTrans" cxnId="{F0FA65E5-FB81-4E7A-9467-65363565F4A0}">
      <dgm:prSet/>
      <dgm:spPr/>
      <dgm:t>
        <a:bodyPr rtlCol="0"/>
        <a:lstStyle/>
        <a:p>
          <a:pPr rtl="0"/>
          <a:endParaRPr lang="en-GB" noProof="0" dirty="0"/>
        </a:p>
      </dgm:t>
    </dgm:pt>
    <dgm:pt modelId="{7DBF5CB5-29DD-4671-A0F3-981D48571500}" type="sibTrans" cxnId="{F0FA65E5-FB81-4E7A-9467-65363565F4A0}">
      <dgm:prSet phldrT="3" phldr="0"/>
      <dgm:spPr>
        <a:solidFill>
          <a:srgbClr val="FF9514"/>
        </a:solidFill>
        <a:ln>
          <a:noFill/>
        </a:ln>
      </dgm:spPr>
      <dgm:t>
        <a:bodyPr rtlCol="0"/>
        <a:lstStyle/>
        <a:p>
          <a:pPr rtl="0"/>
          <a:r>
            <a:rPr lang="en-GB" noProof="0"/>
            <a:t>3</a:t>
          </a:r>
          <a:endParaRPr lang="en-GB" noProof="0" dirty="0"/>
        </a:p>
      </dgm:t>
    </dgm:pt>
    <dgm:pt modelId="{DE16CBB4-D3F4-44AD-8379-3A5D78B889D5}">
      <dgm:prSet/>
      <dgm:spPr>
        <a:solidFill>
          <a:srgbClr val="DFE9F8"/>
        </a:solidFill>
        <a:ln>
          <a:noFill/>
        </a:ln>
      </dgm:spPr>
      <dgm:t>
        <a:bodyPr rtlCol="0"/>
        <a:lstStyle/>
        <a:p>
          <a:pPr algn="ctr" rtl="0"/>
          <a:r>
            <a:rPr lang="en-GB" b="0" i="0" u="none" noProof="0" dirty="0"/>
            <a:t>Pattern Recognition Methods</a:t>
          </a:r>
          <a:endParaRPr lang="en-GB" noProof="0" dirty="0"/>
        </a:p>
      </dgm:t>
    </dgm:pt>
    <dgm:pt modelId="{917142D8-7514-46BB-B61D-8633F0189C31}" type="parTrans" cxnId="{058D75E7-8E09-41CE-ADFC-EEAD1556353B}">
      <dgm:prSet/>
      <dgm:spPr/>
      <dgm:t>
        <a:bodyPr rtlCol="0"/>
        <a:lstStyle/>
        <a:p>
          <a:pPr rtl="0"/>
          <a:endParaRPr lang="en-GB" noProof="0" dirty="0"/>
        </a:p>
      </dgm:t>
    </dgm:pt>
    <dgm:pt modelId="{C2728830-9A00-4764-A9F1-670DDF9E57B3}" type="sibTrans" cxnId="{058D75E7-8E09-41CE-ADFC-EEAD1556353B}">
      <dgm:prSet phldrT="4" phldr="0"/>
      <dgm:spPr>
        <a:solidFill>
          <a:srgbClr val="4E91F0"/>
        </a:solidFill>
        <a:ln>
          <a:noFill/>
        </a:ln>
      </dgm:spPr>
      <dgm:t>
        <a:bodyPr rtlCol="0"/>
        <a:lstStyle/>
        <a:p>
          <a:pPr rtl="0"/>
          <a:r>
            <a:rPr lang="en-GB" noProof="0"/>
            <a:t>4</a:t>
          </a:r>
          <a:endParaRPr lang="en-GB" noProof="0" dirty="0"/>
        </a:p>
      </dgm:t>
    </dgm:pt>
    <dgm:pt modelId="{F7B81412-5EAE-488C-9259-0FA0EB0F090B}">
      <dgm:prSet/>
      <dgm:spPr>
        <a:solidFill>
          <a:srgbClr val="F3ECFE"/>
        </a:solidFill>
        <a:ln>
          <a:noFill/>
        </a:ln>
      </dgm:spPr>
      <dgm:t>
        <a:bodyPr rtlCol="0"/>
        <a:lstStyle/>
        <a:p>
          <a:pPr algn="ctr" rtl="0"/>
          <a:r>
            <a:rPr lang="en-GB" b="0" i="0" u="none" noProof="0" dirty="0"/>
            <a:t>Results and Discussion</a:t>
          </a:r>
          <a:endParaRPr lang="en-GB" noProof="0" dirty="0"/>
        </a:p>
      </dgm:t>
    </dgm:pt>
    <dgm:pt modelId="{C9E63F01-62A4-4331-A67D-7FE563CE9D07}" type="parTrans" cxnId="{AD7281BE-8A99-43C0-9016-4082EB985BF2}">
      <dgm:prSet/>
      <dgm:spPr/>
      <dgm:t>
        <a:bodyPr rtlCol="0"/>
        <a:lstStyle/>
        <a:p>
          <a:pPr rtl="0"/>
          <a:endParaRPr lang="en-GB" noProof="0" dirty="0"/>
        </a:p>
      </dgm:t>
    </dgm:pt>
    <dgm:pt modelId="{32E76676-0672-4988-9FB1-308093FF8D5C}" type="sibTrans" cxnId="{AD7281BE-8A99-43C0-9016-4082EB985BF2}">
      <dgm:prSet phldrT="5" phldr="0"/>
      <dgm:spPr>
        <a:solidFill>
          <a:srgbClr val="C097F8"/>
        </a:solidFill>
        <a:ln>
          <a:noFill/>
        </a:ln>
      </dgm:spPr>
      <dgm:t>
        <a:bodyPr rtlCol="0"/>
        <a:lstStyle/>
        <a:p>
          <a:pPr rtl="0"/>
          <a:r>
            <a:rPr lang="en-GB" noProof="0"/>
            <a:t>5</a:t>
          </a:r>
          <a:endParaRPr lang="en-GB" noProof="0" dirty="0"/>
        </a:p>
      </dgm:t>
    </dgm:pt>
    <dgm:pt modelId="{8579DDD4-295D-44F7-BC9E-568B772ED713}">
      <dgm:prSet/>
      <dgm:spPr>
        <a:solidFill>
          <a:schemeClr val="accent4">
            <a:lumMod val="20000"/>
            <a:lumOff val="80000"/>
            <a:alpha val="90000"/>
          </a:schemeClr>
        </a:solidFill>
        <a:ln>
          <a:noFill/>
        </a:ln>
      </dgm:spPr>
      <dgm:t>
        <a:bodyPr rtlCol="0"/>
        <a:lstStyle/>
        <a:p>
          <a:pPr algn="ctr" rtl="0"/>
          <a:r>
            <a:rPr lang="en-GB" b="0" i="0" u="none" noProof="0"/>
            <a:t>Exploratory Analysis</a:t>
          </a:r>
          <a:endParaRPr lang="en-GB" noProof="0" dirty="0"/>
        </a:p>
      </dgm:t>
    </dgm:pt>
    <dgm:pt modelId="{B7DDAE18-26E0-45AB-8315-85B481391AF5}" type="parTrans" cxnId="{FE2883EB-C5D4-4FB1-A78D-13419FEE217D}">
      <dgm:prSet/>
      <dgm:spPr/>
      <dgm:t>
        <a:bodyPr/>
        <a:lstStyle/>
        <a:p>
          <a:endParaRPr lang="en-GB"/>
        </a:p>
      </dgm:t>
    </dgm:pt>
    <dgm:pt modelId="{93164644-1B24-4D3C-B0C3-7AD9242CD115}" type="sibTrans" cxnId="{FE2883EB-C5D4-4FB1-A78D-13419FEE217D}">
      <dgm:prSet phldrT="2" phldr="0"/>
      <dgm:spPr/>
      <dgm:t>
        <a:bodyPr/>
        <a:lstStyle/>
        <a:p>
          <a:r>
            <a:rPr lang="en-GB"/>
            <a:t>2</a:t>
          </a:r>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8E166E8D-2014-433A-95E0-3E5507D68985}" type="pres">
      <dgm:prSet presAssocID="{8579DDD4-295D-44F7-BC9E-568B772ED713}" presName="compositeNode" presStyleCnt="0">
        <dgm:presLayoutVars>
          <dgm:bulletEnabled val="1"/>
        </dgm:presLayoutVars>
      </dgm:prSet>
      <dgm:spPr/>
    </dgm:pt>
    <dgm:pt modelId="{C3F0293A-D3FE-4125-ABD0-BCBE19B9C7D9}" type="pres">
      <dgm:prSet presAssocID="{8579DDD4-295D-44F7-BC9E-568B772ED713}" presName="bgRect" presStyleLbl="bgAccFollowNode1" presStyleIdx="1" presStyleCnt="5"/>
      <dgm:spPr/>
    </dgm:pt>
    <dgm:pt modelId="{E0E3E50C-ECCE-472A-8C67-499DDDFB38F0}" type="pres">
      <dgm:prSet presAssocID="{93164644-1B24-4D3C-B0C3-7AD9242CD115}" presName="sibTransNodeCircle" presStyleLbl="alignNode1" presStyleIdx="2" presStyleCnt="10">
        <dgm:presLayoutVars>
          <dgm:chMax val="0"/>
          <dgm:bulletEnabled/>
        </dgm:presLayoutVars>
      </dgm:prSet>
      <dgm:spPr/>
    </dgm:pt>
    <dgm:pt modelId="{85125E1B-BDF5-4BF5-8AE8-34408CD3DF67}" type="pres">
      <dgm:prSet presAssocID="{8579DDD4-295D-44F7-BC9E-568B772ED713}" presName="bottomLine" presStyleLbl="alignNode1" presStyleIdx="3" presStyleCnt="10">
        <dgm:presLayoutVars/>
      </dgm:prSet>
      <dgm:spPr/>
    </dgm:pt>
    <dgm:pt modelId="{62F73B34-A758-48F2-A5F6-74810A815BAE}" type="pres">
      <dgm:prSet presAssocID="{8579DDD4-295D-44F7-BC9E-568B772ED713}" presName="nodeText" presStyleLbl="bgAccFollowNode1" presStyleIdx="1" presStyleCnt="5">
        <dgm:presLayoutVars>
          <dgm:bulletEnabled val="1"/>
        </dgm:presLayoutVars>
      </dgm:prSet>
      <dgm:spPr/>
    </dgm:pt>
    <dgm:pt modelId="{DDB4A8DB-2925-44FC-A5A8-7AC0C52527F1}" type="pres">
      <dgm:prSet presAssocID="{93164644-1B24-4D3C-B0C3-7AD9242CD115}"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2" presStyleCnt="5"/>
      <dgm:spPr/>
    </dgm:pt>
    <dgm:pt modelId="{C08FC467-91FE-48BD-B243-273925C2B75A}" type="pres">
      <dgm:prSet presAssocID="{7DBF5CB5-29DD-4671-A0F3-981D48571500}" presName="sibTransNodeCircle" presStyleLbl="alignNode1" presStyleIdx="4" presStyleCnt="10">
        <dgm:presLayoutVars>
          <dgm:chMax val="0"/>
          <dgm:bulletEnabled/>
        </dgm:presLayoutVars>
      </dgm:prSet>
      <dgm:spPr/>
    </dgm:pt>
    <dgm:pt modelId="{DE393E47-CBB6-4D77-A342-C9AFD9FC8CB6}" type="pres">
      <dgm:prSet presAssocID="{0F6BA1FB-59E5-4F16-A7B4-1533BB1F09E4}" presName="bottomLine" presStyleLbl="alignNode1" presStyleIdx="5" presStyleCnt="10">
        <dgm:presLayoutVars/>
      </dgm:prSet>
      <dgm:spPr>
        <a:solidFill>
          <a:srgbClr val="FF9514"/>
        </a:solidFill>
        <a:ln>
          <a:solidFill>
            <a:srgbClr val="FF9514"/>
          </a:solidFill>
        </a:ln>
      </dgm:spPr>
    </dgm:pt>
    <dgm:pt modelId="{6209B655-7BD8-4C2E-802B-7A837190A817}" type="pres">
      <dgm:prSet presAssocID="{0F6BA1FB-59E5-4F16-A7B4-1533BB1F09E4}" presName="nodeText" presStyleLbl="bgAccFollowNode1" presStyleIdx="2" presStyleCnt="5">
        <dgm:presLayoutVars>
          <dgm:bulletEnabled val="1"/>
        </dgm:presLayoutVars>
      </dgm:prSet>
      <dgm:spPr/>
    </dgm:pt>
    <dgm:pt modelId="{44DA27FB-BF39-4511-84EF-E3EA3F12D2B6}" type="pres">
      <dgm:prSet presAssocID="{7DBF5CB5-29DD-4671-A0F3-981D48571500}"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a:ln>
          <a:solidFill>
            <a:srgbClr val="4E91F0"/>
          </a:solidFill>
        </a:ln>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a:ln>
          <a:solidFill>
            <a:srgbClr val="C097F8"/>
          </a:solidFill>
        </a:ln>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E8BCCA07-480E-4DD6-B3E3-33A6FC70CA9C}" type="presOf" srcId="{93164644-1B24-4D3C-B0C3-7AD9242CD115}" destId="{E0E3E50C-ECCE-472A-8C67-499DDDFB38F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39FF6C2F-713F-4EC4-A50F-57EFE25C98B1}" type="presOf" srcId="{8579DDD4-295D-44F7-BC9E-568B772ED713}" destId="{62F73B34-A758-48F2-A5F6-74810A815BAE}" srcOrd="1" destOrd="0" presId="urn:microsoft.com/office/officeart/2016/7/layout/BasicLinearProcessNumbered#1"/>
    <dgm:cxn modelId="{91E6B442-2FDA-4012-8075-77E9F06838CC}" type="presOf" srcId="{8579DDD4-295D-44F7-BC9E-568B772ED713}" destId="{C3F0293A-D3FE-4125-ABD0-BCBE19B9C7D9}"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2"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FE2883EB-C5D4-4FB1-A78D-13419FEE217D}" srcId="{0F5B3066-540F-4606-ADEC-65EB1C3E9627}" destId="{8579DDD4-295D-44F7-BC9E-568B772ED713}" srcOrd="1" destOrd="0" parTransId="{B7DDAE18-26E0-45AB-8315-85B481391AF5}" sibTransId="{93164644-1B24-4D3C-B0C3-7AD9242CD115}"/>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CEEF96E7-5A53-4C04-8E79-6295CA09AC1C}" type="presParOf" srcId="{869C0C7E-BD0C-4E5F-8D96-6B8EEC39B952}" destId="{8E166E8D-2014-433A-95E0-3E5507D68985}" srcOrd="2" destOrd="0" presId="urn:microsoft.com/office/officeart/2016/7/layout/BasicLinearProcessNumbered#1"/>
    <dgm:cxn modelId="{9A69A35A-288A-4F5F-B812-9B17786A8368}" type="presParOf" srcId="{8E166E8D-2014-433A-95E0-3E5507D68985}" destId="{C3F0293A-D3FE-4125-ABD0-BCBE19B9C7D9}" srcOrd="0" destOrd="0" presId="urn:microsoft.com/office/officeart/2016/7/layout/BasicLinearProcessNumbered#1"/>
    <dgm:cxn modelId="{ED7996F9-D728-4197-8563-5F75C24EE03E}" type="presParOf" srcId="{8E166E8D-2014-433A-95E0-3E5507D68985}" destId="{E0E3E50C-ECCE-472A-8C67-499DDDFB38F0}" srcOrd="1" destOrd="0" presId="urn:microsoft.com/office/officeart/2016/7/layout/BasicLinearProcessNumbered#1"/>
    <dgm:cxn modelId="{11B9541F-3192-4513-8E37-1CB16D98FC30}" type="presParOf" srcId="{8E166E8D-2014-433A-95E0-3E5507D68985}" destId="{85125E1B-BDF5-4BF5-8AE8-34408CD3DF67}" srcOrd="2" destOrd="0" presId="urn:microsoft.com/office/officeart/2016/7/layout/BasicLinearProcessNumbered#1"/>
    <dgm:cxn modelId="{EC22115F-6FBE-4554-ACC9-849CF1C1EC39}" type="presParOf" srcId="{8E166E8D-2014-433A-95E0-3E5507D68985}" destId="{62F73B34-A758-48F2-A5F6-74810A815BAE}" srcOrd="3" destOrd="0" presId="urn:microsoft.com/office/officeart/2016/7/layout/BasicLinearProcessNumbered#1"/>
    <dgm:cxn modelId="{04010964-9F5C-42E9-813D-97C3CD2FA2D1}" type="presParOf" srcId="{869C0C7E-BD0C-4E5F-8D96-6B8EEC39B952}" destId="{DDB4A8DB-2925-44FC-A5A8-7AC0C52527F1}" srcOrd="3" destOrd="0" presId="urn:microsoft.com/office/officeart/2016/7/layout/BasicLinearProcessNumbered#1"/>
    <dgm:cxn modelId="{16E156BA-CA11-45E4-B5EA-B4F3067B424F}" type="presParOf" srcId="{869C0C7E-BD0C-4E5F-8D96-6B8EEC39B952}" destId="{B75A207A-E561-4A33-8860-3580568F46B8}" srcOrd="4"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35589-B2CC-454F-9C22-197397783776}" type="doc">
      <dgm:prSet loTypeId="urn:microsoft.com/office/officeart/2008/layout/SquareAccentList" loCatId="list" qsTypeId="urn:microsoft.com/office/officeart/2005/8/quickstyle/simple5" qsCatId="simple" csTypeId="urn:microsoft.com/office/officeart/2005/8/colors/colorful4" csCatId="colorful" phldr="1"/>
      <dgm:spPr/>
      <dgm:t>
        <a:bodyPr/>
        <a:lstStyle/>
        <a:p>
          <a:endParaRPr lang="en-GB"/>
        </a:p>
      </dgm:t>
    </dgm:pt>
    <dgm:pt modelId="{A7049636-28C7-49E0-BD23-E6BE2FBDD335}">
      <dgm:prSet phldrT="[Text]"/>
      <dgm:spPr/>
      <dgm:t>
        <a:bodyPr/>
        <a:lstStyle/>
        <a:p>
          <a:r>
            <a:rPr lang="en-GB" dirty="0"/>
            <a:t>Scenario A</a:t>
          </a:r>
        </a:p>
      </dgm:t>
    </dgm:pt>
    <dgm:pt modelId="{2DB205CC-7192-4E27-BFFF-58068B063249}" type="parTrans" cxnId="{9DF2CC90-C222-438C-B424-CD8BAF252978}">
      <dgm:prSet/>
      <dgm:spPr/>
      <dgm:t>
        <a:bodyPr/>
        <a:lstStyle/>
        <a:p>
          <a:endParaRPr lang="en-GB"/>
        </a:p>
      </dgm:t>
    </dgm:pt>
    <dgm:pt modelId="{253D2465-FCCD-41E9-BA9A-999CBD1211E2}" type="sibTrans" cxnId="{9DF2CC90-C222-438C-B424-CD8BAF252978}">
      <dgm:prSet/>
      <dgm:spPr/>
      <dgm:t>
        <a:bodyPr/>
        <a:lstStyle/>
        <a:p>
          <a:endParaRPr lang="en-GB"/>
        </a:p>
      </dgm:t>
    </dgm:pt>
    <dgm:pt modelId="{C3878986-FEA0-41FD-A295-20F83ED9F77C}">
      <dgm:prSet phldrT="[Text]"/>
      <dgm:spPr/>
      <dgm:t>
        <a:bodyPr/>
        <a:lstStyle/>
        <a:p>
          <a:r>
            <a:rPr lang="en-GB" dirty="0"/>
            <a:t>Logistic Regression</a:t>
          </a:r>
        </a:p>
      </dgm:t>
    </dgm:pt>
    <dgm:pt modelId="{45324068-5107-4E08-9447-4FD81415ACCC}" type="parTrans" cxnId="{B615A98E-8979-4156-8E1F-797473BC7B9F}">
      <dgm:prSet/>
      <dgm:spPr/>
      <dgm:t>
        <a:bodyPr/>
        <a:lstStyle/>
        <a:p>
          <a:endParaRPr lang="en-GB"/>
        </a:p>
      </dgm:t>
    </dgm:pt>
    <dgm:pt modelId="{4B3A862E-499E-4186-8883-15370FDEB882}" type="sibTrans" cxnId="{B615A98E-8979-4156-8E1F-797473BC7B9F}">
      <dgm:prSet/>
      <dgm:spPr/>
      <dgm:t>
        <a:bodyPr/>
        <a:lstStyle/>
        <a:p>
          <a:endParaRPr lang="en-GB"/>
        </a:p>
      </dgm:t>
    </dgm:pt>
    <dgm:pt modelId="{A8ADA520-F164-4B47-96F0-5837673C61A8}">
      <dgm:prSet phldrT="[Text]"/>
      <dgm:spPr/>
      <dgm:t>
        <a:bodyPr/>
        <a:lstStyle/>
        <a:p>
          <a:r>
            <a:rPr lang="en-GB" dirty="0"/>
            <a:t>K-nearest neighbours (KNN)</a:t>
          </a:r>
        </a:p>
      </dgm:t>
    </dgm:pt>
    <dgm:pt modelId="{43C7D3D7-42EC-47F9-980D-2CEE4DF7E25F}" type="parTrans" cxnId="{D75B7BC9-8CAE-4823-801E-2E2668F8E522}">
      <dgm:prSet/>
      <dgm:spPr/>
      <dgm:t>
        <a:bodyPr/>
        <a:lstStyle/>
        <a:p>
          <a:endParaRPr lang="en-GB"/>
        </a:p>
      </dgm:t>
    </dgm:pt>
    <dgm:pt modelId="{DC4249D0-1818-4469-9538-84B6FC898C34}" type="sibTrans" cxnId="{D75B7BC9-8CAE-4823-801E-2E2668F8E522}">
      <dgm:prSet/>
      <dgm:spPr/>
      <dgm:t>
        <a:bodyPr/>
        <a:lstStyle/>
        <a:p>
          <a:endParaRPr lang="en-GB"/>
        </a:p>
      </dgm:t>
    </dgm:pt>
    <dgm:pt modelId="{A11C905A-076C-45F8-B1FC-0123F601EADE}">
      <dgm:prSet phldrT="[Text]"/>
      <dgm:spPr/>
      <dgm:t>
        <a:bodyPr/>
        <a:lstStyle/>
        <a:p>
          <a:r>
            <a:rPr lang="en-GB" dirty="0"/>
            <a:t>Fisher’s LDA</a:t>
          </a:r>
        </a:p>
      </dgm:t>
    </dgm:pt>
    <dgm:pt modelId="{5C8D6BED-AF36-4B57-BBC4-EDC2D67CFDB7}" type="parTrans" cxnId="{C14F55E6-4CD1-4928-A137-289A00D24E93}">
      <dgm:prSet/>
      <dgm:spPr/>
      <dgm:t>
        <a:bodyPr/>
        <a:lstStyle/>
        <a:p>
          <a:endParaRPr lang="en-GB"/>
        </a:p>
      </dgm:t>
    </dgm:pt>
    <dgm:pt modelId="{F1447657-0241-48C4-8717-6D9F2B20CFC3}" type="sibTrans" cxnId="{C14F55E6-4CD1-4928-A137-289A00D24E93}">
      <dgm:prSet/>
      <dgm:spPr/>
      <dgm:t>
        <a:bodyPr/>
        <a:lstStyle/>
        <a:p>
          <a:endParaRPr lang="en-GB"/>
        </a:p>
      </dgm:t>
    </dgm:pt>
    <dgm:pt modelId="{8A584D1F-559C-4A11-8939-3A56DCE54D4B}">
      <dgm:prSet phldrT="[Text]"/>
      <dgm:spPr/>
      <dgm:t>
        <a:bodyPr/>
        <a:lstStyle/>
        <a:p>
          <a:r>
            <a:rPr lang="en-GB" dirty="0"/>
            <a:t>Accuracy</a:t>
          </a:r>
        </a:p>
      </dgm:t>
    </dgm:pt>
    <dgm:pt modelId="{2ABAA10D-5D53-4284-BA06-BCD9C93EBAFC}" type="parTrans" cxnId="{FAAB9158-0548-4D37-A71E-2D13722A1EB8}">
      <dgm:prSet/>
      <dgm:spPr/>
      <dgm:t>
        <a:bodyPr/>
        <a:lstStyle/>
        <a:p>
          <a:endParaRPr lang="en-GB"/>
        </a:p>
      </dgm:t>
    </dgm:pt>
    <dgm:pt modelId="{80B8CE87-C9F7-47CB-B5DE-02ACA2072A0C}" type="sibTrans" cxnId="{FAAB9158-0548-4D37-A71E-2D13722A1EB8}">
      <dgm:prSet/>
      <dgm:spPr/>
      <dgm:t>
        <a:bodyPr/>
        <a:lstStyle/>
        <a:p>
          <a:endParaRPr lang="en-GB"/>
        </a:p>
      </dgm:t>
    </dgm:pt>
    <dgm:pt modelId="{429B78BF-66A1-4D30-884D-F514DD168E20}">
      <dgm:prSet phldrT="[Text]"/>
      <dgm:spPr/>
      <dgm:t>
        <a:bodyPr/>
        <a:lstStyle/>
        <a:p>
          <a:r>
            <a:rPr lang="en-GB" dirty="0"/>
            <a:t>Precision</a:t>
          </a:r>
        </a:p>
      </dgm:t>
    </dgm:pt>
    <dgm:pt modelId="{924ABBDE-73E6-4A94-9419-40094DC45D0E}" type="parTrans" cxnId="{760D367F-542D-4B46-9C41-0E738C3B8EF8}">
      <dgm:prSet/>
      <dgm:spPr/>
      <dgm:t>
        <a:bodyPr/>
        <a:lstStyle/>
        <a:p>
          <a:endParaRPr lang="en-GB"/>
        </a:p>
      </dgm:t>
    </dgm:pt>
    <dgm:pt modelId="{9DAB029F-C926-4E18-AA78-8C0748315607}" type="sibTrans" cxnId="{760D367F-542D-4B46-9C41-0E738C3B8EF8}">
      <dgm:prSet/>
      <dgm:spPr/>
      <dgm:t>
        <a:bodyPr/>
        <a:lstStyle/>
        <a:p>
          <a:endParaRPr lang="en-GB"/>
        </a:p>
      </dgm:t>
    </dgm:pt>
    <dgm:pt modelId="{6550AE90-11E6-46A4-8F3D-5BFDD23F432E}">
      <dgm:prSet phldrT="[Text]"/>
      <dgm:spPr/>
      <dgm:t>
        <a:bodyPr/>
        <a:lstStyle/>
        <a:p>
          <a:r>
            <a:rPr lang="en-GB" dirty="0"/>
            <a:t>Recall</a:t>
          </a:r>
        </a:p>
      </dgm:t>
    </dgm:pt>
    <dgm:pt modelId="{51E9EBD3-EB92-42B3-9DEA-63849B05CEB4}" type="parTrans" cxnId="{3165E9FD-A2B0-4A8F-8C3E-3314E088F52D}">
      <dgm:prSet/>
      <dgm:spPr/>
      <dgm:t>
        <a:bodyPr/>
        <a:lstStyle/>
        <a:p>
          <a:endParaRPr lang="en-GB"/>
        </a:p>
      </dgm:t>
    </dgm:pt>
    <dgm:pt modelId="{AE704525-2FF2-4661-BDA5-E9FAB3DF6347}" type="sibTrans" cxnId="{3165E9FD-A2B0-4A8F-8C3E-3314E088F52D}">
      <dgm:prSet/>
      <dgm:spPr/>
      <dgm:t>
        <a:bodyPr/>
        <a:lstStyle/>
        <a:p>
          <a:endParaRPr lang="en-GB"/>
        </a:p>
      </dgm:t>
    </dgm:pt>
    <dgm:pt modelId="{C017EAD2-92D0-4012-8690-EA037349B394}">
      <dgm:prSet phldrT="[Text]"/>
      <dgm:spPr/>
      <dgm:t>
        <a:bodyPr/>
        <a:lstStyle/>
        <a:p>
          <a:r>
            <a:rPr lang="en-GB" dirty="0"/>
            <a:t>Random forest</a:t>
          </a:r>
        </a:p>
      </dgm:t>
    </dgm:pt>
    <dgm:pt modelId="{2ABB2B16-D94F-42A1-AB69-5AEB5657C599}" type="parTrans" cxnId="{C4526B74-C547-4064-ADDD-3AC988761C36}">
      <dgm:prSet/>
      <dgm:spPr/>
      <dgm:t>
        <a:bodyPr/>
        <a:lstStyle/>
        <a:p>
          <a:endParaRPr lang="en-GB"/>
        </a:p>
      </dgm:t>
    </dgm:pt>
    <dgm:pt modelId="{4F5B84BF-8129-45A8-87F1-52C4C053DB37}" type="sibTrans" cxnId="{C4526B74-C547-4064-ADDD-3AC988761C36}">
      <dgm:prSet/>
      <dgm:spPr/>
      <dgm:t>
        <a:bodyPr/>
        <a:lstStyle/>
        <a:p>
          <a:endParaRPr lang="en-GB"/>
        </a:p>
      </dgm:t>
    </dgm:pt>
    <dgm:pt modelId="{D4CF965F-7C3C-47F2-B86A-788CECBEA2BA}">
      <dgm:prSet phldrT="[Text]"/>
      <dgm:spPr/>
      <dgm:t>
        <a:bodyPr/>
        <a:lstStyle/>
        <a:p>
          <a:r>
            <a:rPr lang="en-GB" dirty="0"/>
            <a:t>F1 score (scenario A), F1 weighted (scenario B)</a:t>
          </a:r>
        </a:p>
      </dgm:t>
    </dgm:pt>
    <dgm:pt modelId="{BDA3C023-7AE1-4DC0-A705-ABC7311AC105}" type="parTrans" cxnId="{168A8316-128E-4911-9B9C-E3BFF413EF49}">
      <dgm:prSet/>
      <dgm:spPr/>
      <dgm:t>
        <a:bodyPr/>
        <a:lstStyle/>
        <a:p>
          <a:endParaRPr lang="en-GB"/>
        </a:p>
      </dgm:t>
    </dgm:pt>
    <dgm:pt modelId="{6F3D7929-C6F2-4C19-8DE0-9B6129FE305F}" type="sibTrans" cxnId="{168A8316-128E-4911-9B9C-E3BFF413EF49}">
      <dgm:prSet/>
      <dgm:spPr/>
      <dgm:t>
        <a:bodyPr/>
        <a:lstStyle/>
        <a:p>
          <a:endParaRPr lang="en-GB"/>
        </a:p>
      </dgm:t>
    </dgm:pt>
    <dgm:pt modelId="{5A47C346-A0C6-429E-9A71-6E6FAAF762F3}">
      <dgm:prSet phldrT="[Text]"/>
      <dgm:spPr/>
      <dgm:t>
        <a:bodyPr/>
        <a:lstStyle/>
        <a:p>
          <a:r>
            <a:rPr lang="en-GB" dirty="0"/>
            <a:t>Mathew’s correlation coefficient</a:t>
          </a:r>
        </a:p>
      </dgm:t>
    </dgm:pt>
    <dgm:pt modelId="{C6BA7A7F-0920-46EE-B683-3AA67224EEF4}" type="parTrans" cxnId="{8D2AFB29-EE3E-4999-9B0D-1A593D7F34CA}">
      <dgm:prSet/>
      <dgm:spPr/>
      <dgm:t>
        <a:bodyPr/>
        <a:lstStyle/>
        <a:p>
          <a:endParaRPr lang="en-GB"/>
        </a:p>
      </dgm:t>
    </dgm:pt>
    <dgm:pt modelId="{4092D51F-A67C-48D9-8563-42A2A4DC12DF}" type="sibTrans" cxnId="{8D2AFB29-EE3E-4999-9B0D-1A593D7F34CA}">
      <dgm:prSet/>
      <dgm:spPr/>
      <dgm:t>
        <a:bodyPr/>
        <a:lstStyle/>
        <a:p>
          <a:endParaRPr lang="en-GB"/>
        </a:p>
      </dgm:t>
    </dgm:pt>
    <dgm:pt modelId="{3C891378-3B24-46BC-9345-1AFEEB7BFC53}">
      <dgm:prSet phldrT="[Text]"/>
      <dgm:spPr/>
      <dgm:t>
        <a:bodyPr/>
        <a:lstStyle/>
        <a:p>
          <a:r>
            <a:rPr lang="en-GB" dirty="0"/>
            <a:t>Scenario B</a:t>
          </a:r>
        </a:p>
      </dgm:t>
    </dgm:pt>
    <dgm:pt modelId="{CE2DD3DE-CD43-4A52-808D-D953DB4E9ABE}" type="parTrans" cxnId="{F9B23774-7BBD-4459-9B8A-A9A824237D50}">
      <dgm:prSet/>
      <dgm:spPr/>
      <dgm:t>
        <a:bodyPr/>
        <a:lstStyle/>
        <a:p>
          <a:endParaRPr lang="en-GB"/>
        </a:p>
      </dgm:t>
    </dgm:pt>
    <dgm:pt modelId="{8D907136-4227-4B63-987C-53BEB4F9528D}" type="sibTrans" cxnId="{F9B23774-7BBD-4459-9B8A-A9A824237D50}">
      <dgm:prSet/>
      <dgm:spPr/>
      <dgm:t>
        <a:bodyPr/>
        <a:lstStyle/>
        <a:p>
          <a:endParaRPr lang="en-GB"/>
        </a:p>
      </dgm:t>
    </dgm:pt>
    <dgm:pt modelId="{4054151C-674F-42CC-B0C2-731F018E5E24}">
      <dgm:prSet phldrT="[Text]"/>
      <dgm:spPr/>
      <dgm:t>
        <a:bodyPr/>
        <a:lstStyle/>
        <a:p>
          <a:r>
            <a:rPr lang="en-GB" dirty="0"/>
            <a:t>Logistic Regression</a:t>
          </a:r>
        </a:p>
      </dgm:t>
    </dgm:pt>
    <dgm:pt modelId="{7538A54B-7ADE-47F8-A017-CA58665D790C}" type="parTrans" cxnId="{CCEE354B-22D5-4C8E-8A3F-80BF42A42AA3}">
      <dgm:prSet/>
      <dgm:spPr/>
      <dgm:t>
        <a:bodyPr/>
        <a:lstStyle/>
        <a:p>
          <a:endParaRPr lang="en-GB"/>
        </a:p>
      </dgm:t>
    </dgm:pt>
    <dgm:pt modelId="{1D5E73EA-9E86-4F76-9D52-A739A5203B19}" type="sibTrans" cxnId="{CCEE354B-22D5-4C8E-8A3F-80BF42A42AA3}">
      <dgm:prSet/>
      <dgm:spPr/>
      <dgm:t>
        <a:bodyPr/>
        <a:lstStyle/>
        <a:p>
          <a:endParaRPr lang="en-GB"/>
        </a:p>
      </dgm:t>
    </dgm:pt>
    <dgm:pt modelId="{78EFAC0F-3FFD-4CB7-9471-0F97A740F8E2}">
      <dgm:prSet phldrT="[Text]"/>
      <dgm:spPr/>
      <dgm:t>
        <a:bodyPr/>
        <a:lstStyle/>
        <a:p>
          <a:r>
            <a:rPr lang="en-GB" dirty="0"/>
            <a:t>K-nearest neighbours (KNN)</a:t>
          </a:r>
        </a:p>
      </dgm:t>
    </dgm:pt>
    <dgm:pt modelId="{1D46901F-9D77-46E8-A27A-850C73EBFF82}" type="parTrans" cxnId="{526C0E6A-C2B4-4C1D-B863-6EBFC85F722D}">
      <dgm:prSet/>
      <dgm:spPr/>
      <dgm:t>
        <a:bodyPr/>
        <a:lstStyle/>
        <a:p>
          <a:endParaRPr lang="en-GB"/>
        </a:p>
      </dgm:t>
    </dgm:pt>
    <dgm:pt modelId="{192BCEC5-D0EF-4D7C-8AE9-2E255E8CB842}" type="sibTrans" cxnId="{526C0E6A-C2B4-4C1D-B863-6EBFC85F722D}">
      <dgm:prSet/>
      <dgm:spPr/>
      <dgm:t>
        <a:bodyPr/>
        <a:lstStyle/>
        <a:p>
          <a:endParaRPr lang="en-GB"/>
        </a:p>
      </dgm:t>
    </dgm:pt>
    <dgm:pt modelId="{8B4F2F14-0B95-4D36-92E3-FDE780ECD4AE}">
      <dgm:prSet phldrT="[Text]"/>
      <dgm:spPr/>
      <dgm:t>
        <a:bodyPr/>
        <a:lstStyle/>
        <a:p>
          <a:r>
            <a:rPr lang="en-GB" dirty="0"/>
            <a:t>Fisher’s LDA</a:t>
          </a:r>
        </a:p>
      </dgm:t>
    </dgm:pt>
    <dgm:pt modelId="{68E9F769-8FC2-4CB8-A62E-3BE3BE857068}" type="parTrans" cxnId="{37341C87-EB66-4D93-9581-D16E7EA6B7DE}">
      <dgm:prSet/>
      <dgm:spPr/>
      <dgm:t>
        <a:bodyPr/>
        <a:lstStyle/>
        <a:p>
          <a:endParaRPr lang="en-GB"/>
        </a:p>
      </dgm:t>
    </dgm:pt>
    <dgm:pt modelId="{70BF9B3F-8075-4BC1-8121-306BDA56A4C9}" type="sibTrans" cxnId="{37341C87-EB66-4D93-9581-D16E7EA6B7DE}">
      <dgm:prSet/>
      <dgm:spPr/>
      <dgm:t>
        <a:bodyPr/>
        <a:lstStyle/>
        <a:p>
          <a:endParaRPr lang="en-GB"/>
        </a:p>
      </dgm:t>
    </dgm:pt>
    <dgm:pt modelId="{25261713-766B-432B-A1D8-05E8837A5E3B}">
      <dgm:prSet phldrT="[Text]"/>
      <dgm:spPr/>
      <dgm:t>
        <a:bodyPr/>
        <a:lstStyle/>
        <a:p>
          <a:r>
            <a:rPr lang="en-GB" dirty="0"/>
            <a:t>Random forest</a:t>
          </a:r>
        </a:p>
      </dgm:t>
    </dgm:pt>
    <dgm:pt modelId="{3D0C0EF7-C77B-4F50-901A-BAC75CDF16BB}" type="parTrans" cxnId="{D9B17C2D-10D0-4E06-AE38-8DC1C0A85361}">
      <dgm:prSet/>
      <dgm:spPr/>
      <dgm:t>
        <a:bodyPr/>
        <a:lstStyle/>
        <a:p>
          <a:endParaRPr lang="en-GB"/>
        </a:p>
      </dgm:t>
    </dgm:pt>
    <dgm:pt modelId="{F7FD20AF-0FC4-468D-BB5A-4EED7C212FC9}" type="sibTrans" cxnId="{D9B17C2D-10D0-4E06-AE38-8DC1C0A85361}">
      <dgm:prSet/>
      <dgm:spPr/>
      <dgm:t>
        <a:bodyPr/>
        <a:lstStyle/>
        <a:p>
          <a:endParaRPr lang="en-GB"/>
        </a:p>
      </dgm:t>
    </dgm:pt>
    <dgm:pt modelId="{7CA7555E-904A-4181-ACB8-7C5B034A060C}">
      <dgm:prSet phldrT="[Text]"/>
      <dgm:spPr/>
      <dgm:t>
        <a:bodyPr/>
        <a:lstStyle/>
        <a:p>
          <a:r>
            <a:rPr lang="en-GB" dirty="0"/>
            <a:t>Metrics</a:t>
          </a:r>
        </a:p>
      </dgm:t>
    </dgm:pt>
    <dgm:pt modelId="{390AD503-4552-457B-B12B-D9CF7AEDB9E4}" type="sibTrans" cxnId="{6FC000F6-76C6-4699-98D4-9D2DFF303A4E}">
      <dgm:prSet/>
      <dgm:spPr/>
      <dgm:t>
        <a:bodyPr/>
        <a:lstStyle/>
        <a:p>
          <a:endParaRPr lang="en-GB"/>
        </a:p>
      </dgm:t>
    </dgm:pt>
    <dgm:pt modelId="{92061BFB-89B0-4EE8-9868-161A314BBD9A}" type="parTrans" cxnId="{6FC000F6-76C6-4699-98D4-9D2DFF303A4E}">
      <dgm:prSet/>
      <dgm:spPr/>
      <dgm:t>
        <a:bodyPr/>
        <a:lstStyle/>
        <a:p>
          <a:endParaRPr lang="en-GB"/>
        </a:p>
      </dgm:t>
    </dgm:pt>
    <dgm:pt modelId="{8FC7D981-8BD7-4427-8B81-A071F191C131}">
      <dgm:prSet phldrT="[Text]"/>
      <dgm:spPr/>
      <dgm:t>
        <a:bodyPr/>
        <a:lstStyle/>
        <a:p>
          <a:r>
            <a:rPr lang="en-GB" dirty="0"/>
            <a:t>Support Vector Machine (SVM)</a:t>
          </a:r>
        </a:p>
      </dgm:t>
    </dgm:pt>
    <dgm:pt modelId="{92C4C556-890E-4607-B94D-6E886345FA09}" type="parTrans" cxnId="{DFC0FB2A-31E6-4B9F-9869-56B22470C1A6}">
      <dgm:prSet/>
      <dgm:spPr/>
      <dgm:t>
        <a:bodyPr/>
        <a:lstStyle/>
        <a:p>
          <a:endParaRPr lang="en-GB"/>
        </a:p>
      </dgm:t>
    </dgm:pt>
    <dgm:pt modelId="{6DB88991-9E2E-45E1-9AC0-EF349FC7EBE4}" type="sibTrans" cxnId="{DFC0FB2A-31E6-4B9F-9869-56B22470C1A6}">
      <dgm:prSet/>
      <dgm:spPr/>
      <dgm:t>
        <a:bodyPr/>
        <a:lstStyle/>
        <a:p>
          <a:endParaRPr lang="en-GB"/>
        </a:p>
      </dgm:t>
    </dgm:pt>
    <dgm:pt modelId="{49D5249D-2AE6-49F7-881E-0766A4733E1D}">
      <dgm:prSet phldrT="[Text]"/>
      <dgm:spPr/>
      <dgm:t>
        <a:bodyPr/>
        <a:lstStyle/>
        <a:p>
          <a:r>
            <a:rPr lang="en-GB" dirty="0"/>
            <a:t>Naïve Bayes (NB)</a:t>
          </a:r>
        </a:p>
      </dgm:t>
    </dgm:pt>
    <dgm:pt modelId="{76884856-C5C3-407C-9C4C-92F2D0E9726B}" type="parTrans" cxnId="{D700197C-E0FC-44D9-8BF5-72974C8855A7}">
      <dgm:prSet/>
      <dgm:spPr/>
      <dgm:t>
        <a:bodyPr/>
        <a:lstStyle/>
        <a:p>
          <a:endParaRPr lang="en-GB"/>
        </a:p>
      </dgm:t>
    </dgm:pt>
    <dgm:pt modelId="{B54E76F0-8530-461A-BAF9-109248C1364D}" type="sibTrans" cxnId="{D700197C-E0FC-44D9-8BF5-72974C8855A7}">
      <dgm:prSet/>
      <dgm:spPr/>
      <dgm:t>
        <a:bodyPr/>
        <a:lstStyle/>
        <a:p>
          <a:endParaRPr lang="en-GB"/>
        </a:p>
      </dgm:t>
    </dgm:pt>
    <dgm:pt modelId="{AE573D07-775D-4854-82C0-B65207E5883B}">
      <dgm:prSet phldrT="[Text]"/>
      <dgm:spPr/>
      <dgm:t>
        <a:bodyPr/>
        <a:lstStyle/>
        <a:p>
          <a:r>
            <a:rPr lang="en-GB" dirty="0"/>
            <a:t>Support Vector Machine (SVM)</a:t>
          </a:r>
        </a:p>
      </dgm:t>
    </dgm:pt>
    <dgm:pt modelId="{AF6625B2-D1E3-44D6-AADD-18FBF5B1E01B}" type="parTrans" cxnId="{FB9536AE-1F10-4FF6-865C-A49100363B80}">
      <dgm:prSet/>
      <dgm:spPr/>
      <dgm:t>
        <a:bodyPr/>
        <a:lstStyle/>
        <a:p>
          <a:endParaRPr lang="en-GB"/>
        </a:p>
      </dgm:t>
    </dgm:pt>
    <dgm:pt modelId="{463D59D7-8D8D-414C-BF7D-C1176CE68B6A}" type="sibTrans" cxnId="{FB9536AE-1F10-4FF6-865C-A49100363B80}">
      <dgm:prSet/>
      <dgm:spPr/>
      <dgm:t>
        <a:bodyPr/>
        <a:lstStyle/>
        <a:p>
          <a:endParaRPr lang="en-GB"/>
        </a:p>
      </dgm:t>
    </dgm:pt>
    <dgm:pt modelId="{F297C531-17D5-4BE7-B7E5-B120650CE7E7}">
      <dgm:prSet phldrT="[Text]"/>
      <dgm:spPr/>
      <dgm:t>
        <a:bodyPr/>
        <a:lstStyle/>
        <a:p>
          <a:r>
            <a:rPr lang="en-GB" dirty="0"/>
            <a:t>Naïve Bayes (NB)</a:t>
          </a:r>
        </a:p>
      </dgm:t>
    </dgm:pt>
    <dgm:pt modelId="{86843F65-ED70-4C75-986E-534E09CD1902}" type="parTrans" cxnId="{458F3587-B728-48AB-89F8-D199CE6A8381}">
      <dgm:prSet/>
      <dgm:spPr/>
      <dgm:t>
        <a:bodyPr/>
        <a:lstStyle/>
        <a:p>
          <a:endParaRPr lang="en-GB"/>
        </a:p>
      </dgm:t>
    </dgm:pt>
    <dgm:pt modelId="{AC55F28D-AD28-41DC-99EE-9AD733552D18}" type="sibTrans" cxnId="{458F3587-B728-48AB-89F8-D199CE6A8381}">
      <dgm:prSet/>
      <dgm:spPr/>
      <dgm:t>
        <a:bodyPr/>
        <a:lstStyle/>
        <a:p>
          <a:endParaRPr lang="en-GB"/>
        </a:p>
      </dgm:t>
    </dgm:pt>
    <dgm:pt modelId="{F03D9E6E-2EED-4058-A400-E7394E0FC5FD}" type="pres">
      <dgm:prSet presAssocID="{27835589-B2CC-454F-9C22-197397783776}" presName="layout" presStyleCnt="0">
        <dgm:presLayoutVars>
          <dgm:chMax/>
          <dgm:chPref/>
          <dgm:dir/>
          <dgm:resizeHandles/>
        </dgm:presLayoutVars>
      </dgm:prSet>
      <dgm:spPr/>
    </dgm:pt>
    <dgm:pt modelId="{B088DBCB-82E0-4672-A9FF-857E7574E335}" type="pres">
      <dgm:prSet presAssocID="{A7049636-28C7-49E0-BD23-E6BE2FBDD335}" presName="root" presStyleCnt="0">
        <dgm:presLayoutVars>
          <dgm:chMax/>
          <dgm:chPref/>
        </dgm:presLayoutVars>
      </dgm:prSet>
      <dgm:spPr/>
    </dgm:pt>
    <dgm:pt modelId="{8F895F99-C22A-49CF-B0E0-7365D4A1E799}" type="pres">
      <dgm:prSet presAssocID="{A7049636-28C7-49E0-BD23-E6BE2FBDD335}" presName="rootComposite" presStyleCnt="0">
        <dgm:presLayoutVars/>
      </dgm:prSet>
      <dgm:spPr/>
    </dgm:pt>
    <dgm:pt modelId="{8286D8A5-5B38-44D7-8ACB-11FD8ADC1891}" type="pres">
      <dgm:prSet presAssocID="{A7049636-28C7-49E0-BD23-E6BE2FBDD335}" presName="ParentAccent" presStyleLbl="alignNode1" presStyleIdx="0" presStyleCnt="3"/>
      <dgm:spPr/>
    </dgm:pt>
    <dgm:pt modelId="{184A0540-AFE4-460A-A3C0-763503DBC827}" type="pres">
      <dgm:prSet presAssocID="{A7049636-28C7-49E0-BD23-E6BE2FBDD335}" presName="ParentSmallAccent" presStyleLbl="fgAcc1" presStyleIdx="0" presStyleCnt="3"/>
      <dgm:spPr/>
    </dgm:pt>
    <dgm:pt modelId="{E581F73B-7F00-458F-978F-1CDDFA9936E3}" type="pres">
      <dgm:prSet presAssocID="{A7049636-28C7-49E0-BD23-E6BE2FBDD335}" presName="Parent" presStyleLbl="revTx" presStyleIdx="0" presStyleCnt="20">
        <dgm:presLayoutVars>
          <dgm:chMax/>
          <dgm:chPref val="4"/>
          <dgm:bulletEnabled val="1"/>
        </dgm:presLayoutVars>
      </dgm:prSet>
      <dgm:spPr/>
    </dgm:pt>
    <dgm:pt modelId="{5E6D0F7C-4E31-4AAD-8E00-1AAE62B872A3}" type="pres">
      <dgm:prSet presAssocID="{A7049636-28C7-49E0-BD23-E6BE2FBDD335}" presName="childShape" presStyleCnt="0">
        <dgm:presLayoutVars>
          <dgm:chMax val="0"/>
          <dgm:chPref val="0"/>
        </dgm:presLayoutVars>
      </dgm:prSet>
      <dgm:spPr/>
    </dgm:pt>
    <dgm:pt modelId="{BBAB3EEB-8237-48A4-BDD1-D52C4CDF26BF}" type="pres">
      <dgm:prSet presAssocID="{C3878986-FEA0-41FD-A295-20F83ED9F77C}" presName="childComposite" presStyleCnt="0">
        <dgm:presLayoutVars>
          <dgm:chMax val="0"/>
          <dgm:chPref val="0"/>
        </dgm:presLayoutVars>
      </dgm:prSet>
      <dgm:spPr/>
    </dgm:pt>
    <dgm:pt modelId="{06DF34BF-F4D1-413A-BE17-CF3D97298F0E}" type="pres">
      <dgm:prSet presAssocID="{C3878986-FEA0-41FD-A295-20F83ED9F77C}" presName="ChildAccent" presStyleLbl="solidFgAcc1" presStyleIdx="0" presStyleCnt="17"/>
      <dgm:spPr/>
    </dgm:pt>
    <dgm:pt modelId="{0C363F63-720C-4A14-A8FD-058CF75EEAF3}" type="pres">
      <dgm:prSet presAssocID="{C3878986-FEA0-41FD-A295-20F83ED9F77C}" presName="Child" presStyleLbl="revTx" presStyleIdx="1" presStyleCnt="20">
        <dgm:presLayoutVars>
          <dgm:chMax val="0"/>
          <dgm:chPref val="0"/>
          <dgm:bulletEnabled val="1"/>
        </dgm:presLayoutVars>
      </dgm:prSet>
      <dgm:spPr/>
    </dgm:pt>
    <dgm:pt modelId="{6B6F6FD8-5965-447D-B720-9DAD331A2E92}" type="pres">
      <dgm:prSet presAssocID="{A8ADA520-F164-4B47-96F0-5837673C61A8}" presName="childComposite" presStyleCnt="0">
        <dgm:presLayoutVars>
          <dgm:chMax val="0"/>
          <dgm:chPref val="0"/>
        </dgm:presLayoutVars>
      </dgm:prSet>
      <dgm:spPr/>
    </dgm:pt>
    <dgm:pt modelId="{395C1FE6-7DE1-4325-90D5-8675C0A62298}" type="pres">
      <dgm:prSet presAssocID="{A8ADA520-F164-4B47-96F0-5837673C61A8}" presName="ChildAccent" presStyleLbl="solidFgAcc1" presStyleIdx="1" presStyleCnt="17"/>
      <dgm:spPr/>
    </dgm:pt>
    <dgm:pt modelId="{F6465AEF-52D6-4648-BA37-D80FAEF990CF}" type="pres">
      <dgm:prSet presAssocID="{A8ADA520-F164-4B47-96F0-5837673C61A8}" presName="Child" presStyleLbl="revTx" presStyleIdx="2" presStyleCnt="20">
        <dgm:presLayoutVars>
          <dgm:chMax val="0"/>
          <dgm:chPref val="0"/>
          <dgm:bulletEnabled val="1"/>
        </dgm:presLayoutVars>
      </dgm:prSet>
      <dgm:spPr/>
    </dgm:pt>
    <dgm:pt modelId="{48AA9E12-283B-4478-83DA-F5C47E225372}" type="pres">
      <dgm:prSet presAssocID="{A11C905A-076C-45F8-B1FC-0123F601EADE}" presName="childComposite" presStyleCnt="0">
        <dgm:presLayoutVars>
          <dgm:chMax val="0"/>
          <dgm:chPref val="0"/>
        </dgm:presLayoutVars>
      </dgm:prSet>
      <dgm:spPr/>
    </dgm:pt>
    <dgm:pt modelId="{6CC060B9-8265-40F0-B996-ECFCB1717144}" type="pres">
      <dgm:prSet presAssocID="{A11C905A-076C-45F8-B1FC-0123F601EADE}" presName="ChildAccent" presStyleLbl="solidFgAcc1" presStyleIdx="2" presStyleCnt="17"/>
      <dgm:spPr/>
    </dgm:pt>
    <dgm:pt modelId="{384C32C3-AEDA-4196-8363-FCC09974D28E}" type="pres">
      <dgm:prSet presAssocID="{A11C905A-076C-45F8-B1FC-0123F601EADE}" presName="Child" presStyleLbl="revTx" presStyleIdx="3" presStyleCnt="20">
        <dgm:presLayoutVars>
          <dgm:chMax val="0"/>
          <dgm:chPref val="0"/>
          <dgm:bulletEnabled val="1"/>
        </dgm:presLayoutVars>
      </dgm:prSet>
      <dgm:spPr/>
    </dgm:pt>
    <dgm:pt modelId="{53B806B7-FF0B-4234-A08C-AAB1BB109009}" type="pres">
      <dgm:prSet presAssocID="{C017EAD2-92D0-4012-8690-EA037349B394}" presName="childComposite" presStyleCnt="0">
        <dgm:presLayoutVars>
          <dgm:chMax val="0"/>
          <dgm:chPref val="0"/>
        </dgm:presLayoutVars>
      </dgm:prSet>
      <dgm:spPr/>
    </dgm:pt>
    <dgm:pt modelId="{E5E4FD7E-F82A-43EB-BC99-5DF64B73874B}" type="pres">
      <dgm:prSet presAssocID="{C017EAD2-92D0-4012-8690-EA037349B394}" presName="ChildAccent" presStyleLbl="solidFgAcc1" presStyleIdx="3" presStyleCnt="17"/>
      <dgm:spPr/>
    </dgm:pt>
    <dgm:pt modelId="{DEA1352E-982A-4BBF-B9FD-BAD3FADD8A97}" type="pres">
      <dgm:prSet presAssocID="{C017EAD2-92D0-4012-8690-EA037349B394}" presName="Child" presStyleLbl="revTx" presStyleIdx="4" presStyleCnt="20">
        <dgm:presLayoutVars>
          <dgm:chMax val="0"/>
          <dgm:chPref val="0"/>
          <dgm:bulletEnabled val="1"/>
        </dgm:presLayoutVars>
      </dgm:prSet>
      <dgm:spPr/>
    </dgm:pt>
    <dgm:pt modelId="{7F3B8696-9F02-419F-81CC-C39D3F330021}" type="pres">
      <dgm:prSet presAssocID="{8FC7D981-8BD7-4427-8B81-A071F191C131}" presName="childComposite" presStyleCnt="0">
        <dgm:presLayoutVars>
          <dgm:chMax val="0"/>
          <dgm:chPref val="0"/>
        </dgm:presLayoutVars>
      </dgm:prSet>
      <dgm:spPr/>
    </dgm:pt>
    <dgm:pt modelId="{2658437A-154F-4C71-BFFC-4954B70AB8B4}" type="pres">
      <dgm:prSet presAssocID="{8FC7D981-8BD7-4427-8B81-A071F191C131}" presName="ChildAccent" presStyleLbl="solidFgAcc1" presStyleIdx="4" presStyleCnt="17"/>
      <dgm:spPr/>
    </dgm:pt>
    <dgm:pt modelId="{B4CA108C-EB79-4D2B-834C-0C65E317CFB1}" type="pres">
      <dgm:prSet presAssocID="{8FC7D981-8BD7-4427-8B81-A071F191C131}" presName="Child" presStyleLbl="revTx" presStyleIdx="5" presStyleCnt="20">
        <dgm:presLayoutVars>
          <dgm:chMax val="0"/>
          <dgm:chPref val="0"/>
          <dgm:bulletEnabled val="1"/>
        </dgm:presLayoutVars>
      </dgm:prSet>
      <dgm:spPr/>
    </dgm:pt>
    <dgm:pt modelId="{0120B472-51D6-4867-9EE6-A2DED9D6F203}" type="pres">
      <dgm:prSet presAssocID="{49D5249D-2AE6-49F7-881E-0766A4733E1D}" presName="childComposite" presStyleCnt="0">
        <dgm:presLayoutVars>
          <dgm:chMax val="0"/>
          <dgm:chPref val="0"/>
        </dgm:presLayoutVars>
      </dgm:prSet>
      <dgm:spPr/>
    </dgm:pt>
    <dgm:pt modelId="{5D29CB9A-9B95-4F98-8CDA-B7587BE236C5}" type="pres">
      <dgm:prSet presAssocID="{49D5249D-2AE6-49F7-881E-0766A4733E1D}" presName="ChildAccent" presStyleLbl="solidFgAcc1" presStyleIdx="5" presStyleCnt="17"/>
      <dgm:spPr/>
    </dgm:pt>
    <dgm:pt modelId="{B4DC5D20-A4FA-4E29-B647-108343930BE6}" type="pres">
      <dgm:prSet presAssocID="{49D5249D-2AE6-49F7-881E-0766A4733E1D}" presName="Child" presStyleLbl="revTx" presStyleIdx="6" presStyleCnt="20">
        <dgm:presLayoutVars>
          <dgm:chMax val="0"/>
          <dgm:chPref val="0"/>
          <dgm:bulletEnabled val="1"/>
        </dgm:presLayoutVars>
      </dgm:prSet>
      <dgm:spPr/>
    </dgm:pt>
    <dgm:pt modelId="{7A07E700-FCF7-474E-9E5B-1759D763EDFD}" type="pres">
      <dgm:prSet presAssocID="{3C891378-3B24-46BC-9345-1AFEEB7BFC53}" presName="root" presStyleCnt="0">
        <dgm:presLayoutVars>
          <dgm:chMax/>
          <dgm:chPref/>
        </dgm:presLayoutVars>
      </dgm:prSet>
      <dgm:spPr/>
    </dgm:pt>
    <dgm:pt modelId="{C9741854-1704-40C8-940A-7B544D9E3463}" type="pres">
      <dgm:prSet presAssocID="{3C891378-3B24-46BC-9345-1AFEEB7BFC53}" presName="rootComposite" presStyleCnt="0">
        <dgm:presLayoutVars/>
      </dgm:prSet>
      <dgm:spPr/>
    </dgm:pt>
    <dgm:pt modelId="{055A2286-A4DE-48CD-98CF-8D02E9DD9DE8}" type="pres">
      <dgm:prSet presAssocID="{3C891378-3B24-46BC-9345-1AFEEB7BFC53}" presName="ParentAccent" presStyleLbl="alignNode1" presStyleIdx="1" presStyleCnt="3"/>
      <dgm:spPr/>
    </dgm:pt>
    <dgm:pt modelId="{9FC6AEB0-BE24-418F-B754-53DB012B4F91}" type="pres">
      <dgm:prSet presAssocID="{3C891378-3B24-46BC-9345-1AFEEB7BFC53}" presName="ParentSmallAccent" presStyleLbl="fgAcc1" presStyleIdx="1" presStyleCnt="3"/>
      <dgm:spPr/>
    </dgm:pt>
    <dgm:pt modelId="{59CC3B47-A9BF-4071-8179-EE41411CB8E0}" type="pres">
      <dgm:prSet presAssocID="{3C891378-3B24-46BC-9345-1AFEEB7BFC53}" presName="Parent" presStyleLbl="revTx" presStyleIdx="7" presStyleCnt="20">
        <dgm:presLayoutVars>
          <dgm:chMax/>
          <dgm:chPref val="4"/>
          <dgm:bulletEnabled val="1"/>
        </dgm:presLayoutVars>
      </dgm:prSet>
      <dgm:spPr/>
    </dgm:pt>
    <dgm:pt modelId="{509DF0C0-69C5-41D5-A5B3-DEC24900986A}" type="pres">
      <dgm:prSet presAssocID="{3C891378-3B24-46BC-9345-1AFEEB7BFC53}" presName="childShape" presStyleCnt="0">
        <dgm:presLayoutVars>
          <dgm:chMax val="0"/>
          <dgm:chPref val="0"/>
        </dgm:presLayoutVars>
      </dgm:prSet>
      <dgm:spPr/>
    </dgm:pt>
    <dgm:pt modelId="{89614B6C-599A-49AB-A51E-0C101DB4E9E2}" type="pres">
      <dgm:prSet presAssocID="{4054151C-674F-42CC-B0C2-731F018E5E24}" presName="childComposite" presStyleCnt="0">
        <dgm:presLayoutVars>
          <dgm:chMax val="0"/>
          <dgm:chPref val="0"/>
        </dgm:presLayoutVars>
      </dgm:prSet>
      <dgm:spPr/>
    </dgm:pt>
    <dgm:pt modelId="{7AE5D729-00DB-4C48-96EA-0D7A6B8D83E2}" type="pres">
      <dgm:prSet presAssocID="{4054151C-674F-42CC-B0C2-731F018E5E24}" presName="ChildAccent" presStyleLbl="solidFgAcc1" presStyleIdx="6" presStyleCnt="17"/>
      <dgm:spPr/>
    </dgm:pt>
    <dgm:pt modelId="{D52B3A74-AD19-421E-B9A8-4AA44694BC60}" type="pres">
      <dgm:prSet presAssocID="{4054151C-674F-42CC-B0C2-731F018E5E24}" presName="Child" presStyleLbl="revTx" presStyleIdx="8" presStyleCnt="20">
        <dgm:presLayoutVars>
          <dgm:chMax val="0"/>
          <dgm:chPref val="0"/>
          <dgm:bulletEnabled val="1"/>
        </dgm:presLayoutVars>
      </dgm:prSet>
      <dgm:spPr/>
    </dgm:pt>
    <dgm:pt modelId="{C3468DF4-5A01-4F59-87BA-0ED6A911E829}" type="pres">
      <dgm:prSet presAssocID="{78EFAC0F-3FFD-4CB7-9471-0F97A740F8E2}" presName="childComposite" presStyleCnt="0">
        <dgm:presLayoutVars>
          <dgm:chMax val="0"/>
          <dgm:chPref val="0"/>
        </dgm:presLayoutVars>
      </dgm:prSet>
      <dgm:spPr/>
    </dgm:pt>
    <dgm:pt modelId="{17FEF535-7E27-4A55-8129-A1D9E6259728}" type="pres">
      <dgm:prSet presAssocID="{78EFAC0F-3FFD-4CB7-9471-0F97A740F8E2}" presName="ChildAccent" presStyleLbl="solidFgAcc1" presStyleIdx="7" presStyleCnt="17"/>
      <dgm:spPr/>
    </dgm:pt>
    <dgm:pt modelId="{A5DD6641-55ED-489A-8CA1-1303CD0C5A15}" type="pres">
      <dgm:prSet presAssocID="{78EFAC0F-3FFD-4CB7-9471-0F97A740F8E2}" presName="Child" presStyleLbl="revTx" presStyleIdx="9" presStyleCnt="20">
        <dgm:presLayoutVars>
          <dgm:chMax val="0"/>
          <dgm:chPref val="0"/>
          <dgm:bulletEnabled val="1"/>
        </dgm:presLayoutVars>
      </dgm:prSet>
      <dgm:spPr/>
    </dgm:pt>
    <dgm:pt modelId="{1034C410-48C3-457A-B5FA-E64A8197E3DD}" type="pres">
      <dgm:prSet presAssocID="{8B4F2F14-0B95-4D36-92E3-FDE780ECD4AE}" presName="childComposite" presStyleCnt="0">
        <dgm:presLayoutVars>
          <dgm:chMax val="0"/>
          <dgm:chPref val="0"/>
        </dgm:presLayoutVars>
      </dgm:prSet>
      <dgm:spPr/>
    </dgm:pt>
    <dgm:pt modelId="{408B529F-9979-4256-9AE5-A211A329020E}" type="pres">
      <dgm:prSet presAssocID="{8B4F2F14-0B95-4D36-92E3-FDE780ECD4AE}" presName="ChildAccent" presStyleLbl="solidFgAcc1" presStyleIdx="8" presStyleCnt="17"/>
      <dgm:spPr/>
    </dgm:pt>
    <dgm:pt modelId="{EC45CC49-B0D7-42F8-A847-B3857C64248E}" type="pres">
      <dgm:prSet presAssocID="{8B4F2F14-0B95-4D36-92E3-FDE780ECD4AE}" presName="Child" presStyleLbl="revTx" presStyleIdx="10" presStyleCnt="20">
        <dgm:presLayoutVars>
          <dgm:chMax val="0"/>
          <dgm:chPref val="0"/>
          <dgm:bulletEnabled val="1"/>
        </dgm:presLayoutVars>
      </dgm:prSet>
      <dgm:spPr/>
    </dgm:pt>
    <dgm:pt modelId="{6BAADDBD-155E-4FA0-A2E2-FCD943AD1DA5}" type="pres">
      <dgm:prSet presAssocID="{25261713-766B-432B-A1D8-05E8837A5E3B}" presName="childComposite" presStyleCnt="0">
        <dgm:presLayoutVars>
          <dgm:chMax val="0"/>
          <dgm:chPref val="0"/>
        </dgm:presLayoutVars>
      </dgm:prSet>
      <dgm:spPr/>
    </dgm:pt>
    <dgm:pt modelId="{9DD37F9A-86C3-4650-813B-EC2A57C677D9}" type="pres">
      <dgm:prSet presAssocID="{25261713-766B-432B-A1D8-05E8837A5E3B}" presName="ChildAccent" presStyleLbl="solidFgAcc1" presStyleIdx="9" presStyleCnt="17"/>
      <dgm:spPr/>
    </dgm:pt>
    <dgm:pt modelId="{F244BD50-C307-4EFD-A694-3AFFC9D173C8}" type="pres">
      <dgm:prSet presAssocID="{25261713-766B-432B-A1D8-05E8837A5E3B}" presName="Child" presStyleLbl="revTx" presStyleIdx="11" presStyleCnt="20">
        <dgm:presLayoutVars>
          <dgm:chMax val="0"/>
          <dgm:chPref val="0"/>
          <dgm:bulletEnabled val="1"/>
        </dgm:presLayoutVars>
      </dgm:prSet>
      <dgm:spPr/>
    </dgm:pt>
    <dgm:pt modelId="{BD341D62-4B5A-4046-ACA5-8BF780FBE5E6}" type="pres">
      <dgm:prSet presAssocID="{AE573D07-775D-4854-82C0-B65207E5883B}" presName="childComposite" presStyleCnt="0">
        <dgm:presLayoutVars>
          <dgm:chMax val="0"/>
          <dgm:chPref val="0"/>
        </dgm:presLayoutVars>
      </dgm:prSet>
      <dgm:spPr/>
    </dgm:pt>
    <dgm:pt modelId="{3280C043-1DDE-42D7-A3FB-14129D4D9220}" type="pres">
      <dgm:prSet presAssocID="{AE573D07-775D-4854-82C0-B65207E5883B}" presName="ChildAccent" presStyleLbl="solidFgAcc1" presStyleIdx="10" presStyleCnt="17"/>
      <dgm:spPr/>
    </dgm:pt>
    <dgm:pt modelId="{6BD24B50-B7D3-4AD7-99EC-C04421B42D04}" type="pres">
      <dgm:prSet presAssocID="{AE573D07-775D-4854-82C0-B65207E5883B}" presName="Child" presStyleLbl="revTx" presStyleIdx="12" presStyleCnt="20">
        <dgm:presLayoutVars>
          <dgm:chMax val="0"/>
          <dgm:chPref val="0"/>
          <dgm:bulletEnabled val="1"/>
        </dgm:presLayoutVars>
      </dgm:prSet>
      <dgm:spPr/>
    </dgm:pt>
    <dgm:pt modelId="{A4C790C5-2859-43C5-97E5-21CC565B3C85}" type="pres">
      <dgm:prSet presAssocID="{F297C531-17D5-4BE7-B7E5-B120650CE7E7}" presName="childComposite" presStyleCnt="0">
        <dgm:presLayoutVars>
          <dgm:chMax val="0"/>
          <dgm:chPref val="0"/>
        </dgm:presLayoutVars>
      </dgm:prSet>
      <dgm:spPr/>
    </dgm:pt>
    <dgm:pt modelId="{DA9BD1F5-49C7-42D8-8D87-CAE68D929A38}" type="pres">
      <dgm:prSet presAssocID="{F297C531-17D5-4BE7-B7E5-B120650CE7E7}" presName="ChildAccent" presStyleLbl="solidFgAcc1" presStyleIdx="11" presStyleCnt="17"/>
      <dgm:spPr/>
    </dgm:pt>
    <dgm:pt modelId="{49553718-F701-47BB-A0CF-2BB1F8EB6BE6}" type="pres">
      <dgm:prSet presAssocID="{F297C531-17D5-4BE7-B7E5-B120650CE7E7}" presName="Child" presStyleLbl="revTx" presStyleIdx="13" presStyleCnt="20">
        <dgm:presLayoutVars>
          <dgm:chMax val="0"/>
          <dgm:chPref val="0"/>
          <dgm:bulletEnabled val="1"/>
        </dgm:presLayoutVars>
      </dgm:prSet>
      <dgm:spPr/>
    </dgm:pt>
    <dgm:pt modelId="{5998C7D3-DA58-4A4C-BC81-DAD9B9A20CAA}" type="pres">
      <dgm:prSet presAssocID="{7CA7555E-904A-4181-ACB8-7C5B034A060C}" presName="root" presStyleCnt="0">
        <dgm:presLayoutVars>
          <dgm:chMax/>
          <dgm:chPref/>
        </dgm:presLayoutVars>
      </dgm:prSet>
      <dgm:spPr/>
    </dgm:pt>
    <dgm:pt modelId="{3A78FACE-564F-4243-8F67-F220F106A6BA}" type="pres">
      <dgm:prSet presAssocID="{7CA7555E-904A-4181-ACB8-7C5B034A060C}" presName="rootComposite" presStyleCnt="0">
        <dgm:presLayoutVars/>
      </dgm:prSet>
      <dgm:spPr/>
    </dgm:pt>
    <dgm:pt modelId="{DD84113B-1F0C-4DE0-AAA4-031282545CBD}" type="pres">
      <dgm:prSet presAssocID="{7CA7555E-904A-4181-ACB8-7C5B034A060C}" presName="ParentAccent" presStyleLbl="alignNode1" presStyleIdx="2" presStyleCnt="3"/>
      <dgm:spPr/>
    </dgm:pt>
    <dgm:pt modelId="{A73BB67E-2458-4C32-B72B-CC270B32694A}" type="pres">
      <dgm:prSet presAssocID="{7CA7555E-904A-4181-ACB8-7C5B034A060C}" presName="ParentSmallAccent" presStyleLbl="fgAcc1" presStyleIdx="2" presStyleCnt="3"/>
      <dgm:spPr/>
    </dgm:pt>
    <dgm:pt modelId="{67EFCD9E-B2E8-48BF-A6D5-A5577BD7CE3E}" type="pres">
      <dgm:prSet presAssocID="{7CA7555E-904A-4181-ACB8-7C5B034A060C}" presName="Parent" presStyleLbl="revTx" presStyleIdx="14" presStyleCnt="20">
        <dgm:presLayoutVars>
          <dgm:chMax/>
          <dgm:chPref val="4"/>
          <dgm:bulletEnabled val="1"/>
        </dgm:presLayoutVars>
      </dgm:prSet>
      <dgm:spPr/>
    </dgm:pt>
    <dgm:pt modelId="{1FF63AEF-BC60-48FF-917C-4C62E0D87699}" type="pres">
      <dgm:prSet presAssocID="{7CA7555E-904A-4181-ACB8-7C5B034A060C}" presName="childShape" presStyleCnt="0">
        <dgm:presLayoutVars>
          <dgm:chMax val="0"/>
          <dgm:chPref val="0"/>
        </dgm:presLayoutVars>
      </dgm:prSet>
      <dgm:spPr/>
    </dgm:pt>
    <dgm:pt modelId="{92D45681-A9EF-4762-B2B2-BEBFDC5B11DE}" type="pres">
      <dgm:prSet presAssocID="{8A584D1F-559C-4A11-8939-3A56DCE54D4B}" presName="childComposite" presStyleCnt="0">
        <dgm:presLayoutVars>
          <dgm:chMax val="0"/>
          <dgm:chPref val="0"/>
        </dgm:presLayoutVars>
      </dgm:prSet>
      <dgm:spPr/>
    </dgm:pt>
    <dgm:pt modelId="{03DEE4E0-4902-4CDC-9E45-CA22C99189C9}" type="pres">
      <dgm:prSet presAssocID="{8A584D1F-559C-4A11-8939-3A56DCE54D4B}" presName="ChildAccent" presStyleLbl="solidFgAcc1" presStyleIdx="12" presStyleCnt="17"/>
      <dgm:spPr/>
    </dgm:pt>
    <dgm:pt modelId="{8F5030EF-7C87-42BD-A55F-01E7CD85B160}" type="pres">
      <dgm:prSet presAssocID="{8A584D1F-559C-4A11-8939-3A56DCE54D4B}" presName="Child" presStyleLbl="revTx" presStyleIdx="15" presStyleCnt="20">
        <dgm:presLayoutVars>
          <dgm:chMax val="0"/>
          <dgm:chPref val="0"/>
          <dgm:bulletEnabled val="1"/>
        </dgm:presLayoutVars>
      </dgm:prSet>
      <dgm:spPr/>
    </dgm:pt>
    <dgm:pt modelId="{78388961-8119-4DF2-A11D-68DEAD256B43}" type="pres">
      <dgm:prSet presAssocID="{429B78BF-66A1-4D30-884D-F514DD168E20}" presName="childComposite" presStyleCnt="0">
        <dgm:presLayoutVars>
          <dgm:chMax val="0"/>
          <dgm:chPref val="0"/>
        </dgm:presLayoutVars>
      </dgm:prSet>
      <dgm:spPr/>
    </dgm:pt>
    <dgm:pt modelId="{EA32B2B6-9CA6-4AFE-838C-5746B3DDF2D9}" type="pres">
      <dgm:prSet presAssocID="{429B78BF-66A1-4D30-884D-F514DD168E20}" presName="ChildAccent" presStyleLbl="solidFgAcc1" presStyleIdx="13" presStyleCnt="17"/>
      <dgm:spPr/>
    </dgm:pt>
    <dgm:pt modelId="{E1E2611A-9635-466C-8A0B-099FD8867E6D}" type="pres">
      <dgm:prSet presAssocID="{429B78BF-66A1-4D30-884D-F514DD168E20}" presName="Child" presStyleLbl="revTx" presStyleIdx="16" presStyleCnt="20">
        <dgm:presLayoutVars>
          <dgm:chMax val="0"/>
          <dgm:chPref val="0"/>
          <dgm:bulletEnabled val="1"/>
        </dgm:presLayoutVars>
      </dgm:prSet>
      <dgm:spPr/>
    </dgm:pt>
    <dgm:pt modelId="{08B3CDC9-4436-4ECB-9E81-785A4D82D3A0}" type="pres">
      <dgm:prSet presAssocID="{6550AE90-11E6-46A4-8F3D-5BFDD23F432E}" presName="childComposite" presStyleCnt="0">
        <dgm:presLayoutVars>
          <dgm:chMax val="0"/>
          <dgm:chPref val="0"/>
        </dgm:presLayoutVars>
      </dgm:prSet>
      <dgm:spPr/>
    </dgm:pt>
    <dgm:pt modelId="{94D6B7C5-B5A2-479C-82E3-C6ED873AE0CF}" type="pres">
      <dgm:prSet presAssocID="{6550AE90-11E6-46A4-8F3D-5BFDD23F432E}" presName="ChildAccent" presStyleLbl="solidFgAcc1" presStyleIdx="14" presStyleCnt="17"/>
      <dgm:spPr/>
    </dgm:pt>
    <dgm:pt modelId="{40D05DF1-BEE6-43D6-882B-2BBB34B51648}" type="pres">
      <dgm:prSet presAssocID="{6550AE90-11E6-46A4-8F3D-5BFDD23F432E}" presName="Child" presStyleLbl="revTx" presStyleIdx="17" presStyleCnt="20">
        <dgm:presLayoutVars>
          <dgm:chMax val="0"/>
          <dgm:chPref val="0"/>
          <dgm:bulletEnabled val="1"/>
        </dgm:presLayoutVars>
      </dgm:prSet>
      <dgm:spPr/>
    </dgm:pt>
    <dgm:pt modelId="{CFE54A7E-D6A6-44AD-AE3F-3F25450DECFD}" type="pres">
      <dgm:prSet presAssocID="{D4CF965F-7C3C-47F2-B86A-788CECBEA2BA}" presName="childComposite" presStyleCnt="0">
        <dgm:presLayoutVars>
          <dgm:chMax val="0"/>
          <dgm:chPref val="0"/>
        </dgm:presLayoutVars>
      </dgm:prSet>
      <dgm:spPr/>
    </dgm:pt>
    <dgm:pt modelId="{2B1E8BBC-3922-47CD-BB0F-F51EFFEA230D}" type="pres">
      <dgm:prSet presAssocID="{D4CF965F-7C3C-47F2-B86A-788CECBEA2BA}" presName="ChildAccent" presStyleLbl="solidFgAcc1" presStyleIdx="15" presStyleCnt="17"/>
      <dgm:spPr/>
    </dgm:pt>
    <dgm:pt modelId="{54BD9589-4A10-4875-8223-2EDEC6DFEE4C}" type="pres">
      <dgm:prSet presAssocID="{D4CF965F-7C3C-47F2-B86A-788CECBEA2BA}" presName="Child" presStyleLbl="revTx" presStyleIdx="18" presStyleCnt="20">
        <dgm:presLayoutVars>
          <dgm:chMax val="0"/>
          <dgm:chPref val="0"/>
          <dgm:bulletEnabled val="1"/>
        </dgm:presLayoutVars>
      </dgm:prSet>
      <dgm:spPr/>
    </dgm:pt>
    <dgm:pt modelId="{6103A6E4-3DDA-47E1-A8FC-22B53E7B51DF}" type="pres">
      <dgm:prSet presAssocID="{5A47C346-A0C6-429E-9A71-6E6FAAF762F3}" presName="childComposite" presStyleCnt="0">
        <dgm:presLayoutVars>
          <dgm:chMax val="0"/>
          <dgm:chPref val="0"/>
        </dgm:presLayoutVars>
      </dgm:prSet>
      <dgm:spPr/>
    </dgm:pt>
    <dgm:pt modelId="{809C7EEC-1B0F-45E4-B01A-5F43A4E36E1A}" type="pres">
      <dgm:prSet presAssocID="{5A47C346-A0C6-429E-9A71-6E6FAAF762F3}" presName="ChildAccent" presStyleLbl="solidFgAcc1" presStyleIdx="16" presStyleCnt="17"/>
      <dgm:spPr/>
    </dgm:pt>
    <dgm:pt modelId="{C9FF5481-2F06-41B2-8B2E-68C3B4E41828}" type="pres">
      <dgm:prSet presAssocID="{5A47C346-A0C6-429E-9A71-6E6FAAF762F3}" presName="Child" presStyleLbl="revTx" presStyleIdx="19" presStyleCnt="20">
        <dgm:presLayoutVars>
          <dgm:chMax val="0"/>
          <dgm:chPref val="0"/>
          <dgm:bulletEnabled val="1"/>
        </dgm:presLayoutVars>
      </dgm:prSet>
      <dgm:spPr/>
    </dgm:pt>
  </dgm:ptLst>
  <dgm:cxnLst>
    <dgm:cxn modelId="{4D6BD90F-7F83-4CA1-A27A-7AB1CB790297}" type="presOf" srcId="{7CA7555E-904A-4181-ACB8-7C5B034A060C}" destId="{67EFCD9E-B2E8-48BF-A6D5-A5577BD7CE3E}" srcOrd="0" destOrd="0" presId="urn:microsoft.com/office/officeart/2008/layout/SquareAccentList"/>
    <dgm:cxn modelId="{168A8316-128E-4911-9B9C-E3BFF413EF49}" srcId="{7CA7555E-904A-4181-ACB8-7C5B034A060C}" destId="{D4CF965F-7C3C-47F2-B86A-788CECBEA2BA}" srcOrd="3" destOrd="0" parTransId="{BDA3C023-7AE1-4DC0-A705-ABC7311AC105}" sibTransId="{6F3D7929-C6F2-4C19-8DE0-9B6129FE305F}"/>
    <dgm:cxn modelId="{8D2AFB29-EE3E-4999-9B0D-1A593D7F34CA}" srcId="{7CA7555E-904A-4181-ACB8-7C5B034A060C}" destId="{5A47C346-A0C6-429E-9A71-6E6FAAF762F3}" srcOrd="4" destOrd="0" parTransId="{C6BA7A7F-0920-46EE-B683-3AA67224EEF4}" sibTransId="{4092D51F-A67C-48D9-8563-42A2A4DC12DF}"/>
    <dgm:cxn modelId="{DFC0FB2A-31E6-4B9F-9869-56B22470C1A6}" srcId="{A7049636-28C7-49E0-BD23-E6BE2FBDD335}" destId="{8FC7D981-8BD7-4427-8B81-A071F191C131}" srcOrd="4" destOrd="0" parTransId="{92C4C556-890E-4607-B94D-6E886345FA09}" sibTransId="{6DB88991-9E2E-45E1-9AC0-EF349FC7EBE4}"/>
    <dgm:cxn modelId="{46D7C52B-CC60-4749-856B-086273E7FF8A}" type="presOf" srcId="{49D5249D-2AE6-49F7-881E-0766A4733E1D}" destId="{B4DC5D20-A4FA-4E29-B647-108343930BE6}" srcOrd="0" destOrd="0" presId="urn:microsoft.com/office/officeart/2008/layout/SquareAccentList"/>
    <dgm:cxn modelId="{D9B17C2D-10D0-4E06-AE38-8DC1C0A85361}" srcId="{3C891378-3B24-46BC-9345-1AFEEB7BFC53}" destId="{25261713-766B-432B-A1D8-05E8837A5E3B}" srcOrd="3" destOrd="0" parTransId="{3D0C0EF7-C77B-4F50-901A-BAC75CDF16BB}" sibTransId="{F7FD20AF-0FC4-468D-BB5A-4EED7C212FC9}"/>
    <dgm:cxn modelId="{FB72312F-B0F7-4D35-BD22-182A11095419}" type="presOf" srcId="{F297C531-17D5-4BE7-B7E5-B120650CE7E7}" destId="{49553718-F701-47BB-A0CF-2BB1F8EB6BE6}" srcOrd="0" destOrd="0" presId="urn:microsoft.com/office/officeart/2008/layout/SquareAccentList"/>
    <dgm:cxn modelId="{BAAD643C-417B-4928-AFB1-52E42D7FBEB2}" type="presOf" srcId="{8A584D1F-559C-4A11-8939-3A56DCE54D4B}" destId="{8F5030EF-7C87-42BD-A55F-01E7CD85B160}" srcOrd="0" destOrd="0" presId="urn:microsoft.com/office/officeart/2008/layout/SquareAccentList"/>
    <dgm:cxn modelId="{C100CC3D-68EA-431D-BF0A-86781C1ED2ED}" type="presOf" srcId="{A7049636-28C7-49E0-BD23-E6BE2FBDD335}" destId="{E581F73B-7F00-458F-978F-1CDDFA9936E3}" srcOrd="0" destOrd="0" presId="urn:microsoft.com/office/officeart/2008/layout/SquareAccentList"/>
    <dgm:cxn modelId="{526C0E6A-C2B4-4C1D-B863-6EBFC85F722D}" srcId="{3C891378-3B24-46BC-9345-1AFEEB7BFC53}" destId="{78EFAC0F-3FFD-4CB7-9471-0F97A740F8E2}" srcOrd="1" destOrd="0" parTransId="{1D46901F-9D77-46E8-A27A-850C73EBFF82}" sibTransId="{192BCEC5-D0EF-4D7C-8AE9-2E255E8CB842}"/>
    <dgm:cxn modelId="{CCEE354B-22D5-4C8E-8A3F-80BF42A42AA3}" srcId="{3C891378-3B24-46BC-9345-1AFEEB7BFC53}" destId="{4054151C-674F-42CC-B0C2-731F018E5E24}" srcOrd="0" destOrd="0" parTransId="{7538A54B-7ADE-47F8-A017-CA58665D790C}" sibTransId="{1D5E73EA-9E86-4F76-9D52-A739A5203B19}"/>
    <dgm:cxn modelId="{F9B23774-7BBD-4459-9B8A-A9A824237D50}" srcId="{27835589-B2CC-454F-9C22-197397783776}" destId="{3C891378-3B24-46BC-9345-1AFEEB7BFC53}" srcOrd="1" destOrd="0" parTransId="{CE2DD3DE-CD43-4A52-808D-D953DB4E9ABE}" sibTransId="{8D907136-4227-4B63-987C-53BEB4F9528D}"/>
    <dgm:cxn modelId="{C4526B74-C547-4064-ADDD-3AC988761C36}" srcId="{A7049636-28C7-49E0-BD23-E6BE2FBDD335}" destId="{C017EAD2-92D0-4012-8690-EA037349B394}" srcOrd="3" destOrd="0" parTransId="{2ABB2B16-D94F-42A1-AB69-5AEB5657C599}" sibTransId="{4F5B84BF-8129-45A8-87F1-52C4C053DB37}"/>
    <dgm:cxn modelId="{174F7758-8BEF-426C-8FB2-EBEDCEC99A0E}" type="presOf" srcId="{8FC7D981-8BD7-4427-8B81-A071F191C131}" destId="{B4CA108C-EB79-4D2B-834C-0C65E317CFB1}" srcOrd="0" destOrd="0" presId="urn:microsoft.com/office/officeart/2008/layout/SquareAccentList"/>
    <dgm:cxn modelId="{FAAB9158-0548-4D37-A71E-2D13722A1EB8}" srcId="{7CA7555E-904A-4181-ACB8-7C5B034A060C}" destId="{8A584D1F-559C-4A11-8939-3A56DCE54D4B}" srcOrd="0" destOrd="0" parTransId="{2ABAA10D-5D53-4284-BA06-BCD9C93EBAFC}" sibTransId="{80B8CE87-C9F7-47CB-B5DE-02ACA2072A0C}"/>
    <dgm:cxn modelId="{D700197C-E0FC-44D9-8BF5-72974C8855A7}" srcId="{A7049636-28C7-49E0-BD23-E6BE2FBDD335}" destId="{49D5249D-2AE6-49F7-881E-0766A4733E1D}" srcOrd="5" destOrd="0" parTransId="{76884856-C5C3-407C-9C4C-92F2D0E9726B}" sibTransId="{B54E76F0-8530-461A-BAF9-109248C1364D}"/>
    <dgm:cxn modelId="{760D367F-542D-4B46-9C41-0E738C3B8EF8}" srcId="{7CA7555E-904A-4181-ACB8-7C5B034A060C}" destId="{429B78BF-66A1-4D30-884D-F514DD168E20}" srcOrd="1" destOrd="0" parTransId="{924ABBDE-73E6-4A94-9419-40094DC45D0E}" sibTransId="{9DAB029F-C926-4E18-AA78-8C0748315607}"/>
    <dgm:cxn modelId="{B87EFA85-AE80-4408-B391-D2AEBF7A88DB}" type="presOf" srcId="{4054151C-674F-42CC-B0C2-731F018E5E24}" destId="{D52B3A74-AD19-421E-B9A8-4AA44694BC60}" srcOrd="0" destOrd="0" presId="urn:microsoft.com/office/officeart/2008/layout/SquareAccentList"/>
    <dgm:cxn modelId="{37341C87-EB66-4D93-9581-D16E7EA6B7DE}" srcId="{3C891378-3B24-46BC-9345-1AFEEB7BFC53}" destId="{8B4F2F14-0B95-4D36-92E3-FDE780ECD4AE}" srcOrd="2" destOrd="0" parTransId="{68E9F769-8FC2-4CB8-A62E-3BE3BE857068}" sibTransId="{70BF9B3F-8075-4BC1-8121-306BDA56A4C9}"/>
    <dgm:cxn modelId="{458F3587-B728-48AB-89F8-D199CE6A8381}" srcId="{3C891378-3B24-46BC-9345-1AFEEB7BFC53}" destId="{F297C531-17D5-4BE7-B7E5-B120650CE7E7}" srcOrd="5" destOrd="0" parTransId="{86843F65-ED70-4C75-986E-534E09CD1902}" sibTransId="{AC55F28D-AD28-41DC-99EE-9AD733552D18}"/>
    <dgm:cxn modelId="{B615A98E-8979-4156-8E1F-797473BC7B9F}" srcId="{A7049636-28C7-49E0-BD23-E6BE2FBDD335}" destId="{C3878986-FEA0-41FD-A295-20F83ED9F77C}" srcOrd="0" destOrd="0" parTransId="{45324068-5107-4E08-9447-4FD81415ACCC}" sibTransId="{4B3A862E-499E-4186-8883-15370FDEB882}"/>
    <dgm:cxn modelId="{9DF2CC90-C222-438C-B424-CD8BAF252978}" srcId="{27835589-B2CC-454F-9C22-197397783776}" destId="{A7049636-28C7-49E0-BD23-E6BE2FBDD335}" srcOrd="0" destOrd="0" parTransId="{2DB205CC-7192-4E27-BFFF-58068B063249}" sibTransId="{253D2465-FCCD-41E9-BA9A-999CBD1211E2}"/>
    <dgm:cxn modelId="{B1880994-CD1B-4E1E-B1E4-58445C07849B}" type="presOf" srcId="{C3878986-FEA0-41FD-A295-20F83ED9F77C}" destId="{0C363F63-720C-4A14-A8FD-058CF75EEAF3}" srcOrd="0" destOrd="0" presId="urn:microsoft.com/office/officeart/2008/layout/SquareAccentList"/>
    <dgm:cxn modelId="{DA15BE99-53B8-4A60-9842-308A57BF81B4}" type="presOf" srcId="{25261713-766B-432B-A1D8-05E8837A5E3B}" destId="{F244BD50-C307-4EFD-A694-3AFFC9D173C8}" srcOrd="0" destOrd="0" presId="urn:microsoft.com/office/officeart/2008/layout/SquareAccentList"/>
    <dgm:cxn modelId="{2A0ADBA7-0DEB-407D-A02E-892E863CEF45}" type="presOf" srcId="{AE573D07-775D-4854-82C0-B65207E5883B}" destId="{6BD24B50-B7D3-4AD7-99EC-C04421B42D04}" srcOrd="0" destOrd="0" presId="urn:microsoft.com/office/officeart/2008/layout/SquareAccentList"/>
    <dgm:cxn modelId="{FB9536AE-1F10-4FF6-865C-A49100363B80}" srcId="{3C891378-3B24-46BC-9345-1AFEEB7BFC53}" destId="{AE573D07-775D-4854-82C0-B65207E5883B}" srcOrd="4" destOrd="0" parTransId="{AF6625B2-D1E3-44D6-AADD-18FBF5B1E01B}" sibTransId="{463D59D7-8D8D-414C-BF7D-C1176CE68B6A}"/>
    <dgm:cxn modelId="{908638B1-A925-423E-A266-7C0535DD7E44}" type="presOf" srcId="{429B78BF-66A1-4D30-884D-F514DD168E20}" destId="{E1E2611A-9635-466C-8A0B-099FD8867E6D}" srcOrd="0" destOrd="0" presId="urn:microsoft.com/office/officeart/2008/layout/SquareAccentList"/>
    <dgm:cxn modelId="{7A74ECB8-AC0E-4925-A84C-35D855F7809E}" type="presOf" srcId="{D4CF965F-7C3C-47F2-B86A-788CECBEA2BA}" destId="{54BD9589-4A10-4875-8223-2EDEC6DFEE4C}" srcOrd="0" destOrd="0" presId="urn:microsoft.com/office/officeart/2008/layout/SquareAccentList"/>
    <dgm:cxn modelId="{9C24B1C1-8CE6-416E-AE2D-FEDD593E30AC}" type="presOf" srcId="{27835589-B2CC-454F-9C22-197397783776}" destId="{F03D9E6E-2EED-4058-A400-E7394E0FC5FD}" srcOrd="0" destOrd="0" presId="urn:microsoft.com/office/officeart/2008/layout/SquareAccentList"/>
    <dgm:cxn modelId="{852891C4-272D-4771-982E-B3E7277ED5DA}" type="presOf" srcId="{78EFAC0F-3FFD-4CB7-9471-0F97A740F8E2}" destId="{A5DD6641-55ED-489A-8CA1-1303CD0C5A15}" srcOrd="0" destOrd="0" presId="urn:microsoft.com/office/officeart/2008/layout/SquareAccentList"/>
    <dgm:cxn modelId="{D75B7BC9-8CAE-4823-801E-2E2668F8E522}" srcId="{A7049636-28C7-49E0-BD23-E6BE2FBDD335}" destId="{A8ADA520-F164-4B47-96F0-5837673C61A8}" srcOrd="1" destOrd="0" parTransId="{43C7D3D7-42EC-47F9-980D-2CEE4DF7E25F}" sibTransId="{DC4249D0-1818-4469-9538-84B6FC898C34}"/>
    <dgm:cxn modelId="{FA61A6CB-AB22-40EA-8C9F-14FB80354157}" type="presOf" srcId="{6550AE90-11E6-46A4-8F3D-5BFDD23F432E}" destId="{40D05DF1-BEE6-43D6-882B-2BBB34B51648}" srcOrd="0" destOrd="0" presId="urn:microsoft.com/office/officeart/2008/layout/SquareAccentList"/>
    <dgm:cxn modelId="{50EB2ADD-8DAC-42A3-9DE6-F9253F226493}" type="presOf" srcId="{A8ADA520-F164-4B47-96F0-5837673C61A8}" destId="{F6465AEF-52D6-4648-BA37-D80FAEF990CF}" srcOrd="0" destOrd="0" presId="urn:microsoft.com/office/officeart/2008/layout/SquareAccentList"/>
    <dgm:cxn modelId="{336228E4-5066-4FF9-8ACF-EA1271F5AAF7}" type="presOf" srcId="{5A47C346-A0C6-429E-9A71-6E6FAAF762F3}" destId="{C9FF5481-2F06-41B2-8B2E-68C3B4E41828}" srcOrd="0" destOrd="0" presId="urn:microsoft.com/office/officeart/2008/layout/SquareAccentList"/>
    <dgm:cxn modelId="{C14F55E6-4CD1-4928-A137-289A00D24E93}" srcId="{A7049636-28C7-49E0-BD23-E6BE2FBDD335}" destId="{A11C905A-076C-45F8-B1FC-0123F601EADE}" srcOrd="2" destOrd="0" parTransId="{5C8D6BED-AF36-4B57-BBC4-EDC2D67CFDB7}" sibTransId="{F1447657-0241-48C4-8717-6D9F2B20CFC3}"/>
    <dgm:cxn modelId="{C4C92FEA-D935-44C7-AB0C-1175625B143E}" type="presOf" srcId="{C017EAD2-92D0-4012-8690-EA037349B394}" destId="{DEA1352E-982A-4BBF-B9FD-BAD3FADD8A97}" srcOrd="0" destOrd="0" presId="urn:microsoft.com/office/officeart/2008/layout/SquareAccentList"/>
    <dgm:cxn modelId="{9F298FEB-94B4-4A23-B86D-1DA8DE95E770}" type="presOf" srcId="{8B4F2F14-0B95-4D36-92E3-FDE780ECD4AE}" destId="{EC45CC49-B0D7-42F8-A847-B3857C64248E}" srcOrd="0" destOrd="0" presId="urn:microsoft.com/office/officeart/2008/layout/SquareAccentList"/>
    <dgm:cxn modelId="{4EAEB0EB-80DE-49AB-BD42-241AA9DF8E7D}" type="presOf" srcId="{A11C905A-076C-45F8-B1FC-0123F601EADE}" destId="{384C32C3-AEDA-4196-8363-FCC09974D28E}" srcOrd="0" destOrd="0" presId="urn:microsoft.com/office/officeart/2008/layout/SquareAccentList"/>
    <dgm:cxn modelId="{6FC000F6-76C6-4699-98D4-9D2DFF303A4E}" srcId="{27835589-B2CC-454F-9C22-197397783776}" destId="{7CA7555E-904A-4181-ACB8-7C5B034A060C}" srcOrd="2" destOrd="0" parTransId="{92061BFB-89B0-4EE8-9868-161A314BBD9A}" sibTransId="{390AD503-4552-457B-B12B-D9CF7AEDB9E4}"/>
    <dgm:cxn modelId="{390FD8F8-D66C-4FCD-A622-392DE7D53831}" type="presOf" srcId="{3C891378-3B24-46BC-9345-1AFEEB7BFC53}" destId="{59CC3B47-A9BF-4071-8179-EE41411CB8E0}" srcOrd="0" destOrd="0" presId="urn:microsoft.com/office/officeart/2008/layout/SquareAccentList"/>
    <dgm:cxn modelId="{3165E9FD-A2B0-4A8F-8C3E-3314E088F52D}" srcId="{7CA7555E-904A-4181-ACB8-7C5B034A060C}" destId="{6550AE90-11E6-46A4-8F3D-5BFDD23F432E}" srcOrd="2" destOrd="0" parTransId="{51E9EBD3-EB92-42B3-9DEA-63849B05CEB4}" sibTransId="{AE704525-2FF2-4661-BDA5-E9FAB3DF6347}"/>
    <dgm:cxn modelId="{BEFA30CB-8118-4FFB-B76A-4C41E8877AF8}" type="presParOf" srcId="{F03D9E6E-2EED-4058-A400-E7394E0FC5FD}" destId="{B088DBCB-82E0-4672-A9FF-857E7574E335}" srcOrd="0" destOrd="0" presId="urn:microsoft.com/office/officeart/2008/layout/SquareAccentList"/>
    <dgm:cxn modelId="{3A48543A-75F3-496A-AF7B-47D69FD2D52F}" type="presParOf" srcId="{B088DBCB-82E0-4672-A9FF-857E7574E335}" destId="{8F895F99-C22A-49CF-B0E0-7365D4A1E799}" srcOrd="0" destOrd="0" presId="urn:microsoft.com/office/officeart/2008/layout/SquareAccentList"/>
    <dgm:cxn modelId="{B7BCC8D4-4FAE-436B-B57D-B37F67E51369}" type="presParOf" srcId="{8F895F99-C22A-49CF-B0E0-7365D4A1E799}" destId="{8286D8A5-5B38-44D7-8ACB-11FD8ADC1891}" srcOrd="0" destOrd="0" presId="urn:microsoft.com/office/officeart/2008/layout/SquareAccentList"/>
    <dgm:cxn modelId="{EAAD50D3-64FC-44E8-8915-9DDE2F0BDA83}" type="presParOf" srcId="{8F895F99-C22A-49CF-B0E0-7365D4A1E799}" destId="{184A0540-AFE4-460A-A3C0-763503DBC827}" srcOrd="1" destOrd="0" presId="urn:microsoft.com/office/officeart/2008/layout/SquareAccentList"/>
    <dgm:cxn modelId="{5CB6D78A-DB3C-4EE7-A9A1-02EC3BAF2466}" type="presParOf" srcId="{8F895F99-C22A-49CF-B0E0-7365D4A1E799}" destId="{E581F73B-7F00-458F-978F-1CDDFA9936E3}" srcOrd="2" destOrd="0" presId="urn:microsoft.com/office/officeart/2008/layout/SquareAccentList"/>
    <dgm:cxn modelId="{FB865330-7479-41E5-87DB-561B7D80757E}" type="presParOf" srcId="{B088DBCB-82E0-4672-A9FF-857E7574E335}" destId="{5E6D0F7C-4E31-4AAD-8E00-1AAE62B872A3}" srcOrd="1" destOrd="0" presId="urn:microsoft.com/office/officeart/2008/layout/SquareAccentList"/>
    <dgm:cxn modelId="{9A654394-6EC2-4C9E-AD56-7B72FD0E5120}" type="presParOf" srcId="{5E6D0F7C-4E31-4AAD-8E00-1AAE62B872A3}" destId="{BBAB3EEB-8237-48A4-BDD1-D52C4CDF26BF}" srcOrd="0" destOrd="0" presId="urn:microsoft.com/office/officeart/2008/layout/SquareAccentList"/>
    <dgm:cxn modelId="{7AAD2BC1-3623-4BCD-A57D-190BCF6E4F6E}" type="presParOf" srcId="{BBAB3EEB-8237-48A4-BDD1-D52C4CDF26BF}" destId="{06DF34BF-F4D1-413A-BE17-CF3D97298F0E}" srcOrd="0" destOrd="0" presId="urn:microsoft.com/office/officeart/2008/layout/SquareAccentList"/>
    <dgm:cxn modelId="{D8AB84BC-B51E-4DBA-A65C-79D27B254517}" type="presParOf" srcId="{BBAB3EEB-8237-48A4-BDD1-D52C4CDF26BF}" destId="{0C363F63-720C-4A14-A8FD-058CF75EEAF3}" srcOrd="1" destOrd="0" presId="urn:microsoft.com/office/officeart/2008/layout/SquareAccentList"/>
    <dgm:cxn modelId="{5E5DC3FE-ADA1-444A-8873-9D78D4BE5E1E}" type="presParOf" srcId="{5E6D0F7C-4E31-4AAD-8E00-1AAE62B872A3}" destId="{6B6F6FD8-5965-447D-B720-9DAD331A2E92}" srcOrd="1" destOrd="0" presId="urn:microsoft.com/office/officeart/2008/layout/SquareAccentList"/>
    <dgm:cxn modelId="{9BCD96F9-A0F2-47BA-8E80-6216F14A709C}" type="presParOf" srcId="{6B6F6FD8-5965-447D-B720-9DAD331A2E92}" destId="{395C1FE6-7DE1-4325-90D5-8675C0A62298}" srcOrd="0" destOrd="0" presId="urn:microsoft.com/office/officeart/2008/layout/SquareAccentList"/>
    <dgm:cxn modelId="{FDDD9CA9-8C71-47DF-983B-58A7D59A9232}" type="presParOf" srcId="{6B6F6FD8-5965-447D-B720-9DAD331A2E92}" destId="{F6465AEF-52D6-4648-BA37-D80FAEF990CF}" srcOrd="1" destOrd="0" presId="urn:microsoft.com/office/officeart/2008/layout/SquareAccentList"/>
    <dgm:cxn modelId="{4EC65FCD-3E07-4BEC-87AD-1E2603AFA945}" type="presParOf" srcId="{5E6D0F7C-4E31-4AAD-8E00-1AAE62B872A3}" destId="{48AA9E12-283B-4478-83DA-F5C47E225372}" srcOrd="2" destOrd="0" presId="urn:microsoft.com/office/officeart/2008/layout/SquareAccentList"/>
    <dgm:cxn modelId="{5A37FC1A-D462-4DCE-B1EB-16E1FB17762D}" type="presParOf" srcId="{48AA9E12-283B-4478-83DA-F5C47E225372}" destId="{6CC060B9-8265-40F0-B996-ECFCB1717144}" srcOrd="0" destOrd="0" presId="urn:microsoft.com/office/officeart/2008/layout/SquareAccentList"/>
    <dgm:cxn modelId="{67D06E00-1DB6-4E61-B762-741E8823C655}" type="presParOf" srcId="{48AA9E12-283B-4478-83DA-F5C47E225372}" destId="{384C32C3-AEDA-4196-8363-FCC09974D28E}" srcOrd="1" destOrd="0" presId="urn:microsoft.com/office/officeart/2008/layout/SquareAccentList"/>
    <dgm:cxn modelId="{DCE3DED9-98B6-4C20-92DA-283BB27ACDE8}" type="presParOf" srcId="{5E6D0F7C-4E31-4AAD-8E00-1AAE62B872A3}" destId="{53B806B7-FF0B-4234-A08C-AAB1BB109009}" srcOrd="3" destOrd="0" presId="urn:microsoft.com/office/officeart/2008/layout/SquareAccentList"/>
    <dgm:cxn modelId="{18D4604A-ED07-45E5-9473-BC31FB99EBB0}" type="presParOf" srcId="{53B806B7-FF0B-4234-A08C-AAB1BB109009}" destId="{E5E4FD7E-F82A-43EB-BC99-5DF64B73874B}" srcOrd="0" destOrd="0" presId="urn:microsoft.com/office/officeart/2008/layout/SquareAccentList"/>
    <dgm:cxn modelId="{39503E21-050D-4EFD-8BB7-5A8DC6AFD8E8}" type="presParOf" srcId="{53B806B7-FF0B-4234-A08C-AAB1BB109009}" destId="{DEA1352E-982A-4BBF-B9FD-BAD3FADD8A97}" srcOrd="1" destOrd="0" presId="urn:microsoft.com/office/officeart/2008/layout/SquareAccentList"/>
    <dgm:cxn modelId="{866388A8-A2E8-45D6-9CB4-88C0E6A3580C}" type="presParOf" srcId="{5E6D0F7C-4E31-4AAD-8E00-1AAE62B872A3}" destId="{7F3B8696-9F02-419F-81CC-C39D3F330021}" srcOrd="4" destOrd="0" presId="urn:microsoft.com/office/officeart/2008/layout/SquareAccentList"/>
    <dgm:cxn modelId="{9FDC9243-FBC0-4D49-9FE0-C4EFC94F5E7C}" type="presParOf" srcId="{7F3B8696-9F02-419F-81CC-C39D3F330021}" destId="{2658437A-154F-4C71-BFFC-4954B70AB8B4}" srcOrd="0" destOrd="0" presId="urn:microsoft.com/office/officeart/2008/layout/SquareAccentList"/>
    <dgm:cxn modelId="{59AFA0F2-12B4-405C-9083-2D047A08401C}" type="presParOf" srcId="{7F3B8696-9F02-419F-81CC-C39D3F330021}" destId="{B4CA108C-EB79-4D2B-834C-0C65E317CFB1}" srcOrd="1" destOrd="0" presId="urn:microsoft.com/office/officeart/2008/layout/SquareAccentList"/>
    <dgm:cxn modelId="{2C414644-CC2D-4B7E-8901-44FE3D38F574}" type="presParOf" srcId="{5E6D0F7C-4E31-4AAD-8E00-1AAE62B872A3}" destId="{0120B472-51D6-4867-9EE6-A2DED9D6F203}" srcOrd="5" destOrd="0" presId="urn:microsoft.com/office/officeart/2008/layout/SquareAccentList"/>
    <dgm:cxn modelId="{BEA93DB7-0DAA-44F7-B60D-91AB64A2B70A}" type="presParOf" srcId="{0120B472-51D6-4867-9EE6-A2DED9D6F203}" destId="{5D29CB9A-9B95-4F98-8CDA-B7587BE236C5}" srcOrd="0" destOrd="0" presId="urn:microsoft.com/office/officeart/2008/layout/SquareAccentList"/>
    <dgm:cxn modelId="{A8271DB1-B7A5-43EF-A18B-611753DC2E37}" type="presParOf" srcId="{0120B472-51D6-4867-9EE6-A2DED9D6F203}" destId="{B4DC5D20-A4FA-4E29-B647-108343930BE6}" srcOrd="1" destOrd="0" presId="urn:microsoft.com/office/officeart/2008/layout/SquareAccentList"/>
    <dgm:cxn modelId="{BD367F4C-4CFD-4698-B508-3172F0723D23}" type="presParOf" srcId="{F03D9E6E-2EED-4058-A400-E7394E0FC5FD}" destId="{7A07E700-FCF7-474E-9E5B-1759D763EDFD}" srcOrd="1" destOrd="0" presId="urn:microsoft.com/office/officeart/2008/layout/SquareAccentList"/>
    <dgm:cxn modelId="{82F256E1-8ACE-4BD6-B337-355164A5DB4F}" type="presParOf" srcId="{7A07E700-FCF7-474E-9E5B-1759D763EDFD}" destId="{C9741854-1704-40C8-940A-7B544D9E3463}" srcOrd="0" destOrd="0" presId="urn:microsoft.com/office/officeart/2008/layout/SquareAccentList"/>
    <dgm:cxn modelId="{33223303-A3B5-4C1A-B84F-9D57F3699614}" type="presParOf" srcId="{C9741854-1704-40C8-940A-7B544D9E3463}" destId="{055A2286-A4DE-48CD-98CF-8D02E9DD9DE8}" srcOrd="0" destOrd="0" presId="urn:microsoft.com/office/officeart/2008/layout/SquareAccentList"/>
    <dgm:cxn modelId="{FE703FC7-2B56-48CF-B476-9F537427AFC5}" type="presParOf" srcId="{C9741854-1704-40C8-940A-7B544D9E3463}" destId="{9FC6AEB0-BE24-418F-B754-53DB012B4F91}" srcOrd="1" destOrd="0" presId="urn:microsoft.com/office/officeart/2008/layout/SquareAccentList"/>
    <dgm:cxn modelId="{7306918E-C6FD-49D3-9FB9-AC313F81010C}" type="presParOf" srcId="{C9741854-1704-40C8-940A-7B544D9E3463}" destId="{59CC3B47-A9BF-4071-8179-EE41411CB8E0}" srcOrd="2" destOrd="0" presId="urn:microsoft.com/office/officeart/2008/layout/SquareAccentList"/>
    <dgm:cxn modelId="{21FC9102-765C-4343-B0FA-43A3F59BF6CF}" type="presParOf" srcId="{7A07E700-FCF7-474E-9E5B-1759D763EDFD}" destId="{509DF0C0-69C5-41D5-A5B3-DEC24900986A}" srcOrd="1" destOrd="0" presId="urn:microsoft.com/office/officeart/2008/layout/SquareAccentList"/>
    <dgm:cxn modelId="{8B66D781-5CC6-46FD-AF62-2E59F8765075}" type="presParOf" srcId="{509DF0C0-69C5-41D5-A5B3-DEC24900986A}" destId="{89614B6C-599A-49AB-A51E-0C101DB4E9E2}" srcOrd="0" destOrd="0" presId="urn:microsoft.com/office/officeart/2008/layout/SquareAccentList"/>
    <dgm:cxn modelId="{E4F2AAAF-683A-4755-8166-1247C194A968}" type="presParOf" srcId="{89614B6C-599A-49AB-A51E-0C101DB4E9E2}" destId="{7AE5D729-00DB-4C48-96EA-0D7A6B8D83E2}" srcOrd="0" destOrd="0" presId="urn:microsoft.com/office/officeart/2008/layout/SquareAccentList"/>
    <dgm:cxn modelId="{D2F279F1-B3DA-4F6A-883F-9D3B1428A2D4}" type="presParOf" srcId="{89614B6C-599A-49AB-A51E-0C101DB4E9E2}" destId="{D52B3A74-AD19-421E-B9A8-4AA44694BC60}" srcOrd="1" destOrd="0" presId="urn:microsoft.com/office/officeart/2008/layout/SquareAccentList"/>
    <dgm:cxn modelId="{8B45A6D0-B260-4993-B024-D1D529BC17F0}" type="presParOf" srcId="{509DF0C0-69C5-41D5-A5B3-DEC24900986A}" destId="{C3468DF4-5A01-4F59-87BA-0ED6A911E829}" srcOrd="1" destOrd="0" presId="urn:microsoft.com/office/officeart/2008/layout/SquareAccentList"/>
    <dgm:cxn modelId="{5D551A69-BE80-4F54-A246-3155A9AF44A3}" type="presParOf" srcId="{C3468DF4-5A01-4F59-87BA-0ED6A911E829}" destId="{17FEF535-7E27-4A55-8129-A1D9E6259728}" srcOrd="0" destOrd="0" presId="urn:microsoft.com/office/officeart/2008/layout/SquareAccentList"/>
    <dgm:cxn modelId="{4BF5CB72-B030-4BDC-9663-1ECC2C19775C}" type="presParOf" srcId="{C3468DF4-5A01-4F59-87BA-0ED6A911E829}" destId="{A5DD6641-55ED-489A-8CA1-1303CD0C5A15}" srcOrd="1" destOrd="0" presId="urn:microsoft.com/office/officeart/2008/layout/SquareAccentList"/>
    <dgm:cxn modelId="{60D7A13B-9F6F-4835-ABFF-0A8DF4DD8448}" type="presParOf" srcId="{509DF0C0-69C5-41D5-A5B3-DEC24900986A}" destId="{1034C410-48C3-457A-B5FA-E64A8197E3DD}" srcOrd="2" destOrd="0" presId="urn:microsoft.com/office/officeart/2008/layout/SquareAccentList"/>
    <dgm:cxn modelId="{8214C5C4-3870-4E91-9344-74560C869775}" type="presParOf" srcId="{1034C410-48C3-457A-B5FA-E64A8197E3DD}" destId="{408B529F-9979-4256-9AE5-A211A329020E}" srcOrd="0" destOrd="0" presId="urn:microsoft.com/office/officeart/2008/layout/SquareAccentList"/>
    <dgm:cxn modelId="{79742F6D-FF4A-44CF-BB44-E86F79682CE8}" type="presParOf" srcId="{1034C410-48C3-457A-B5FA-E64A8197E3DD}" destId="{EC45CC49-B0D7-42F8-A847-B3857C64248E}" srcOrd="1" destOrd="0" presId="urn:microsoft.com/office/officeart/2008/layout/SquareAccentList"/>
    <dgm:cxn modelId="{74B75F38-B065-46F0-9779-44EE63A8D29D}" type="presParOf" srcId="{509DF0C0-69C5-41D5-A5B3-DEC24900986A}" destId="{6BAADDBD-155E-4FA0-A2E2-FCD943AD1DA5}" srcOrd="3" destOrd="0" presId="urn:microsoft.com/office/officeart/2008/layout/SquareAccentList"/>
    <dgm:cxn modelId="{FBA89FF5-8232-40B6-8D90-A4178F993E74}" type="presParOf" srcId="{6BAADDBD-155E-4FA0-A2E2-FCD943AD1DA5}" destId="{9DD37F9A-86C3-4650-813B-EC2A57C677D9}" srcOrd="0" destOrd="0" presId="urn:microsoft.com/office/officeart/2008/layout/SquareAccentList"/>
    <dgm:cxn modelId="{6CF60469-EF3F-49B8-9815-8BEC016E5AC0}" type="presParOf" srcId="{6BAADDBD-155E-4FA0-A2E2-FCD943AD1DA5}" destId="{F244BD50-C307-4EFD-A694-3AFFC9D173C8}" srcOrd="1" destOrd="0" presId="urn:microsoft.com/office/officeart/2008/layout/SquareAccentList"/>
    <dgm:cxn modelId="{9BE96909-F6B9-42BB-B5EC-DCFEE5A23CDF}" type="presParOf" srcId="{509DF0C0-69C5-41D5-A5B3-DEC24900986A}" destId="{BD341D62-4B5A-4046-ACA5-8BF780FBE5E6}" srcOrd="4" destOrd="0" presId="urn:microsoft.com/office/officeart/2008/layout/SquareAccentList"/>
    <dgm:cxn modelId="{C9028E63-0FE6-40FC-9CC6-B394609D41F5}" type="presParOf" srcId="{BD341D62-4B5A-4046-ACA5-8BF780FBE5E6}" destId="{3280C043-1DDE-42D7-A3FB-14129D4D9220}" srcOrd="0" destOrd="0" presId="urn:microsoft.com/office/officeart/2008/layout/SquareAccentList"/>
    <dgm:cxn modelId="{17D0575A-9B24-4185-ACE4-7767EA9D834C}" type="presParOf" srcId="{BD341D62-4B5A-4046-ACA5-8BF780FBE5E6}" destId="{6BD24B50-B7D3-4AD7-99EC-C04421B42D04}" srcOrd="1" destOrd="0" presId="urn:microsoft.com/office/officeart/2008/layout/SquareAccentList"/>
    <dgm:cxn modelId="{EE53C9AF-919A-4F29-BF97-C9132CF9C8DA}" type="presParOf" srcId="{509DF0C0-69C5-41D5-A5B3-DEC24900986A}" destId="{A4C790C5-2859-43C5-97E5-21CC565B3C85}" srcOrd="5" destOrd="0" presId="urn:microsoft.com/office/officeart/2008/layout/SquareAccentList"/>
    <dgm:cxn modelId="{8BB54BDD-B2F5-40BE-BFE3-3650BCC5C3A0}" type="presParOf" srcId="{A4C790C5-2859-43C5-97E5-21CC565B3C85}" destId="{DA9BD1F5-49C7-42D8-8D87-CAE68D929A38}" srcOrd="0" destOrd="0" presId="urn:microsoft.com/office/officeart/2008/layout/SquareAccentList"/>
    <dgm:cxn modelId="{CBB9FDA2-4F28-42F7-B714-7F26F3412B51}" type="presParOf" srcId="{A4C790C5-2859-43C5-97E5-21CC565B3C85}" destId="{49553718-F701-47BB-A0CF-2BB1F8EB6BE6}" srcOrd="1" destOrd="0" presId="urn:microsoft.com/office/officeart/2008/layout/SquareAccentList"/>
    <dgm:cxn modelId="{BD663738-C4FD-4663-A17D-A499B1123AB5}" type="presParOf" srcId="{F03D9E6E-2EED-4058-A400-E7394E0FC5FD}" destId="{5998C7D3-DA58-4A4C-BC81-DAD9B9A20CAA}" srcOrd="2" destOrd="0" presId="urn:microsoft.com/office/officeart/2008/layout/SquareAccentList"/>
    <dgm:cxn modelId="{A3BA702B-EA7D-495B-A764-6814C7F1C9AF}" type="presParOf" srcId="{5998C7D3-DA58-4A4C-BC81-DAD9B9A20CAA}" destId="{3A78FACE-564F-4243-8F67-F220F106A6BA}" srcOrd="0" destOrd="0" presId="urn:microsoft.com/office/officeart/2008/layout/SquareAccentList"/>
    <dgm:cxn modelId="{A38991B9-DFB3-4EA1-8AF9-6D627D1B0AE1}" type="presParOf" srcId="{3A78FACE-564F-4243-8F67-F220F106A6BA}" destId="{DD84113B-1F0C-4DE0-AAA4-031282545CBD}" srcOrd="0" destOrd="0" presId="urn:microsoft.com/office/officeart/2008/layout/SquareAccentList"/>
    <dgm:cxn modelId="{C85CB14C-D8D0-46BC-B300-629DADE3B2B9}" type="presParOf" srcId="{3A78FACE-564F-4243-8F67-F220F106A6BA}" destId="{A73BB67E-2458-4C32-B72B-CC270B32694A}" srcOrd="1" destOrd="0" presId="urn:microsoft.com/office/officeart/2008/layout/SquareAccentList"/>
    <dgm:cxn modelId="{778F379A-7115-4450-8BA8-F5B6B15A8216}" type="presParOf" srcId="{3A78FACE-564F-4243-8F67-F220F106A6BA}" destId="{67EFCD9E-B2E8-48BF-A6D5-A5577BD7CE3E}" srcOrd="2" destOrd="0" presId="urn:microsoft.com/office/officeart/2008/layout/SquareAccentList"/>
    <dgm:cxn modelId="{FD85EAE1-5E12-4B99-BA24-172CA7A8BA78}" type="presParOf" srcId="{5998C7D3-DA58-4A4C-BC81-DAD9B9A20CAA}" destId="{1FF63AEF-BC60-48FF-917C-4C62E0D87699}" srcOrd="1" destOrd="0" presId="urn:microsoft.com/office/officeart/2008/layout/SquareAccentList"/>
    <dgm:cxn modelId="{59EACC43-D637-45C5-9B1D-99B096679276}" type="presParOf" srcId="{1FF63AEF-BC60-48FF-917C-4C62E0D87699}" destId="{92D45681-A9EF-4762-B2B2-BEBFDC5B11DE}" srcOrd="0" destOrd="0" presId="urn:microsoft.com/office/officeart/2008/layout/SquareAccentList"/>
    <dgm:cxn modelId="{D812F044-E98D-418D-A2F2-B29BE7312E75}" type="presParOf" srcId="{92D45681-A9EF-4762-B2B2-BEBFDC5B11DE}" destId="{03DEE4E0-4902-4CDC-9E45-CA22C99189C9}" srcOrd="0" destOrd="0" presId="urn:microsoft.com/office/officeart/2008/layout/SquareAccentList"/>
    <dgm:cxn modelId="{920FE0E2-F40C-416C-89CF-2126A886785C}" type="presParOf" srcId="{92D45681-A9EF-4762-B2B2-BEBFDC5B11DE}" destId="{8F5030EF-7C87-42BD-A55F-01E7CD85B160}" srcOrd="1" destOrd="0" presId="urn:microsoft.com/office/officeart/2008/layout/SquareAccentList"/>
    <dgm:cxn modelId="{A4A9FF7F-941E-42C3-AB38-415BA3E713D4}" type="presParOf" srcId="{1FF63AEF-BC60-48FF-917C-4C62E0D87699}" destId="{78388961-8119-4DF2-A11D-68DEAD256B43}" srcOrd="1" destOrd="0" presId="urn:microsoft.com/office/officeart/2008/layout/SquareAccentList"/>
    <dgm:cxn modelId="{1A3A288B-98DA-4B35-955A-5FE22B008A0A}" type="presParOf" srcId="{78388961-8119-4DF2-A11D-68DEAD256B43}" destId="{EA32B2B6-9CA6-4AFE-838C-5746B3DDF2D9}" srcOrd="0" destOrd="0" presId="urn:microsoft.com/office/officeart/2008/layout/SquareAccentList"/>
    <dgm:cxn modelId="{526078AF-A9BB-4149-A634-F36689DDA40B}" type="presParOf" srcId="{78388961-8119-4DF2-A11D-68DEAD256B43}" destId="{E1E2611A-9635-466C-8A0B-099FD8867E6D}" srcOrd="1" destOrd="0" presId="urn:microsoft.com/office/officeart/2008/layout/SquareAccentList"/>
    <dgm:cxn modelId="{AEC6D14A-AEAA-473D-9104-291B37DA25EB}" type="presParOf" srcId="{1FF63AEF-BC60-48FF-917C-4C62E0D87699}" destId="{08B3CDC9-4436-4ECB-9E81-785A4D82D3A0}" srcOrd="2" destOrd="0" presId="urn:microsoft.com/office/officeart/2008/layout/SquareAccentList"/>
    <dgm:cxn modelId="{307A958F-028A-4875-B14F-82A570DAACF7}" type="presParOf" srcId="{08B3CDC9-4436-4ECB-9E81-785A4D82D3A0}" destId="{94D6B7C5-B5A2-479C-82E3-C6ED873AE0CF}" srcOrd="0" destOrd="0" presId="urn:microsoft.com/office/officeart/2008/layout/SquareAccentList"/>
    <dgm:cxn modelId="{34530EB0-92E0-4D2E-BF3C-E1DD7DF903F1}" type="presParOf" srcId="{08B3CDC9-4436-4ECB-9E81-785A4D82D3A0}" destId="{40D05DF1-BEE6-43D6-882B-2BBB34B51648}" srcOrd="1" destOrd="0" presId="urn:microsoft.com/office/officeart/2008/layout/SquareAccentList"/>
    <dgm:cxn modelId="{29A75091-D956-4F6F-A84D-56B260928F4C}" type="presParOf" srcId="{1FF63AEF-BC60-48FF-917C-4C62E0D87699}" destId="{CFE54A7E-D6A6-44AD-AE3F-3F25450DECFD}" srcOrd="3" destOrd="0" presId="urn:microsoft.com/office/officeart/2008/layout/SquareAccentList"/>
    <dgm:cxn modelId="{11BD2D60-09D0-4440-9653-FC8A68A3139E}" type="presParOf" srcId="{CFE54A7E-D6A6-44AD-AE3F-3F25450DECFD}" destId="{2B1E8BBC-3922-47CD-BB0F-F51EFFEA230D}" srcOrd="0" destOrd="0" presId="urn:microsoft.com/office/officeart/2008/layout/SquareAccentList"/>
    <dgm:cxn modelId="{D8CD037B-FC5D-4011-B6C3-98B8AFBC717F}" type="presParOf" srcId="{CFE54A7E-D6A6-44AD-AE3F-3F25450DECFD}" destId="{54BD9589-4A10-4875-8223-2EDEC6DFEE4C}" srcOrd="1" destOrd="0" presId="urn:microsoft.com/office/officeart/2008/layout/SquareAccentList"/>
    <dgm:cxn modelId="{DD61DC28-DAE9-4A22-A4EA-60F0278E4360}" type="presParOf" srcId="{1FF63AEF-BC60-48FF-917C-4C62E0D87699}" destId="{6103A6E4-3DDA-47E1-A8FC-22B53E7B51DF}" srcOrd="4" destOrd="0" presId="urn:microsoft.com/office/officeart/2008/layout/SquareAccentList"/>
    <dgm:cxn modelId="{65DA5DA1-1EE6-49D1-821B-491749C7FB9F}" type="presParOf" srcId="{6103A6E4-3DDA-47E1-A8FC-22B53E7B51DF}" destId="{809C7EEC-1B0F-45E4-B01A-5F43A4E36E1A}" srcOrd="0" destOrd="0" presId="urn:microsoft.com/office/officeart/2008/layout/SquareAccentList"/>
    <dgm:cxn modelId="{F57069CF-EA4C-44A8-AE60-A39056F38D6D}" type="presParOf" srcId="{6103A6E4-3DDA-47E1-A8FC-22B53E7B51DF}" destId="{C9FF5481-2F06-41B2-8B2E-68C3B4E4182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484" y="517200"/>
          <a:ext cx="1886775" cy="2641486"/>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ctr" defTabSz="577850" rtl="0">
            <a:lnSpc>
              <a:spcPct val="90000"/>
            </a:lnSpc>
            <a:spcBef>
              <a:spcPct val="0"/>
            </a:spcBef>
            <a:spcAft>
              <a:spcPct val="35000"/>
            </a:spcAft>
            <a:buNone/>
          </a:pPr>
          <a:r>
            <a:rPr lang="en-GB" sz="1300" b="0" i="0" u="none" kern="1200" noProof="0" dirty="0"/>
            <a:t>Data import</a:t>
          </a:r>
          <a:endParaRPr lang="en-GB" sz="1300" kern="1200" noProof="0" dirty="0"/>
        </a:p>
      </dsp:txBody>
      <dsp:txXfrm>
        <a:off x="3484" y="1520965"/>
        <a:ext cx="1886775" cy="1584891"/>
      </dsp:txXfrm>
    </dsp:sp>
    <dsp:sp modelId="{9C3A7F13-9585-42DF-AD32-B56F82B123C8}">
      <dsp:nvSpPr>
        <dsp:cNvPr id="0" name=""/>
        <dsp:cNvSpPr/>
      </dsp:nvSpPr>
      <dsp:spPr>
        <a:xfrm>
          <a:off x="550649" y="781349"/>
          <a:ext cx="792445" cy="792445"/>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1</a:t>
          </a:r>
          <a:endParaRPr lang="en-GB" sz="3800" kern="1200" noProof="0" dirty="0"/>
        </a:p>
      </dsp:txBody>
      <dsp:txXfrm>
        <a:off x="666700" y="897400"/>
        <a:ext cx="560343" cy="560343"/>
      </dsp:txXfrm>
    </dsp:sp>
    <dsp:sp modelId="{923B2301-552B-45D2-9EF0-53A10AA17FC6}">
      <dsp:nvSpPr>
        <dsp:cNvPr id="0" name=""/>
        <dsp:cNvSpPr/>
      </dsp:nvSpPr>
      <dsp:spPr>
        <a:xfrm>
          <a:off x="3484" y="3158615"/>
          <a:ext cx="1886775"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293A-D3FE-4125-ABD0-BCBE19B9C7D9}">
      <dsp:nvSpPr>
        <dsp:cNvPr id="0" name=""/>
        <dsp:cNvSpPr/>
      </dsp:nvSpPr>
      <dsp:spPr>
        <a:xfrm>
          <a:off x="2078938" y="517200"/>
          <a:ext cx="1886775" cy="2641486"/>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ctr" defTabSz="577850" rtl="0">
            <a:lnSpc>
              <a:spcPct val="90000"/>
            </a:lnSpc>
            <a:spcBef>
              <a:spcPct val="0"/>
            </a:spcBef>
            <a:spcAft>
              <a:spcPct val="35000"/>
            </a:spcAft>
            <a:buNone/>
          </a:pPr>
          <a:r>
            <a:rPr lang="en-GB" sz="1300" b="0" i="0" u="none" kern="1200" noProof="0"/>
            <a:t>Exploratory Analysis</a:t>
          </a:r>
          <a:endParaRPr lang="en-GB" sz="1300" kern="1200" noProof="0" dirty="0"/>
        </a:p>
      </dsp:txBody>
      <dsp:txXfrm>
        <a:off x="2078938" y="1520965"/>
        <a:ext cx="1886775" cy="1584891"/>
      </dsp:txXfrm>
    </dsp:sp>
    <dsp:sp modelId="{E0E3E50C-ECCE-472A-8C67-499DDDFB38F0}">
      <dsp:nvSpPr>
        <dsp:cNvPr id="0" name=""/>
        <dsp:cNvSpPr/>
      </dsp:nvSpPr>
      <dsp:spPr>
        <a:xfrm>
          <a:off x="2626103" y="781349"/>
          <a:ext cx="792445" cy="79244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GB" sz="3800" kern="1200"/>
            <a:t>2</a:t>
          </a:r>
        </a:p>
      </dsp:txBody>
      <dsp:txXfrm>
        <a:off x="2742154" y="897400"/>
        <a:ext cx="560343" cy="560343"/>
      </dsp:txXfrm>
    </dsp:sp>
    <dsp:sp modelId="{85125E1B-BDF5-4BF5-8AE8-34408CD3DF67}">
      <dsp:nvSpPr>
        <dsp:cNvPr id="0" name=""/>
        <dsp:cNvSpPr/>
      </dsp:nvSpPr>
      <dsp:spPr>
        <a:xfrm>
          <a:off x="2078938" y="3158615"/>
          <a:ext cx="188677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4154392" y="517200"/>
          <a:ext cx="1886775" cy="2641486"/>
        </a:xfrm>
        <a:prstGeom prst="rect">
          <a:avLst/>
        </a:prstGeom>
        <a:solidFill>
          <a:srgbClr val="FFECD5"/>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ctr" defTabSz="577850" rtl="0">
            <a:lnSpc>
              <a:spcPct val="90000"/>
            </a:lnSpc>
            <a:spcBef>
              <a:spcPct val="0"/>
            </a:spcBef>
            <a:spcAft>
              <a:spcPct val="35000"/>
            </a:spcAft>
            <a:buNone/>
          </a:pPr>
          <a:r>
            <a:rPr lang="en-GB" sz="1300" b="0" i="0" u="none" kern="1200" noProof="0" dirty="0"/>
            <a:t>Feature Selection/Reduction</a:t>
          </a:r>
          <a:endParaRPr lang="en-GB" sz="1300" kern="1200" noProof="0" dirty="0"/>
        </a:p>
      </dsp:txBody>
      <dsp:txXfrm>
        <a:off x="4154392" y="1520965"/>
        <a:ext cx="1886775" cy="1584891"/>
      </dsp:txXfrm>
    </dsp:sp>
    <dsp:sp modelId="{C08FC467-91FE-48BD-B243-273925C2B75A}">
      <dsp:nvSpPr>
        <dsp:cNvPr id="0" name=""/>
        <dsp:cNvSpPr/>
      </dsp:nvSpPr>
      <dsp:spPr>
        <a:xfrm>
          <a:off x="4701557" y="781349"/>
          <a:ext cx="792445" cy="792445"/>
        </a:xfrm>
        <a:prstGeom prst="ellipse">
          <a:avLst/>
        </a:prstGeom>
        <a:solidFill>
          <a:srgbClr val="FF951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3</a:t>
          </a:r>
          <a:endParaRPr lang="en-GB" sz="3800" kern="1200" noProof="0" dirty="0"/>
        </a:p>
      </dsp:txBody>
      <dsp:txXfrm>
        <a:off x="4817608" y="897400"/>
        <a:ext cx="560343" cy="560343"/>
      </dsp:txXfrm>
    </dsp:sp>
    <dsp:sp modelId="{DE393E47-CBB6-4D77-A342-C9AFD9FC8CB6}">
      <dsp:nvSpPr>
        <dsp:cNvPr id="0" name=""/>
        <dsp:cNvSpPr/>
      </dsp:nvSpPr>
      <dsp:spPr>
        <a:xfrm>
          <a:off x="4154392" y="3158615"/>
          <a:ext cx="1886775" cy="72"/>
        </a:xfrm>
        <a:prstGeom prst="rect">
          <a:avLst/>
        </a:prstGeom>
        <a:solidFill>
          <a:srgbClr val="FF9514"/>
        </a:solidFill>
        <a:ln w="12700" cap="flat" cmpd="sng" algn="ctr">
          <a:solidFill>
            <a:srgbClr val="FF951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229845" y="517200"/>
          <a:ext cx="1886775" cy="2641486"/>
        </a:xfrm>
        <a:prstGeom prst="rect">
          <a:avLst/>
        </a:prstGeom>
        <a:solidFill>
          <a:srgbClr val="DFE9F8"/>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ctr" defTabSz="577850" rtl="0">
            <a:lnSpc>
              <a:spcPct val="90000"/>
            </a:lnSpc>
            <a:spcBef>
              <a:spcPct val="0"/>
            </a:spcBef>
            <a:spcAft>
              <a:spcPct val="35000"/>
            </a:spcAft>
            <a:buNone/>
          </a:pPr>
          <a:r>
            <a:rPr lang="en-GB" sz="1300" b="0" i="0" u="none" kern="1200" noProof="0" dirty="0"/>
            <a:t>Pattern Recognition Methods</a:t>
          </a:r>
          <a:endParaRPr lang="en-GB" sz="1300" kern="1200" noProof="0" dirty="0"/>
        </a:p>
      </dsp:txBody>
      <dsp:txXfrm>
        <a:off x="6229845" y="1520965"/>
        <a:ext cx="1886775" cy="1584891"/>
      </dsp:txXfrm>
    </dsp:sp>
    <dsp:sp modelId="{AC6B335A-D8B4-46D8-93DE-B9EF1773F6AC}">
      <dsp:nvSpPr>
        <dsp:cNvPr id="0" name=""/>
        <dsp:cNvSpPr/>
      </dsp:nvSpPr>
      <dsp:spPr>
        <a:xfrm>
          <a:off x="6777010" y="781349"/>
          <a:ext cx="792445" cy="792445"/>
        </a:xfrm>
        <a:prstGeom prst="ellipse">
          <a:avLst/>
        </a:prstGeom>
        <a:solidFill>
          <a:srgbClr val="4E91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4</a:t>
          </a:r>
          <a:endParaRPr lang="en-GB" sz="3800" kern="1200" noProof="0" dirty="0"/>
        </a:p>
      </dsp:txBody>
      <dsp:txXfrm>
        <a:off x="6893061" y="897400"/>
        <a:ext cx="560343" cy="560343"/>
      </dsp:txXfrm>
    </dsp:sp>
    <dsp:sp modelId="{7B3E0A16-DB85-46CA-87D6-4D39F6DBFC52}">
      <dsp:nvSpPr>
        <dsp:cNvPr id="0" name=""/>
        <dsp:cNvSpPr/>
      </dsp:nvSpPr>
      <dsp:spPr>
        <a:xfrm>
          <a:off x="6229845" y="3158615"/>
          <a:ext cx="1886775" cy="72"/>
        </a:xfrm>
        <a:prstGeom prst="rect">
          <a:avLst/>
        </a:prstGeom>
        <a:solidFill>
          <a:schemeClr val="accent4">
            <a:hueOff val="0"/>
            <a:satOff val="0"/>
            <a:lumOff val="0"/>
            <a:alphaOff val="0"/>
          </a:schemeClr>
        </a:solidFill>
        <a:ln w="12700" cap="flat" cmpd="sng" algn="ctr">
          <a:solidFill>
            <a:srgbClr val="4E91F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8305299" y="517200"/>
          <a:ext cx="1886775" cy="2641486"/>
        </a:xfrm>
        <a:prstGeom prst="rect">
          <a:avLst/>
        </a:prstGeom>
        <a:solidFill>
          <a:srgbClr val="F3ECFE"/>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rtlCol="0" anchor="t" anchorCtr="0">
          <a:noAutofit/>
        </a:bodyPr>
        <a:lstStyle/>
        <a:p>
          <a:pPr marL="0" lvl="0" indent="0" algn="ctr" defTabSz="577850" rtl="0">
            <a:lnSpc>
              <a:spcPct val="90000"/>
            </a:lnSpc>
            <a:spcBef>
              <a:spcPct val="0"/>
            </a:spcBef>
            <a:spcAft>
              <a:spcPct val="35000"/>
            </a:spcAft>
            <a:buNone/>
          </a:pPr>
          <a:r>
            <a:rPr lang="en-GB" sz="1300" b="0" i="0" u="none" kern="1200" noProof="0" dirty="0"/>
            <a:t>Results and Discussion</a:t>
          </a:r>
          <a:endParaRPr lang="en-GB" sz="1300" kern="1200" noProof="0" dirty="0"/>
        </a:p>
      </dsp:txBody>
      <dsp:txXfrm>
        <a:off x="8305299" y="1520965"/>
        <a:ext cx="1886775" cy="1584891"/>
      </dsp:txXfrm>
    </dsp:sp>
    <dsp:sp modelId="{06772805-3643-43C2-9C80-F43268C57C20}">
      <dsp:nvSpPr>
        <dsp:cNvPr id="0" name=""/>
        <dsp:cNvSpPr/>
      </dsp:nvSpPr>
      <dsp:spPr>
        <a:xfrm>
          <a:off x="8852464" y="781349"/>
          <a:ext cx="792445" cy="792445"/>
        </a:xfrm>
        <a:prstGeom prst="ellipse">
          <a:avLst/>
        </a:prstGeom>
        <a:solidFill>
          <a:srgbClr val="C097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5</a:t>
          </a:r>
          <a:endParaRPr lang="en-GB" sz="3800" kern="1200" noProof="0" dirty="0"/>
        </a:p>
      </dsp:txBody>
      <dsp:txXfrm>
        <a:off x="8968515" y="897400"/>
        <a:ext cx="560343" cy="560343"/>
      </dsp:txXfrm>
    </dsp:sp>
    <dsp:sp modelId="{77F59A8B-7684-4E29-B44F-B0F96367FE70}">
      <dsp:nvSpPr>
        <dsp:cNvPr id="0" name=""/>
        <dsp:cNvSpPr/>
      </dsp:nvSpPr>
      <dsp:spPr>
        <a:xfrm>
          <a:off x="8305299" y="3158615"/>
          <a:ext cx="1886775" cy="72"/>
        </a:xfrm>
        <a:prstGeom prst="rect">
          <a:avLst/>
        </a:prstGeom>
        <a:solidFill>
          <a:schemeClr val="accent6">
            <a:hueOff val="0"/>
            <a:satOff val="0"/>
            <a:lumOff val="0"/>
            <a:alphaOff val="0"/>
          </a:schemeClr>
        </a:solidFill>
        <a:ln w="12700" cap="flat" cmpd="sng" algn="ctr">
          <a:solidFill>
            <a:srgbClr val="C097F8"/>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6D8A5-5B38-44D7-8ACB-11FD8ADC1891}">
      <dsp:nvSpPr>
        <dsp:cNvPr id="0" name=""/>
        <dsp:cNvSpPr/>
      </dsp:nvSpPr>
      <dsp:spPr>
        <a:xfrm>
          <a:off x="708494" y="553605"/>
          <a:ext cx="2619454" cy="30817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84A0540-AFE4-460A-A3C0-763503DBC827}">
      <dsp:nvSpPr>
        <dsp:cNvPr id="0" name=""/>
        <dsp:cNvSpPr/>
      </dsp:nvSpPr>
      <dsp:spPr>
        <a:xfrm>
          <a:off x="708494" y="669341"/>
          <a:ext cx="192434" cy="192434"/>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581F73B-7F00-458F-978F-1CDDFA9936E3}">
      <dsp:nvSpPr>
        <dsp:cNvPr id="0" name=""/>
        <dsp:cNvSpPr/>
      </dsp:nvSpPr>
      <dsp:spPr>
        <a:xfrm>
          <a:off x="708494" y="0"/>
          <a:ext cx="2619454" cy="55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l" defTabSz="1466850">
            <a:lnSpc>
              <a:spcPct val="90000"/>
            </a:lnSpc>
            <a:spcBef>
              <a:spcPct val="0"/>
            </a:spcBef>
            <a:spcAft>
              <a:spcPct val="35000"/>
            </a:spcAft>
            <a:buNone/>
          </a:pPr>
          <a:r>
            <a:rPr lang="en-GB" sz="3300" kern="1200" dirty="0"/>
            <a:t>Scenario A</a:t>
          </a:r>
        </a:p>
      </dsp:txBody>
      <dsp:txXfrm>
        <a:off x="708494" y="0"/>
        <a:ext cx="2619454" cy="553605"/>
      </dsp:txXfrm>
    </dsp:sp>
    <dsp:sp modelId="{06DF34BF-F4D1-413A-BE17-CF3D97298F0E}">
      <dsp:nvSpPr>
        <dsp:cNvPr id="0" name=""/>
        <dsp:cNvSpPr/>
      </dsp:nvSpPr>
      <dsp:spPr>
        <a:xfrm>
          <a:off x="708494" y="1117900"/>
          <a:ext cx="192429" cy="192429"/>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C363F63-720C-4A14-A8FD-058CF75EEAF3}">
      <dsp:nvSpPr>
        <dsp:cNvPr id="0" name=""/>
        <dsp:cNvSpPr/>
      </dsp:nvSpPr>
      <dsp:spPr>
        <a:xfrm>
          <a:off x="891856" y="989838"/>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Logistic Regression</a:t>
          </a:r>
        </a:p>
      </dsp:txBody>
      <dsp:txXfrm>
        <a:off x="891856" y="989838"/>
        <a:ext cx="2436093" cy="448554"/>
      </dsp:txXfrm>
    </dsp:sp>
    <dsp:sp modelId="{395C1FE6-7DE1-4325-90D5-8675C0A62298}">
      <dsp:nvSpPr>
        <dsp:cNvPr id="0" name=""/>
        <dsp:cNvSpPr/>
      </dsp:nvSpPr>
      <dsp:spPr>
        <a:xfrm>
          <a:off x="708494" y="1566455"/>
          <a:ext cx="192429" cy="192429"/>
        </a:xfrm>
        <a:prstGeom prst="rect">
          <a:avLst/>
        </a:prstGeom>
        <a:solidFill>
          <a:schemeClr val="lt1">
            <a:hueOff val="0"/>
            <a:satOff val="0"/>
            <a:lumOff val="0"/>
            <a:alphaOff val="0"/>
          </a:schemeClr>
        </a:solidFill>
        <a:ln w="6350" cap="flat" cmpd="sng" algn="ctr">
          <a:solidFill>
            <a:schemeClr val="accent4">
              <a:hueOff val="342455"/>
              <a:satOff val="1513"/>
              <a:lumOff val="1961"/>
              <a:alphaOff val="0"/>
            </a:schemeClr>
          </a:solidFill>
          <a:prstDash val="solid"/>
          <a:miter lim="800000"/>
        </a:ln>
        <a:effectLst/>
      </dsp:spPr>
      <dsp:style>
        <a:lnRef idx="1">
          <a:scrgbClr r="0" g="0" b="0"/>
        </a:lnRef>
        <a:fillRef idx="1">
          <a:scrgbClr r="0" g="0" b="0"/>
        </a:fillRef>
        <a:effectRef idx="2">
          <a:scrgbClr r="0" g="0" b="0"/>
        </a:effectRef>
        <a:fontRef idx="minor"/>
      </dsp:style>
    </dsp:sp>
    <dsp:sp modelId="{F6465AEF-52D6-4648-BA37-D80FAEF990CF}">
      <dsp:nvSpPr>
        <dsp:cNvPr id="0" name=""/>
        <dsp:cNvSpPr/>
      </dsp:nvSpPr>
      <dsp:spPr>
        <a:xfrm>
          <a:off x="891856" y="1438393"/>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K-nearest neighbours (KNN)</a:t>
          </a:r>
        </a:p>
      </dsp:txBody>
      <dsp:txXfrm>
        <a:off x="891856" y="1438393"/>
        <a:ext cx="2436093" cy="448554"/>
      </dsp:txXfrm>
    </dsp:sp>
    <dsp:sp modelId="{6CC060B9-8265-40F0-B996-ECFCB1717144}">
      <dsp:nvSpPr>
        <dsp:cNvPr id="0" name=""/>
        <dsp:cNvSpPr/>
      </dsp:nvSpPr>
      <dsp:spPr>
        <a:xfrm>
          <a:off x="708494" y="2015009"/>
          <a:ext cx="192429" cy="192429"/>
        </a:xfrm>
        <a:prstGeom prst="rect">
          <a:avLst/>
        </a:prstGeom>
        <a:solidFill>
          <a:schemeClr val="lt1">
            <a:hueOff val="0"/>
            <a:satOff val="0"/>
            <a:lumOff val="0"/>
            <a:alphaOff val="0"/>
          </a:schemeClr>
        </a:solidFill>
        <a:ln w="6350" cap="flat" cmpd="sng" algn="ctr">
          <a:solidFill>
            <a:schemeClr val="accent4">
              <a:hueOff val="684910"/>
              <a:satOff val="3026"/>
              <a:lumOff val="3922"/>
              <a:alphaOff val="0"/>
            </a:schemeClr>
          </a:solidFill>
          <a:prstDash val="solid"/>
          <a:miter lim="800000"/>
        </a:ln>
        <a:effectLst/>
      </dsp:spPr>
      <dsp:style>
        <a:lnRef idx="1">
          <a:scrgbClr r="0" g="0" b="0"/>
        </a:lnRef>
        <a:fillRef idx="1">
          <a:scrgbClr r="0" g="0" b="0"/>
        </a:fillRef>
        <a:effectRef idx="2">
          <a:scrgbClr r="0" g="0" b="0"/>
        </a:effectRef>
        <a:fontRef idx="minor"/>
      </dsp:style>
    </dsp:sp>
    <dsp:sp modelId="{384C32C3-AEDA-4196-8363-FCC09974D28E}">
      <dsp:nvSpPr>
        <dsp:cNvPr id="0" name=""/>
        <dsp:cNvSpPr/>
      </dsp:nvSpPr>
      <dsp:spPr>
        <a:xfrm>
          <a:off x="891856" y="1886947"/>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Fisher’s LDA</a:t>
          </a:r>
        </a:p>
      </dsp:txBody>
      <dsp:txXfrm>
        <a:off x="891856" y="1886947"/>
        <a:ext cx="2436093" cy="448554"/>
      </dsp:txXfrm>
    </dsp:sp>
    <dsp:sp modelId="{E5E4FD7E-F82A-43EB-BC99-5DF64B73874B}">
      <dsp:nvSpPr>
        <dsp:cNvPr id="0" name=""/>
        <dsp:cNvSpPr/>
      </dsp:nvSpPr>
      <dsp:spPr>
        <a:xfrm>
          <a:off x="708494" y="2463564"/>
          <a:ext cx="192429" cy="192429"/>
        </a:xfrm>
        <a:prstGeom prst="rect">
          <a:avLst/>
        </a:prstGeom>
        <a:solidFill>
          <a:schemeClr val="lt1">
            <a:hueOff val="0"/>
            <a:satOff val="0"/>
            <a:lumOff val="0"/>
            <a:alphaOff val="0"/>
          </a:schemeClr>
        </a:solidFill>
        <a:ln w="6350" cap="flat" cmpd="sng" algn="ctr">
          <a:solidFill>
            <a:schemeClr val="accent4">
              <a:hueOff val="1027365"/>
              <a:satOff val="4539"/>
              <a:lumOff val="5882"/>
              <a:alphaOff val="0"/>
            </a:schemeClr>
          </a:solidFill>
          <a:prstDash val="solid"/>
          <a:miter lim="800000"/>
        </a:ln>
        <a:effectLst/>
      </dsp:spPr>
      <dsp:style>
        <a:lnRef idx="1">
          <a:scrgbClr r="0" g="0" b="0"/>
        </a:lnRef>
        <a:fillRef idx="1">
          <a:scrgbClr r="0" g="0" b="0"/>
        </a:fillRef>
        <a:effectRef idx="2">
          <a:scrgbClr r="0" g="0" b="0"/>
        </a:effectRef>
        <a:fontRef idx="minor"/>
      </dsp:style>
    </dsp:sp>
    <dsp:sp modelId="{DEA1352E-982A-4BBF-B9FD-BAD3FADD8A97}">
      <dsp:nvSpPr>
        <dsp:cNvPr id="0" name=""/>
        <dsp:cNvSpPr/>
      </dsp:nvSpPr>
      <dsp:spPr>
        <a:xfrm>
          <a:off x="891856" y="2335502"/>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Random forest</a:t>
          </a:r>
        </a:p>
      </dsp:txBody>
      <dsp:txXfrm>
        <a:off x="891856" y="2335502"/>
        <a:ext cx="2436093" cy="448554"/>
      </dsp:txXfrm>
    </dsp:sp>
    <dsp:sp modelId="{2658437A-154F-4C71-BFFC-4954B70AB8B4}">
      <dsp:nvSpPr>
        <dsp:cNvPr id="0" name=""/>
        <dsp:cNvSpPr/>
      </dsp:nvSpPr>
      <dsp:spPr>
        <a:xfrm>
          <a:off x="708494" y="2912118"/>
          <a:ext cx="192429" cy="192429"/>
        </a:xfrm>
        <a:prstGeom prst="rect">
          <a:avLst/>
        </a:prstGeom>
        <a:solidFill>
          <a:schemeClr val="lt1">
            <a:hueOff val="0"/>
            <a:satOff val="0"/>
            <a:lumOff val="0"/>
            <a:alphaOff val="0"/>
          </a:schemeClr>
        </a:solidFill>
        <a:ln w="6350" cap="flat" cmpd="sng" algn="ctr">
          <a:solidFill>
            <a:schemeClr val="accent4">
              <a:hueOff val="1369820"/>
              <a:satOff val="6053"/>
              <a:lumOff val="7843"/>
              <a:alphaOff val="0"/>
            </a:schemeClr>
          </a:solidFill>
          <a:prstDash val="solid"/>
          <a:miter lim="800000"/>
        </a:ln>
        <a:effectLst/>
      </dsp:spPr>
      <dsp:style>
        <a:lnRef idx="1">
          <a:scrgbClr r="0" g="0" b="0"/>
        </a:lnRef>
        <a:fillRef idx="1">
          <a:scrgbClr r="0" g="0" b="0"/>
        </a:fillRef>
        <a:effectRef idx="2">
          <a:scrgbClr r="0" g="0" b="0"/>
        </a:effectRef>
        <a:fontRef idx="minor"/>
      </dsp:style>
    </dsp:sp>
    <dsp:sp modelId="{B4CA108C-EB79-4D2B-834C-0C65E317CFB1}">
      <dsp:nvSpPr>
        <dsp:cNvPr id="0" name=""/>
        <dsp:cNvSpPr/>
      </dsp:nvSpPr>
      <dsp:spPr>
        <a:xfrm>
          <a:off x="891856" y="2784056"/>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Support Vector Machine (SVM)</a:t>
          </a:r>
        </a:p>
      </dsp:txBody>
      <dsp:txXfrm>
        <a:off x="891856" y="2784056"/>
        <a:ext cx="2436093" cy="448554"/>
      </dsp:txXfrm>
    </dsp:sp>
    <dsp:sp modelId="{5D29CB9A-9B95-4F98-8CDA-B7587BE236C5}">
      <dsp:nvSpPr>
        <dsp:cNvPr id="0" name=""/>
        <dsp:cNvSpPr/>
      </dsp:nvSpPr>
      <dsp:spPr>
        <a:xfrm>
          <a:off x="708494" y="3360673"/>
          <a:ext cx="192429" cy="192429"/>
        </a:xfrm>
        <a:prstGeom prst="rect">
          <a:avLst/>
        </a:prstGeom>
        <a:solidFill>
          <a:schemeClr val="lt1">
            <a:hueOff val="0"/>
            <a:satOff val="0"/>
            <a:lumOff val="0"/>
            <a:alphaOff val="0"/>
          </a:schemeClr>
        </a:solidFill>
        <a:ln w="6350" cap="flat" cmpd="sng" algn="ctr">
          <a:solidFill>
            <a:schemeClr val="accent4">
              <a:hueOff val="1712275"/>
              <a:satOff val="7566"/>
              <a:lumOff val="9804"/>
              <a:alphaOff val="0"/>
            </a:schemeClr>
          </a:solidFill>
          <a:prstDash val="solid"/>
          <a:miter lim="800000"/>
        </a:ln>
        <a:effectLst/>
      </dsp:spPr>
      <dsp:style>
        <a:lnRef idx="1">
          <a:scrgbClr r="0" g="0" b="0"/>
        </a:lnRef>
        <a:fillRef idx="1">
          <a:scrgbClr r="0" g="0" b="0"/>
        </a:fillRef>
        <a:effectRef idx="2">
          <a:scrgbClr r="0" g="0" b="0"/>
        </a:effectRef>
        <a:fontRef idx="minor"/>
      </dsp:style>
    </dsp:sp>
    <dsp:sp modelId="{B4DC5D20-A4FA-4E29-B647-108343930BE6}">
      <dsp:nvSpPr>
        <dsp:cNvPr id="0" name=""/>
        <dsp:cNvSpPr/>
      </dsp:nvSpPr>
      <dsp:spPr>
        <a:xfrm>
          <a:off x="891856" y="3232611"/>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Naïve Bayes (NB)</a:t>
          </a:r>
        </a:p>
      </dsp:txBody>
      <dsp:txXfrm>
        <a:off x="891856" y="3232611"/>
        <a:ext cx="2436093" cy="448554"/>
      </dsp:txXfrm>
    </dsp:sp>
    <dsp:sp modelId="{055A2286-A4DE-48CD-98CF-8D02E9DD9DE8}">
      <dsp:nvSpPr>
        <dsp:cNvPr id="0" name=""/>
        <dsp:cNvSpPr/>
      </dsp:nvSpPr>
      <dsp:spPr>
        <a:xfrm>
          <a:off x="3458922" y="553605"/>
          <a:ext cx="2619454" cy="308171"/>
        </a:xfrm>
        <a:prstGeom prst="rect">
          <a:avLst/>
        </a:prstGeom>
        <a:gradFill rotWithShape="0">
          <a:gsLst>
            <a:gs pos="0">
              <a:schemeClr val="accent4">
                <a:hueOff val="2739640"/>
                <a:satOff val="12105"/>
                <a:lumOff val="15686"/>
                <a:alphaOff val="0"/>
                <a:satMod val="103000"/>
                <a:lumMod val="102000"/>
                <a:tint val="94000"/>
              </a:schemeClr>
            </a:gs>
            <a:gs pos="50000">
              <a:schemeClr val="accent4">
                <a:hueOff val="2739640"/>
                <a:satOff val="12105"/>
                <a:lumOff val="15686"/>
                <a:alphaOff val="0"/>
                <a:satMod val="110000"/>
                <a:lumMod val="100000"/>
                <a:shade val="100000"/>
              </a:schemeClr>
            </a:gs>
            <a:gs pos="100000">
              <a:schemeClr val="accent4">
                <a:hueOff val="2739640"/>
                <a:satOff val="12105"/>
                <a:lumOff val="15686"/>
                <a:alphaOff val="0"/>
                <a:lumMod val="99000"/>
                <a:satMod val="120000"/>
                <a:shade val="78000"/>
              </a:schemeClr>
            </a:gs>
          </a:gsLst>
          <a:lin ang="5400000" scaled="0"/>
        </a:gradFill>
        <a:ln w="6350" cap="flat" cmpd="sng" algn="ctr">
          <a:solidFill>
            <a:schemeClr val="accent4">
              <a:hueOff val="2739640"/>
              <a:satOff val="12105"/>
              <a:lumOff val="1568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FC6AEB0-BE24-418F-B754-53DB012B4F91}">
      <dsp:nvSpPr>
        <dsp:cNvPr id="0" name=""/>
        <dsp:cNvSpPr/>
      </dsp:nvSpPr>
      <dsp:spPr>
        <a:xfrm>
          <a:off x="3458922" y="669341"/>
          <a:ext cx="192434" cy="192434"/>
        </a:xfrm>
        <a:prstGeom prst="rect">
          <a:avLst/>
        </a:prstGeom>
        <a:solidFill>
          <a:schemeClr val="lt1">
            <a:alpha val="90000"/>
            <a:hueOff val="0"/>
            <a:satOff val="0"/>
            <a:lumOff val="0"/>
            <a:alphaOff val="0"/>
          </a:schemeClr>
        </a:solidFill>
        <a:ln w="6350" cap="flat" cmpd="sng" algn="ctr">
          <a:solidFill>
            <a:schemeClr val="accent4">
              <a:hueOff val="2739640"/>
              <a:satOff val="12105"/>
              <a:lumOff val="15686"/>
              <a:alphaOff val="0"/>
            </a:schemeClr>
          </a:solidFill>
          <a:prstDash val="solid"/>
          <a:miter lim="800000"/>
        </a:ln>
        <a:effectLst/>
      </dsp:spPr>
      <dsp:style>
        <a:lnRef idx="1">
          <a:scrgbClr r="0" g="0" b="0"/>
        </a:lnRef>
        <a:fillRef idx="1">
          <a:scrgbClr r="0" g="0" b="0"/>
        </a:fillRef>
        <a:effectRef idx="2">
          <a:scrgbClr r="0" g="0" b="0"/>
        </a:effectRef>
        <a:fontRef idx="minor"/>
      </dsp:style>
    </dsp:sp>
    <dsp:sp modelId="{59CC3B47-A9BF-4071-8179-EE41411CB8E0}">
      <dsp:nvSpPr>
        <dsp:cNvPr id="0" name=""/>
        <dsp:cNvSpPr/>
      </dsp:nvSpPr>
      <dsp:spPr>
        <a:xfrm>
          <a:off x="3458922" y="0"/>
          <a:ext cx="2619454" cy="55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l" defTabSz="1466850">
            <a:lnSpc>
              <a:spcPct val="90000"/>
            </a:lnSpc>
            <a:spcBef>
              <a:spcPct val="0"/>
            </a:spcBef>
            <a:spcAft>
              <a:spcPct val="35000"/>
            </a:spcAft>
            <a:buNone/>
          </a:pPr>
          <a:r>
            <a:rPr lang="en-GB" sz="3300" kern="1200" dirty="0"/>
            <a:t>Scenario B</a:t>
          </a:r>
        </a:p>
      </dsp:txBody>
      <dsp:txXfrm>
        <a:off x="3458922" y="0"/>
        <a:ext cx="2619454" cy="553605"/>
      </dsp:txXfrm>
    </dsp:sp>
    <dsp:sp modelId="{7AE5D729-00DB-4C48-96EA-0D7A6B8D83E2}">
      <dsp:nvSpPr>
        <dsp:cNvPr id="0" name=""/>
        <dsp:cNvSpPr/>
      </dsp:nvSpPr>
      <dsp:spPr>
        <a:xfrm>
          <a:off x="3458922" y="1117900"/>
          <a:ext cx="192429" cy="192429"/>
        </a:xfrm>
        <a:prstGeom prst="rect">
          <a:avLst/>
        </a:prstGeom>
        <a:solidFill>
          <a:schemeClr val="lt1">
            <a:hueOff val="0"/>
            <a:satOff val="0"/>
            <a:lumOff val="0"/>
            <a:alphaOff val="0"/>
          </a:schemeClr>
        </a:solidFill>
        <a:ln w="6350" cap="flat" cmpd="sng" algn="ctr">
          <a:solidFill>
            <a:schemeClr val="accent4">
              <a:hueOff val="2054730"/>
              <a:satOff val="907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D52B3A74-AD19-421E-B9A8-4AA44694BC60}">
      <dsp:nvSpPr>
        <dsp:cNvPr id="0" name=""/>
        <dsp:cNvSpPr/>
      </dsp:nvSpPr>
      <dsp:spPr>
        <a:xfrm>
          <a:off x="3642283" y="989838"/>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Logistic Regression</a:t>
          </a:r>
        </a:p>
      </dsp:txBody>
      <dsp:txXfrm>
        <a:off x="3642283" y="989838"/>
        <a:ext cx="2436093" cy="448554"/>
      </dsp:txXfrm>
    </dsp:sp>
    <dsp:sp modelId="{17FEF535-7E27-4A55-8129-A1D9E6259728}">
      <dsp:nvSpPr>
        <dsp:cNvPr id="0" name=""/>
        <dsp:cNvSpPr/>
      </dsp:nvSpPr>
      <dsp:spPr>
        <a:xfrm>
          <a:off x="3458922" y="1566455"/>
          <a:ext cx="192429" cy="192429"/>
        </a:xfrm>
        <a:prstGeom prst="rect">
          <a:avLst/>
        </a:prstGeom>
        <a:solidFill>
          <a:schemeClr val="lt1">
            <a:hueOff val="0"/>
            <a:satOff val="0"/>
            <a:lumOff val="0"/>
            <a:alphaOff val="0"/>
          </a:schemeClr>
        </a:solidFill>
        <a:ln w="6350" cap="flat" cmpd="sng" algn="ctr">
          <a:solidFill>
            <a:schemeClr val="accent4">
              <a:hueOff val="2397185"/>
              <a:satOff val="10592"/>
              <a:lumOff val="13725"/>
              <a:alphaOff val="0"/>
            </a:schemeClr>
          </a:solidFill>
          <a:prstDash val="solid"/>
          <a:miter lim="800000"/>
        </a:ln>
        <a:effectLst/>
      </dsp:spPr>
      <dsp:style>
        <a:lnRef idx="1">
          <a:scrgbClr r="0" g="0" b="0"/>
        </a:lnRef>
        <a:fillRef idx="1">
          <a:scrgbClr r="0" g="0" b="0"/>
        </a:fillRef>
        <a:effectRef idx="2">
          <a:scrgbClr r="0" g="0" b="0"/>
        </a:effectRef>
        <a:fontRef idx="minor"/>
      </dsp:style>
    </dsp:sp>
    <dsp:sp modelId="{A5DD6641-55ED-489A-8CA1-1303CD0C5A15}">
      <dsp:nvSpPr>
        <dsp:cNvPr id="0" name=""/>
        <dsp:cNvSpPr/>
      </dsp:nvSpPr>
      <dsp:spPr>
        <a:xfrm>
          <a:off x="3642283" y="1438393"/>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K-nearest neighbours (KNN)</a:t>
          </a:r>
        </a:p>
      </dsp:txBody>
      <dsp:txXfrm>
        <a:off x="3642283" y="1438393"/>
        <a:ext cx="2436093" cy="448554"/>
      </dsp:txXfrm>
    </dsp:sp>
    <dsp:sp modelId="{408B529F-9979-4256-9AE5-A211A329020E}">
      <dsp:nvSpPr>
        <dsp:cNvPr id="0" name=""/>
        <dsp:cNvSpPr/>
      </dsp:nvSpPr>
      <dsp:spPr>
        <a:xfrm>
          <a:off x="3458922" y="2015009"/>
          <a:ext cx="192429" cy="192429"/>
        </a:xfrm>
        <a:prstGeom prst="rect">
          <a:avLst/>
        </a:prstGeom>
        <a:solidFill>
          <a:schemeClr val="lt1">
            <a:hueOff val="0"/>
            <a:satOff val="0"/>
            <a:lumOff val="0"/>
            <a:alphaOff val="0"/>
          </a:schemeClr>
        </a:solidFill>
        <a:ln w="6350" cap="flat" cmpd="sng" algn="ctr">
          <a:solidFill>
            <a:schemeClr val="accent4">
              <a:hueOff val="2739640"/>
              <a:satOff val="12105"/>
              <a:lumOff val="15686"/>
              <a:alphaOff val="0"/>
            </a:schemeClr>
          </a:solidFill>
          <a:prstDash val="solid"/>
          <a:miter lim="800000"/>
        </a:ln>
        <a:effectLst/>
      </dsp:spPr>
      <dsp:style>
        <a:lnRef idx="1">
          <a:scrgbClr r="0" g="0" b="0"/>
        </a:lnRef>
        <a:fillRef idx="1">
          <a:scrgbClr r="0" g="0" b="0"/>
        </a:fillRef>
        <a:effectRef idx="2">
          <a:scrgbClr r="0" g="0" b="0"/>
        </a:effectRef>
        <a:fontRef idx="minor"/>
      </dsp:style>
    </dsp:sp>
    <dsp:sp modelId="{EC45CC49-B0D7-42F8-A847-B3857C64248E}">
      <dsp:nvSpPr>
        <dsp:cNvPr id="0" name=""/>
        <dsp:cNvSpPr/>
      </dsp:nvSpPr>
      <dsp:spPr>
        <a:xfrm>
          <a:off x="3642283" y="1886947"/>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Fisher’s LDA</a:t>
          </a:r>
        </a:p>
      </dsp:txBody>
      <dsp:txXfrm>
        <a:off x="3642283" y="1886947"/>
        <a:ext cx="2436093" cy="448554"/>
      </dsp:txXfrm>
    </dsp:sp>
    <dsp:sp modelId="{9DD37F9A-86C3-4650-813B-EC2A57C677D9}">
      <dsp:nvSpPr>
        <dsp:cNvPr id="0" name=""/>
        <dsp:cNvSpPr/>
      </dsp:nvSpPr>
      <dsp:spPr>
        <a:xfrm>
          <a:off x="3458922" y="2463564"/>
          <a:ext cx="192429" cy="192429"/>
        </a:xfrm>
        <a:prstGeom prst="rect">
          <a:avLst/>
        </a:prstGeom>
        <a:solidFill>
          <a:schemeClr val="lt1">
            <a:hueOff val="0"/>
            <a:satOff val="0"/>
            <a:lumOff val="0"/>
            <a:alphaOff val="0"/>
          </a:schemeClr>
        </a:solidFill>
        <a:ln w="6350" cap="flat" cmpd="sng" algn="ctr">
          <a:solidFill>
            <a:schemeClr val="accent4">
              <a:hueOff val="3082094"/>
              <a:satOff val="13618"/>
              <a:lumOff val="17647"/>
              <a:alphaOff val="0"/>
            </a:schemeClr>
          </a:solidFill>
          <a:prstDash val="solid"/>
          <a:miter lim="800000"/>
        </a:ln>
        <a:effectLst/>
      </dsp:spPr>
      <dsp:style>
        <a:lnRef idx="1">
          <a:scrgbClr r="0" g="0" b="0"/>
        </a:lnRef>
        <a:fillRef idx="1">
          <a:scrgbClr r="0" g="0" b="0"/>
        </a:fillRef>
        <a:effectRef idx="2">
          <a:scrgbClr r="0" g="0" b="0"/>
        </a:effectRef>
        <a:fontRef idx="minor"/>
      </dsp:style>
    </dsp:sp>
    <dsp:sp modelId="{F244BD50-C307-4EFD-A694-3AFFC9D173C8}">
      <dsp:nvSpPr>
        <dsp:cNvPr id="0" name=""/>
        <dsp:cNvSpPr/>
      </dsp:nvSpPr>
      <dsp:spPr>
        <a:xfrm>
          <a:off x="3642283" y="2335502"/>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Random forest</a:t>
          </a:r>
        </a:p>
      </dsp:txBody>
      <dsp:txXfrm>
        <a:off x="3642283" y="2335502"/>
        <a:ext cx="2436093" cy="448554"/>
      </dsp:txXfrm>
    </dsp:sp>
    <dsp:sp modelId="{3280C043-1DDE-42D7-A3FB-14129D4D9220}">
      <dsp:nvSpPr>
        <dsp:cNvPr id="0" name=""/>
        <dsp:cNvSpPr/>
      </dsp:nvSpPr>
      <dsp:spPr>
        <a:xfrm>
          <a:off x="3458922" y="2912118"/>
          <a:ext cx="192429" cy="192429"/>
        </a:xfrm>
        <a:prstGeom prst="rect">
          <a:avLst/>
        </a:prstGeom>
        <a:solidFill>
          <a:schemeClr val="lt1">
            <a:hueOff val="0"/>
            <a:satOff val="0"/>
            <a:lumOff val="0"/>
            <a:alphaOff val="0"/>
          </a:schemeClr>
        </a:solidFill>
        <a:ln w="6350" cap="flat" cmpd="sng" algn="ctr">
          <a:solidFill>
            <a:schemeClr val="accent4">
              <a:hueOff val="3424549"/>
              <a:satOff val="15131"/>
              <a:lumOff val="19608"/>
              <a:alphaOff val="0"/>
            </a:schemeClr>
          </a:solidFill>
          <a:prstDash val="solid"/>
          <a:miter lim="800000"/>
        </a:ln>
        <a:effectLst/>
      </dsp:spPr>
      <dsp:style>
        <a:lnRef idx="1">
          <a:scrgbClr r="0" g="0" b="0"/>
        </a:lnRef>
        <a:fillRef idx="1">
          <a:scrgbClr r="0" g="0" b="0"/>
        </a:fillRef>
        <a:effectRef idx="2">
          <a:scrgbClr r="0" g="0" b="0"/>
        </a:effectRef>
        <a:fontRef idx="minor"/>
      </dsp:style>
    </dsp:sp>
    <dsp:sp modelId="{6BD24B50-B7D3-4AD7-99EC-C04421B42D04}">
      <dsp:nvSpPr>
        <dsp:cNvPr id="0" name=""/>
        <dsp:cNvSpPr/>
      </dsp:nvSpPr>
      <dsp:spPr>
        <a:xfrm>
          <a:off x="3642283" y="2784056"/>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Support Vector Machine (SVM)</a:t>
          </a:r>
        </a:p>
      </dsp:txBody>
      <dsp:txXfrm>
        <a:off x="3642283" y="2784056"/>
        <a:ext cx="2436093" cy="448554"/>
      </dsp:txXfrm>
    </dsp:sp>
    <dsp:sp modelId="{DA9BD1F5-49C7-42D8-8D87-CAE68D929A38}">
      <dsp:nvSpPr>
        <dsp:cNvPr id="0" name=""/>
        <dsp:cNvSpPr/>
      </dsp:nvSpPr>
      <dsp:spPr>
        <a:xfrm>
          <a:off x="3458922" y="3360673"/>
          <a:ext cx="192429" cy="192429"/>
        </a:xfrm>
        <a:prstGeom prst="rect">
          <a:avLst/>
        </a:prstGeom>
        <a:solidFill>
          <a:schemeClr val="lt1">
            <a:hueOff val="0"/>
            <a:satOff val="0"/>
            <a:lumOff val="0"/>
            <a:alphaOff val="0"/>
          </a:schemeClr>
        </a:solidFill>
        <a:ln w="6350" cap="flat" cmpd="sng" algn="ctr">
          <a:solidFill>
            <a:schemeClr val="accent4">
              <a:hueOff val="3767005"/>
              <a:satOff val="16644"/>
              <a:lumOff val="21568"/>
              <a:alphaOff val="0"/>
            </a:schemeClr>
          </a:solidFill>
          <a:prstDash val="solid"/>
          <a:miter lim="800000"/>
        </a:ln>
        <a:effectLst/>
      </dsp:spPr>
      <dsp:style>
        <a:lnRef idx="1">
          <a:scrgbClr r="0" g="0" b="0"/>
        </a:lnRef>
        <a:fillRef idx="1">
          <a:scrgbClr r="0" g="0" b="0"/>
        </a:fillRef>
        <a:effectRef idx="2">
          <a:scrgbClr r="0" g="0" b="0"/>
        </a:effectRef>
        <a:fontRef idx="minor"/>
      </dsp:style>
    </dsp:sp>
    <dsp:sp modelId="{49553718-F701-47BB-A0CF-2BB1F8EB6BE6}">
      <dsp:nvSpPr>
        <dsp:cNvPr id="0" name=""/>
        <dsp:cNvSpPr/>
      </dsp:nvSpPr>
      <dsp:spPr>
        <a:xfrm>
          <a:off x="3642283" y="3232611"/>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Naïve Bayes (NB)</a:t>
          </a:r>
        </a:p>
      </dsp:txBody>
      <dsp:txXfrm>
        <a:off x="3642283" y="3232611"/>
        <a:ext cx="2436093" cy="448554"/>
      </dsp:txXfrm>
    </dsp:sp>
    <dsp:sp modelId="{DD84113B-1F0C-4DE0-AAA4-031282545CBD}">
      <dsp:nvSpPr>
        <dsp:cNvPr id="0" name=""/>
        <dsp:cNvSpPr/>
      </dsp:nvSpPr>
      <dsp:spPr>
        <a:xfrm>
          <a:off x="6209349" y="553605"/>
          <a:ext cx="2619454" cy="308171"/>
        </a:xfrm>
        <a:prstGeom prst="rect">
          <a:avLst/>
        </a:prstGeom>
        <a:gradFill rotWithShape="0">
          <a:gsLst>
            <a:gs pos="0">
              <a:schemeClr val="accent4">
                <a:hueOff val="5479279"/>
                <a:satOff val="24210"/>
                <a:lumOff val="31372"/>
                <a:alphaOff val="0"/>
                <a:satMod val="103000"/>
                <a:lumMod val="102000"/>
                <a:tint val="94000"/>
              </a:schemeClr>
            </a:gs>
            <a:gs pos="50000">
              <a:schemeClr val="accent4">
                <a:hueOff val="5479279"/>
                <a:satOff val="24210"/>
                <a:lumOff val="31372"/>
                <a:alphaOff val="0"/>
                <a:satMod val="110000"/>
                <a:lumMod val="100000"/>
                <a:shade val="100000"/>
              </a:schemeClr>
            </a:gs>
            <a:gs pos="100000">
              <a:schemeClr val="accent4">
                <a:hueOff val="5479279"/>
                <a:satOff val="24210"/>
                <a:lumOff val="31372"/>
                <a:alphaOff val="0"/>
                <a:lumMod val="99000"/>
                <a:satMod val="120000"/>
                <a:shade val="78000"/>
              </a:schemeClr>
            </a:gs>
          </a:gsLst>
          <a:lin ang="5400000" scaled="0"/>
        </a:gradFill>
        <a:ln w="6350" cap="flat" cmpd="sng" algn="ctr">
          <a:solidFill>
            <a:schemeClr val="accent4">
              <a:hueOff val="5479279"/>
              <a:satOff val="24210"/>
              <a:lumOff val="3137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73BB67E-2458-4C32-B72B-CC270B32694A}">
      <dsp:nvSpPr>
        <dsp:cNvPr id="0" name=""/>
        <dsp:cNvSpPr/>
      </dsp:nvSpPr>
      <dsp:spPr>
        <a:xfrm>
          <a:off x="6209349" y="669341"/>
          <a:ext cx="192434" cy="192434"/>
        </a:xfrm>
        <a:prstGeom prst="rect">
          <a:avLst/>
        </a:prstGeom>
        <a:solidFill>
          <a:schemeClr val="lt1">
            <a:alpha val="90000"/>
            <a:hueOff val="0"/>
            <a:satOff val="0"/>
            <a:lumOff val="0"/>
            <a:alphaOff val="0"/>
          </a:schemeClr>
        </a:solidFill>
        <a:ln w="6350" cap="flat" cmpd="sng" algn="ctr">
          <a:solidFill>
            <a:schemeClr val="accent4">
              <a:hueOff val="5479279"/>
              <a:satOff val="24210"/>
              <a:lumOff val="31372"/>
              <a:alphaOff val="0"/>
            </a:schemeClr>
          </a:solidFill>
          <a:prstDash val="solid"/>
          <a:miter lim="800000"/>
        </a:ln>
        <a:effectLst/>
      </dsp:spPr>
      <dsp:style>
        <a:lnRef idx="1">
          <a:scrgbClr r="0" g="0" b="0"/>
        </a:lnRef>
        <a:fillRef idx="1">
          <a:scrgbClr r="0" g="0" b="0"/>
        </a:fillRef>
        <a:effectRef idx="2">
          <a:scrgbClr r="0" g="0" b="0"/>
        </a:effectRef>
        <a:fontRef idx="minor"/>
      </dsp:style>
    </dsp:sp>
    <dsp:sp modelId="{67EFCD9E-B2E8-48BF-A6D5-A5577BD7CE3E}">
      <dsp:nvSpPr>
        <dsp:cNvPr id="0" name=""/>
        <dsp:cNvSpPr/>
      </dsp:nvSpPr>
      <dsp:spPr>
        <a:xfrm>
          <a:off x="6209349" y="0"/>
          <a:ext cx="2619454" cy="55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l" defTabSz="1466850">
            <a:lnSpc>
              <a:spcPct val="90000"/>
            </a:lnSpc>
            <a:spcBef>
              <a:spcPct val="0"/>
            </a:spcBef>
            <a:spcAft>
              <a:spcPct val="35000"/>
            </a:spcAft>
            <a:buNone/>
          </a:pPr>
          <a:r>
            <a:rPr lang="en-GB" sz="3300" kern="1200" dirty="0"/>
            <a:t>Metrics</a:t>
          </a:r>
        </a:p>
      </dsp:txBody>
      <dsp:txXfrm>
        <a:off x="6209349" y="0"/>
        <a:ext cx="2619454" cy="553605"/>
      </dsp:txXfrm>
    </dsp:sp>
    <dsp:sp modelId="{03DEE4E0-4902-4CDC-9E45-CA22C99189C9}">
      <dsp:nvSpPr>
        <dsp:cNvPr id="0" name=""/>
        <dsp:cNvSpPr/>
      </dsp:nvSpPr>
      <dsp:spPr>
        <a:xfrm>
          <a:off x="6209349" y="1117900"/>
          <a:ext cx="192429" cy="192429"/>
        </a:xfrm>
        <a:prstGeom prst="rect">
          <a:avLst/>
        </a:prstGeom>
        <a:solidFill>
          <a:schemeClr val="lt1">
            <a:hueOff val="0"/>
            <a:satOff val="0"/>
            <a:lumOff val="0"/>
            <a:alphaOff val="0"/>
          </a:schemeClr>
        </a:solidFill>
        <a:ln w="6350" cap="flat" cmpd="sng" algn="ctr">
          <a:solidFill>
            <a:schemeClr val="accent4">
              <a:hueOff val="4109459"/>
              <a:satOff val="18158"/>
              <a:lumOff val="23529"/>
              <a:alphaOff val="0"/>
            </a:schemeClr>
          </a:solidFill>
          <a:prstDash val="solid"/>
          <a:miter lim="800000"/>
        </a:ln>
        <a:effectLst/>
      </dsp:spPr>
      <dsp:style>
        <a:lnRef idx="1">
          <a:scrgbClr r="0" g="0" b="0"/>
        </a:lnRef>
        <a:fillRef idx="1">
          <a:scrgbClr r="0" g="0" b="0"/>
        </a:fillRef>
        <a:effectRef idx="2">
          <a:scrgbClr r="0" g="0" b="0"/>
        </a:effectRef>
        <a:fontRef idx="minor"/>
      </dsp:style>
    </dsp:sp>
    <dsp:sp modelId="{8F5030EF-7C87-42BD-A55F-01E7CD85B160}">
      <dsp:nvSpPr>
        <dsp:cNvPr id="0" name=""/>
        <dsp:cNvSpPr/>
      </dsp:nvSpPr>
      <dsp:spPr>
        <a:xfrm>
          <a:off x="6392711" y="989838"/>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Accuracy</a:t>
          </a:r>
        </a:p>
      </dsp:txBody>
      <dsp:txXfrm>
        <a:off x="6392711" y="989838"/>
        <a:ext cx="2436093" cy="448554"/>
      </dsp:txXfrm>
    </dsp:sp>
    <dsp:sp modelId="{EA32B2B6-9CA6-4AFE-838C-5746B3DDF2D9}">
      <dsp:nvSpPr>
        <dsp:cNvPr id="0" name=""/>
        <dsp:cNvSpPr/>
      </dsp:nvSpPr>
      <dsp:spPr>
        <a:xfrm>
          <a:off x="6209349" y="1566455"/>
          <a:ext cx="192429" cy="192429"/>
        </a:xfrm>
        <a:prstGeom prst="rect">
          <a:avLst/>
        </a:prstGeom>
        <a:solidFill>
          <a:schemeClr val="lt1">
            <a:hueOff val="0"/>
            <a:satOff val="0"/>
            <a:lumOff val="0"/>
            <a:alphaOff val="0"/>
          </a:schemeClr>
        </a:solidFill>
        <a:ln w="6350" cap="flat" cmpd="sng" algn="ctr">
          <a:solidFill>
            <a:schemeClr val="accent4">
              <a:hueOff val="4451914"/>
              <a:satOff val="19671"/>
              <a:lumOff val="2549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1E2611A-9635-466C-8A0B-099FD8867E6D}">
      <dsp:nvSpPr>
        <dsp:cNvPr id="0" name=""/>
        <dsp:cNvSpPr/>
      </dsp:nvSpPr>
      <dsp:spPr>
        <a:xfrm>
          <a:off x="6392711" y="1438393"/>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Precision</a:t>
          </a:r>
        </a:p>
      </dsp:txBody>
      <dsp:txXfrm>
        <a:off x="6392711" y="1438393"/>
        <a:ext cx="2436093" cy="448554"/>
      </dsp:txXfrm>
    </dsp:sp>
    <dsp:sp modelId="{94D6B7C5-B5A2-479C-82E3-C6ED873AE0CF}">
      <dsp:nvSpPr>
        <dsp:cNvPr id="0" name=""/>
        <dsp:cNvSpPr/>
      </dsp:nvSpPr>
      <dsp:spPr>
        <a:xfrm>
          <a:off x="6209349" y="2015009"/>
          <a:ext cx="192429" cy="192429"/>
        </a:xfrm>
        <a:prstGeom prst="rect">
          <a:avLst/>
        </a:prstGeom>
        <a:solidFill>
          <a:schemeClr val="lt1">
            <a:hueOff val="0"/>
            <a:satOff val="0"/>
            <a:lumOff val="0"/>
            <a:alphaOff val="0"/>
          </a:schemeClr>
        </a:solidFill>
        <a:ln w="6350" cap="flat" cmpd="sng" algn="ctr">
          <a:solidFill>
            <a:schemeClr val="accent4">
              <a:hueOff val="4794370"/>
              <a:satOff val="21184"/>
              <a:lumOff val="27451"/>
              <a:alphaOff val="0"/>
            </a:schemeClr>
          </a:solidFill>
          <a:prstDash val="solid"/>
          <a:miter lim="800000"/>
        </a:ln>
        <a:effectLst/>
      </dsp:spPr>
      <dsp:style>
        <a:lnRef idx="1">
          <a:scrgbClr r="0" g="0" b="0"/>
        </a:lnRef>
        <a:fillRef idx="1">
          <a:scrgbClr r="0" g="0" b="0"/>
        </a:fillRef>
        <a:effectRef idx="2">
          <a:scrgbClr r="0" g="0" b="0"/>
        </a:effectRef>
        <a:fontRef idx="minor"/>
      </dsp:style>
    </dsp:sp>
    <dsp:sp modelId="{40D05DF1-BEE6-43D6-882B-2BBB34B51648}">
      <dsp:nvSpPr>
        <dsp:cNvPr id="0" name=""/>
        <dsp:cNvSpPr/>
      </dsp:nvSpPr>
      <dsp:spPr>
        <a:xfrm>
          <a:off x="6392711" y="1886947"/>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Recall</a:t>
          </a:r>
        </a:p>
      </dsp:txBody>
      <dsp:txXfrm>
        <a:off x="6392711" y="1886947"/>
        <a:ext cx="2436093" cy="448554"/>
      </dsp:txXfrm>
    </dsp:sp>
    <dsp:sp modelId="{2B1E8BBC-3922-47CD-BB0F-F51EFFEA230D}">
      <dsp:nvSpPr>
        <dsp:cNvPr id="0" name=""/>
        <dsp:cNvSpPr/>
      </dsp:nvSpPr>
      <dsp:spPr>
        <a:xfrm>
          <a:off x="6209349" y="2463564"/>
          <a:ext cx="192429" cy="192429"/>
        </a:xfrm>
        <a:prstGeom prst="rect">
          <a:avLst/>
        </a:prstGeom>
        <a:solidFill>
          <a:schemeClr val="lt1">
            <a:hueOff val="0"/>
            <a:satOff val="0"/>
            <a:lumOff val="0"/>
            <a:alphaOff val="0"/>
          </a:schemeClr>
        </a:solidFill>
        <a:ln w="6350" cap="flat" cmpd="sng" algn="ctr">
          <a:solidFill>
            <a:schemeClr val="accent4">
              <a:hueOff val="5136824"/>
              <a:satOff val="22697"/>
              <a:lumOff val="29411"/>
              <a:alphaOff val="0"/>
            </a:schemeClr>
          </a:solidFill>
          <a:prstDash val="solid"/>
          <a:miter lim="800000"/>
        </a:ln>
        <a:effectLst/>
      </dsp:spPr>
      <dsp:style>
        <a:lnRef idx="1">
          <a:scrgbClr r="0" g="0" b="0"/>
        </a:lnRef>
        <a:fillRef idx="1">
          <a:scrgbClr r="0" g="0" b="0"/>
        </a:fillRef>
        <a:effectRef idx="2">
          <a:scrgbClr r="0" g="0" b="0"/>
        </a:effectRef>
        <a:fontRef idx="minor"/>
      </dsp:style>
    </dsp:sp>
    <dsp:sp modelId="{54BD9589-4A10-4875-8223-2EDEC6DFEE4C}">
      <dsp:nvSpPr>
        <dsp:cNvPr id="0" name=""/>
        <dsp:cNvSpPr/>
      </dsp:nvSpPr>
      <dsp:spPr>
        <a:xfrm>
          <a:off x="6392711" y="2335502"/>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F1 score (scenario A), F1 weighted (scenario B)</a:t>
          </a:r>
        </a:p>
      </dsp:txBody>
      <dsp:txXfrm>
        <a:off x="6392711" y="2335502"/>
        <a:ext cx="2436093" cy="448554"/>
      </dsp:txXfrm>
    </dsp:sp>
    <dsp:sp modelId="{809C7EEC-1B0F-45E4-B01A-5F43A4E36E1A}">
      <dsp:nvSpPr>
        <dsp:cNvPr id="0" name=""/>
        <dsp:cNvSpPr/>
      </dsp:nvSpPr>
      <dsp:spPr>
        <a:xfrm>
          <a:off x="6209349" y="2912118"/>
          <a:ext cx="192429" cy="192429"/>
        </a:xfrm>
        <a:prstGeom prst="rect">
          <a:avLst/>
        </a:prstGeom>
        <a:solidFill>
          <a:schemeClr val="lt1">
            <a:hueOff val="0"/>
            <a:satOff val="0"/>
            <a:lumOff val="0"/>
            <a:alphaOff val="0"/>
          </a:schemeClr>
        </a:solidFill>
        <a:ln w="6350" cap="flat" cmpd="sng" algn="ctr">
          <a:solidFill>
            <a:schemeClr val="accent4">
              <a:hueOff val="5479279"/>
              <a:satOff val="24210"/>
              <a:lumOff val="31372"/>
              <a:alphaOff val="0"/>
            </a:schemeClr>
          </a:solidFill>
          <a:prstDash val="solid"/>
          <a:miter lim="800000"/>
        </a:ln>
        <a:effectLst/>
      </dsp:spPr>
      <dsp:style>
        <a:lnRef idx="1">
          <a:scrgbClr r="0" g="0" b="0"/>
        </a:lnRef>
        <a:fillRef idx="1">
          <a:scrgbClr r="0" g="0" b="0"/>
        </a:fillRef>
        <a:effectRef idx="2">
          <a:scrgbClr r="0" g="0" b="0"/>
        </a:effectRef>
        <a:fontRef idx="minor"/>
      </dsp:style>
    </dsp:sp>
    <dsp:sp modelId="{C9FF5481-2F06-41B2-8B2E-68C3B4E41828}">
      <dsp:nvSpPr>
        <dsp:cNvPr id="0" name=""/>
        <dsp:cNvSpPr/>
      </dsp:nvSpPr>
      <dsp:spPr>
        <a:xfrm>
          <a:off x="6392711" y="2784056"/>
          <a:ext cx="2436093" cy="44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GB" sz="1000" kern="1200" dirty="0"/>
            <a:t>Mathew’s correlation coefficient</a:t>
          </a:r>
        </a:p>
      </dsp:txBody>
      <dsp:txXfrm>
        <a:off x="6392711" y="2784056"/>
        <a:ext cx="2436093" cy="44855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rtlCol="0"/>
            <a:lstStyle/>
            <a:p>
              <a:pPr rtl="0"/>
              <a:r>
                <a:t>1</a:t>
              </a:r>
            </a:p>
          </dgm:t>
        </dgm:pt>
        <dgm:pt modelId="201" type="sibTrans" cxnId="{95F9FFCB-1BFC-4B36-BE44-D6A1469F21C3}">
          <dgm:prSet phldrT="2"/>
          <dgm:t>
            <a:bodyPr rtlCol="0"/>
            <a:lstStyle/>
            <a:p>
              <a:pPr rtl="0"/>
              <a:r>
                <a:t>2</a:t>
              </a:r>
            </a:p>
          </dgm:t>
        </dgm:pt>
        <dgm:pt modelId="301" type="sibTrans" cxnId="{A69863A3-5EBF-4CAE-AA51-83CA76DE20BB}">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16/05/2023</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16/05/2023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Boa </a:t>
            </a:r>
            <a:r>
              <a:rPr lang="en-GB" dirty="0" err="1"/>
              <a:t>tarde</a:t>
            </a:r>
            <a:r>
              <a:rPr lang="en-GB" dirty="0"/>
              <a:t>, o meu </a:t>
            </a:r>
            <a:r>
              <a:rPr lang="en-GB" dirty="0" err="1"/>
              <a:t>nome</a:t>
            </a:r>
            <a:r>
              <a:rPr lang="en-GB" dirty="0"/>
              <a:t> é Rita, e </a:t>
            </a:r>
            <a:r>
              <a:rPr lang="en-GB" dirty="0" err="1"/>
              <a:t>eu</a:t>
            </a:r>
            <a:r>
              <a:rPr lang="en-GB" dirty="0"/>
              <a:t> e o meu </a:t>
            </a:r>
            <a:r>
              <a:rPr lang="en-GB" dirty="0" err="1"/>
              <a:t>colega</a:t>
            </a:r>
            <a:r>
              <a:rPr lang="en-GB" dirty="0"/>
              <a:t> Elmer </a:t>
            </a:r>
            <a:r>
              <a:rPr lang="en-GB" dirty="0" err="1"/>
              <a:t>vamos</a:t>
            </a:r>
            <a:r>
              <a:rPr lang="en-GB" dirty="0"/>
              <a:t> </a:t>
            </a:r>
            <a:r>
              <a:rPr lang="en-GB" dirty="0" err="1"/>
              <a:t>rapidamente</a:t>
            </a:r>
            <a:r>
              <a:rPr lang="en-GB" dirty="0"/>
              <a:t> </a:t>
            </a:r>
            <a:r>
              <a:rPr lang="en-GB" dirty="0" err="1"/>
              <a:t>apresentar</a:t>
            </a:r>
            <a:r>
              <a:rPr lang="en-GB" dirty="0"/>
              <a:t> o </a:t>
            </a:r>
            <a:r>
              <a:rPr lang="en-GB" dirty="0" err="1"/>
              <a:t>nosso</a:t>
            </a:r>
            <a:r>
              <a:rPr lang="en-GB" dirty="0"/>
              <a:t> </a:t>
            </a:r>
            <a:r>
              <a:rPr lang="en-GB" dirty="0" err="1"/>
              <a:t>trabalho</a:t>
            </a:r>
            <a:r>
              <a:rPr lang="en-GB" dirty="0"/>
              <a:t> </a:t>
            </a:r>
            <a:r>
              <a:rPr lang="en-GB" dirty="0" err="1"/>
              <a:t>onde</a:t>
            </a:r>
            <a:r>
              <a:rPr lang="en-GB" dirty="0"/>
              <a:t> </a:t>
            </a:r>
            <a:r>
              <a:rPr lang="en-GB" dirty="0" err="1"/>
              <a:t>desenvolvemos</a:t>
            </a:r>
            <a:r>
              <a:rPr lang="en-GB" dirty="0"/>
              <a:t> </a:t>
            </a:r>
            <a:r>
              <a:rPr lang="en-GB" dirty="0" err="1"/>
              <a:t>classificadores</a:t>
            </a:r>
            <a:r>
              <a:rPr lang="en-GB" dirty="0"/>
              <a:t> para a </a:t>
            </a:r>
            <a:r>
              <a:rPr lang="en-GB" dirty="0" err="1"/>
              <a:t>discriminaçao</a:t>
            </a:r>
            <a:r>
              <a:rPr lang="en-GB" dirty="0"/>
              <a:t> de </a:t>
            </a:r>
            <a:r>
              <a:rPr lang="en-GB" dirty="0" err="1"/>
              <a:t>generos</a:t>
            </a:r>
            <a:r>
              <a:rPr lang="en-GB" dirty="0"/>
              <a:t> </a:t>
            </a:r>
            <a:r>
              <a:rPr lang="en-GB" dirty="0" err="1"/>
              <a:t>musicais</a:t>
            </a:r>
            <a:r>
              <a:rPr lang="en-GB" dirty="0"/>
              <a:t>.</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1409411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508000" marR="75565" indent="284480" algn="just">
              <a:lnSpc>
                <a:spcPct val="106000"/>
              </a:lnSpc>
              <a:spcBef>
                <a:spcPts val="1105"/>
              </a:spcBef>
              <a:spcAft>
                <a:spcPts val="0"/>
              </a:spcAft>
            </a:pPr>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11</a:t>
            </a:fld>
            <a:endParaRPr lang="en-GB"/>
          </a:p>
        </p:txBody>
      </p:sp>
    </p:spTree>
    <p:extLst>
      <p:ext uri="{BB962C8B-B14F-4D97-AF65-F5344CB8AC3E}">
        <p14:creationId xmlns:p14="http://schemas.microsoft.com/office/powerpoint/2010/main" val="4209822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508000" marR="75565" indent="284480" algn="just">
              <a:lnSpc>
                <a:spcPct val="106000"/>
              </a:lnSpc>
              <a:spcBef>
                <a:spcPts val="1105"/>
              </a:spcBef>
              <a:spcAft>
                <a:spcPts val="0"/>
              </a:spcAft>
            </a:pPr>
            <a:endParaRPr lang="en-US" dirty="0"/>
          </a:p>
          <a:p>
            <a:pPr algn="l"/>
            <a:r>
              <a:rPr lang="pt-BR" b="0" i="0" dirty="0">
                <a:solidFill>
                  <a:srgbClr val="D1D5DB"/>
                </a:solidFill>
                <a:effectLst/>
                <a:latin typeface="Söhne"/>
              </a:rPr>
              <a:t>Olhando para a distribuiçao de classes para o cenario A, é claro que existe um desequilibrio de classes. Uma vez que existe uma classe minoritaria, ou seja, uma das classes nao tem amostras suficiente para que o modelo nao seja enviesado, utilizamos o SMOTE, ou </a:t>
            </a:r>
            <a:r>
              <a:rPr lang="en-GB" b="0" i="0" dirty="0">
                <a:solidFill>
                  <a:srgbClr val="D1D5DB"/>
                </a:solidFill>
                <a:effectLst/>
                <a:latin typeface="Söhne"/>
              </a:rPr>
              <a:t>Synthetic Minority Over-sampling Technique, que </a:t>
            </a:r>
            <a:r>
              <a:rPr lang="en-GB" b="0" i="0" dirty="0" err="1">
                <a:solidFill>
                  <a:srgbClr val="D1D5DB"/>
                </a:solidFill>
                <a:effectLst/>
                <a:latin typeface="Söhne"/>
              </a:rPr>
              <a:t>faz</a:t>
            </a:r>
            <a:r>
              <a:rPr lang="en-GB" b="0" i="0" dirty="0">
                <a:solidFill>
                  <a:srgbClr val="D1D5DB"/>
                </a:solidFill>
                <a:effectLst/>
                <a:latin typeface="Söhne"/>
              </a:rPr>
              <a:t> um oversampling da </a:t>
            </a:r>
            <a:r>
              <a:rPr lang="en-GB" b="0" i="0" dirty="0" err="1">
                <a:solidFill>
                  <a:srgbClr val="D1D5DB"/>
                </a:solidFill>
                <a:effectLst/>
                <a:latin typeface="Söhne"/>
              </a:rPr>
              <a:t>classe</a:t>
            </a:r>
            <a:r>
              <a:rPr lang="en-GB" b="0" i="0" dirty="0">
                <a:solidFill>
                  <a:srgbClr val="D1D5DB"/>
                </a:solidFill>
                <a:effectLst/>
                <a:latin typeface="Söhne"/>
              </a:rPr>
              <a:t> minoritarian </a:t>
            </a:r>
            <a:r>
              <a:rPr lang="en-GB" b="0" i="0" dirty="0" err="1">
                <a:solidFill>
                  <a:srgbClr val="D1D5DB"/>
                </a:solidFill>
                <a:effectLst/>
                <a:latin typeface="Söhne"/>
              </a:rPr>
              <a:t>ao</a:t>
            </a:r>
            <a:r>
              <a:rPr lang="en-GB" b="0" i="0" dirty="0">
                <a:solidFill>
                  <a:srgbClr val="D1D5DB"/>
                </a:solidFill>
                <a:effectLst/>
                <a:latin typeface="Söhne"/>
              </a:rPr>
              <a:t> </a:t>
            </a:r>
            <a:r>
              <a:rPr lang="en-GB" b="0" i="0" dirty="0" err="1">
                <a:solidFill>
                  <a:srgbClr val="D1D5DB"/>
                </a:solidFill>
                <a:effectLst/>
                <a:latin typeface="Söhne"/>
              </a:rPr>
              <a:t>gerar</a:t>
            </a:r>
            <a:r>
              <a:rPr lang="en-GB" b="0" i="0" dirty="0">
                <a:solidFill>
                  <a:srgbClr val="D1D5DB"/>
                </a:solidFill>
                <a:effectLst/>
                <a:latin typeface="Söhne"/>
              </a:rPr>
              <a:t> </a:t>
            </a:r>
            <a:r>
              <a:rPr lang="en-GB" b="0" i="0" dirty="0" err="1">
                <a:solidFill>
                  <a:srgbClr val="D1D5DB"/>
                </a:solidFill>
                <a:effectLst/>
                <a:latin typeface="Söhne"/>
              </a:rPr>
              <a:t>exemplos</a:t>
            </a:r>
            <a:r>
              <a:rPr lang="en-GB" b="0" i="0" dirty="0">
                <a:solidFill>
                  <a:srgbClr val="D1D5DB"/>
                </a:solidFill>
                <a:effectLst/>
                <a:latin typeface="Söhne"/>
              </a:rPr>
              <a:t> </a:t>
            </a:r>
            <a:r>
              <a:rPr lang="en-GB" b="0" i="0" dirty="0" err="1">
                <a:solidFill>
                  <a:srgbClr val="D1D5DB"/>
                </a:solidFill>
                <a:effectLst/>
                <a:latin typeface="Söhne"/>
              </a:rPr>
              <a:t>sinteticos</a:t>
            </a:r>
            <a:r>
              <a:rPr lang="en-GB" b="0" i="0" dirty="0">
                <a:solidFill>
                  <a:srgbClr val="D1D5DB"/>
                </a:solidFill>
                <a:effectLst/>
                <a:latin typeface="Söhne"/>
              </a:rPr>
              <a:t> de </a:t>
            </a:r>
            <a:r>
              <a:rPr lang="en-GB" b="0" i="0" dirty="0" err="1">
                <a:solidFill>
                  <a:srgbClr val="D1D5DB"/>
                </a:solidFill>
                <a:effectLst/>
                <a:latin typeface="Söhne"/>
              </a:rPr>
              <a:t>maneira</a:t>
            </a:r>
            <a:r>
              <a:rPr lang="en-GB" b="0" i="0" dirty="0">
                <a:solidFill>
                  <a:srgbClr val="D1D5DB"/>
                </a:solidFill>
                <a:effectLst/>
                <a:latin typeface="Söhne"/>
              </a:rPr>
              <a:t> a </a:t>
            </a:r>
            <a:r>
              <a:rPr lang="en-GB" b="0" i="0" dirty="0" err="1">
                <a:solidFill>
                  <a:srgbClr val="D1D5DB"/>
                </a:solidFill>
                <a:effectLst/>
                <a:latin typeface="Söhne"/>
              </a:rPr>
              <a:t>balancear</a:t>
            </a:r>
            <a:r>
              <a:rPr lang="en-GB" b="0" i="0" dirty="0">
                <a:solidFill>
                  <a:srgbClr val="D1D5DB"/>
                </a:solidFill>
                <a:effectLst/>
                <a:latin typeface="Söhne"/>
              </a:rPr>
              <a:t> o </a:t>
            </a:r>
            <a:r>
              <a:rPr lang="en-GB" b="0" i="0" dirty="0" err="1">
                <a:solidFill>
                  <a:srgbClr val="D1D5DB"/>
                </a:solidFill>
                <a:effectLst/>
                <a:latin typeface="Söhne"/>
              </a:rPr>
              <a:t>nosso</a:t>
            </a:r>
            <a:r>
              <a:rPr lang="en-GB" b="0" i="0" dirty="0">
                <a:solidFill>
                  <a:srgbClr val="D1D5DB"/>
                </a:solidFill>
                <a:effectLst/>
                <a:latin typeface="Söhne"/>
              </a:rPr>
              <a:t> dataset.</a:t>
            </a:r>
          </a:p>
          <a:p>
            <a:pPr algn="l"/>
            <a:endParaRPr lang="en-GB" b="0" i="0" dirty="0">
              <a:solidFill>
                <a:srgbClr val="D1D5DB"/>
              </a:solidFill>
              <a:effectLst/>
              <a:latin typeface="Söhne"/>
            </a:endParaRPr>
          </a:p>
          <a:p>
            <a:pPr algn="l"/>
            <a:r>
              <a:rPr lang="en-GB" b="0" i="0" dirty="0">
                <a:solidFill>
                  <a:srgbClr val="D1D5DB"/>
                </a:solidFill>
                <a:effectLst/>
                <a:latin typeface="Söhne"/>
              </a:rPr>
              <a:t>Here's how SMOTE works:</a:t>
            </a:r>
          </a:p>
          <a:p>
            <a:pPr algn="l">
              <a:buFont typeface="+mj-lt"/>
              <a:buAutoNum type="arabicPeriod"/>
            </a:pPr>
            <a:r>
              <a:rPr lang="en-GB" b="0" i="0" dirty="0">
                <a:solidFill>
                  <a:srgbClr val="D1D5DB"/>
                </a:solidFill>
                <a:effectLst/>
                <a:latin typeface="Söhne"/>
              </a:rPr>
              <a:t>Identify the minority class: In the context of class imbalance, the minority class refers to the class with fewer examples.</a:t>
            </a:r>
          </a:p>
          <a:p>
            <a:pPr algn="l">
              <a:buFont typeface="+mj-lt"/>
              <a:buAutoNum type="arabicPeriod"/>
            </a:pPr>
            <a:r>
              <a:rPr lang="en-GB" b="0" i="0" dirty="0">
                <a:solidFill>
                  <a:srgbClr val="D1D5DB"/>
                </a:solidFill>
                <a:effectLst/>
                <a:latin typeface="Söhne"/>
              </a:rPr>
              <a:t>Select a minority class example: Choose an example from the minority class as a reference point.</a:t>
            </a:r>
          </a:p>
          <a:p>
            <a:pPr algn="l">
              <a:buFont typeface="+mj-lt"/>
              <a:buAutoNum type="arabicPeriod"/>
            </a:pPr>
            <a:r>
              <a:rPr lang="en-GB" b="0" i="0" dirty="0">
                <a:solidFill>
                  <a:srgbClr val="D1D5DB"/>
                </a:solidFill>
                <a:effectLst/>
                <a:latin typeface="Söhne"/>
              </a:rPr>
              <a:t>Find the k nearest </a:t>
            </a:r>
            <a:r>
              <a:rPr lang="en-GB" b="0" i="0" dirty="0" err="1">
                <a:solidFill>
                  <a:srgbClr val="D1D5DB"/>
                </a:solidFill>
                <a:effectLst/>
                <a:latin typeface="Söhne"/>
              </a:rPr>
              <a:t>neighbors</a:t>
            </a:r>
            <a:r>
              <a:rPr lang="en-GB" b="0" i="0" dirty="0">
                <a:solidFill>
                  <a:srgbClr val="D1D5DB"/>
                </a:solidFill>
                <a:effectLst/>
                <a:latin typeface="Söhne"/>
              </a:rPr>
              <a:t>: Calculate the distances between the reference point and its k nearest </a:t>
            </a:r>
            <a:r>
              <a:rPr lang="en-GB" b="0" i="0" dirty="0" err="1">
                <a:solidFill>
                  <a:srgbClr val="D1D5DB"/>
                </a:solidFill>
                <a:effectLst/>
                <a:latin typeface="Söhne"/>
              </a:rPr>
              <a:t>neighbors</a:t>
            </a:r>
            <a:r>
              <a:rPr lang="en-GB" b="0" i="0" dirty="0">
                <a:solidFill>
                  <a:srgbClr val="D1D5DB"/>
                </a:solidFill>
                <a:effectLst/>
                <a:latin typeface="Söhne"/>
              </a:rPr>
              <a:t> in the feature space. The value of k is a user-defined parameter.</a:t>
            </a:r>
          </a:p>
          <a:p>
            <a:pPr algn="l">
              <a:buFont typeface="+mj-lt"/>
              <a:buAutoNum type="arabicPeriod"/>
            </a:pPr>
            <a:r>
              <a:rPr lang="en-GB" b="0" i="0" dirty="0">
                <a:solidFill>
                  <a:srgbClr val="D1D5DB"/>
                </a:solidFill>
                <a:effectLst/>
                <a:latin typeface="Söhne"/>
              </a:rPr>
              <a:t>Generate synthetic examples: For each selected minority class example, randomly select one of its k nearest </a:t>
            </a:r>
            <a:r>
              <a:rPr lang="en-GB" b="0" i="0" dirty="0" err="1">
                <a:solidFill>
                  <a:srgbClr val="D1D5DB"/>
                </a:solidFill>
                <a:effectLst/>
                <a:latin typeface="Söhne"/>
              </a:rPr>
              <a:t>neighbors</a:t>
            </a:r>
            <a:r>
              <a:rPr lang="en-GB" b="0" i="0" dirty="0">
                <a:solidFill>
                  <a:srgbClr val="D1D5DB"/>
                </a:solidFill>
                <a:effectLst/>
                <a:latin typeface="Söhne"/>
              </a:rPr>
              <a:t>. Create synthetic examples by combining the features of the reference point and the selected </a:t>
            </a:r>
            <a:r>
              <a:rPr lang="en-GB" b="0" i="0" dirty="0" err="1">
                <a:solidFill>
                  <a:srgbClr val="D1D5DB"/>
                </a:solidFill>
                <a:effectLst/>
                <a:latin typeface="Söhne"/>
              </a:rPr>
              <a:t>neighbor</a:t>
            </a:r>
            <a:r>
              <a:rPr lang="en-GB" b="0" i="0" dirty="0">
                <a:solidFill>
                  <a:srgbClr val="D1D5DB"/>
                </a:solidFill>
                <a:effectLst/>
                <a:latin typeface="Söhne"/>
              </a:rPr>
              <a:t>, along with some random variation. The synthetic examples are created within the feature space of the minority class.</a:t>
            </a:r>
          </a:p>
          <a:p>
            <a:pPr algn="l">
              <a:buFont typeface="+mj-lt"/>
              <a:buAutoNum type="arabicPeriod"/>
            </a:pPr>
            <a:r>
              <a:rPr lang="en-GB" b="0" i="0" dirty="0">
                <a:solidFill>
                  <a:srgbClr val="D1D5DB"/>
                </a:solidFill>
                <a:effectLst/>
                <a:latin typeface="Söhne"/>
              </a:rPr>
              <a:t>Repeat steps 2-4: Repeat steps 2 to 4 until the desired level of oversampling is achieved or until the minority class is balanced with the majority class.</a:t>
            </a:r>
          </a:p>
          <a:p>
            <a:pPr algn="l"/>
            <a:r>
              <a:rPr lang="en-GB" b="0" i="0" dirty="0">
                <a:solidFill>
                  <a:srgbClr val="D1D5DB"/>
                </a:solidFill>
                <a:effectLst/>
                <a:latin typeface="Söhne"/>
              </a:rPr>
              <a:t>The aim of SMOTE is to increase the representation of the minority class without simply duplicating existing examples. By generating synthetic examples, SMOTE introduces new instances that capture the characteristics of the minority class, improving the ability of the classifier to learn and make accurate predictions for the minority class.</a:t>
            </a:r>
          </a:p>
          <a:p>
            <a:pPr algn="l"/>
            <a:r>
              <a:rPr lang="en-GB" b="0" i="0" dirty="0">
                <a:solidFill>
                  <a:srgbClr val="D1D5DB"/>
                </a:solidFill>
                <a:effectLst/>
                <a:latin typeface="Söhne"/>
              </a:rPr>
              <a:t>SMOTE is a widely used technique in handling class imbalance, but it's important to note that it may not be suitable for all scenarios. Its effectiveness depends on the specific dataset and the nature of the problem at hand. Additionally, it's crucial to evaluate the performance of the model on both the original and oversampled data to ensure its effectiveness in addressing class imbalance.</a:t>
            </a:r>
          </a:p>
          <a:p>
            <a:pPr algn="l"/>
            <a:endParaRPr lang="en-US"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12</a:t>
            </a:fld>
            <a:endParaRPr lang="en-GB"/>
          </a:p>
        </p:txBody>
      </p:sp>
    </p:spTree>
    <p:extLst>
      <p:ext uri="{BB962C8B-B14F-4D97-AF65-F5344CB8AC3E}">
        <p14:creationId xmlns:p14="http://schemas.microsoft.com/office/powerpoint/2010/main" val="203006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sz="1800" dirty="0">
                <a:effectLst/>
                <a:latin typeface="Times New Roman" panose="02020603050405020304" pitchFamily="18" charset="0"/>
              </a:rPr>
              <a:t>O </a:t>
            </a:r>
            <a:r>
              <a:rPr lang="en-US" sz="1800" dirty="0" err="1">
                <a:effectLst/>
                <a:latin typeface="Times New Roman" panose="02020603050405020304" pitchFamily="18" charset="0"/>
              </a:rPr>
              <a:t>passo</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seguinte</a:t>
            </a:r>
            <a:r>
              <a:rPr lang="en-US" sz="1800" dirty="0">
                <a:effectLst/>
                <a:latin typeface="Times New Roman" panose="02020603050405020304" pitchFamily="18" charset="0"/>
              </a:rPr>
              <a:t> </a:t>
            </a:r>
            <a:r>
              <a:rPr lang="en-US" sz="1800" dirty="0" err="1">
                <a:effectLst/>
                <a:latin typeface="Times New Roman" panose="02020603050405020304" pitchFamily="18" charset="0"/>
              </a:rPr>
              <a:t>foi</a:t>
            </a:r>
            <a:r>
              <a:rPr lang="en-US" sz="1800" dirty="0">
                <a:effectLst/>
                <a:latin typeface="Times New Roman" panose="02020603050405020304" pitchFamily="18" charset="0"/>
              </a:rPr>
              <a:t> remover </a:t>
            </a:r>
            <a:r>
              <a:rPr lang="en-US" sz="1800" dirty="0" err="1">
                <a:effectLst/>
                <a:latin typeface="Times New Roman" panose="02020603050405020304" pitchFamily="18" charset="0"/>
              </a:rPr>
              <a:t>os</a:t>
            </a:r>
            <a:r>
              <a:rPr lang="en-US" sz="1800" dirty="0">
                <a:effectLst/>
                <a:latin typeface="Times New Roman" panose="02020603050405020304" pitchFamily="18" charset="0"/>
              </a:rPr>
              <a:t> outliers. Este </a:t>
            </a:r>
            <a:r>
              <a:rPr lang="en-US" sz="1800" dirty="0" err="1">
                <a:effectLst/>
                <a:latin typeface="Times New Roman" panose="02020603050405020304" pitchFamily="18" charset="0"/>
              </a:rPr>
              <a:t>passo</a:t>
            </a:r>
            <a:r>
              <a:rPr lang="en-US" sz="1800" dirty="0">
                <a:effectLst/>
                <a:latin typeface="Times New Roman" panose="02020603050405020304" pitchFamily="18" charset="0"/>
              </a:rPr>
              <a:t> </a:t>
            </a:r>
            <a:r>
              <a:rPr lang="en-US" sz="1800" dirty="0" err="1">
                <a:effectLst/>
                <a:latin typeface="Times New Roman" panose="02020603050405020304" pitchFamily="18" charset="0"/>
              </a:rPr>
              <a:t>foi</a:t>
            </a:r>
            <a:r>
              <a:rPr lang="en-US" sz="1800" dirty="0">
                <a:effectLst/>
                <a:latin typeface="Times New Roman" panose="02020603050405020304" pitchFamily="18" charset="0"/>
              </a:rPr>
              <a:t> </a:t>
            </a:r>
            <a:r>
              <a:rPr lang="en-US" sz="1800" dirty="0" err="1">
                <a:effectLst/>
                <a:latin typeface="Times New Roman" panose="02020603050405020304" pitchFamily="18" charset="0"/>
              </a:rPr>
              <a:t>feito</a:t>
            </a:r>
            <a:r>
              <a:rPr lang="en-US" sz="1800" dirty="0">
                <a:effectLst/>
                <a:latin typeface="Times New Roman" panose="02020603050405020304" pitchFamily="18" charset="0"/>
              </a:rPr>
              <a:t> </a:t>
            </a:r>
            <a:r>
              <a:rPr lang="en-US" sz="1800" dirty="0" err="1">
                <a:effectLst/>
                <a:latin typeface="Times New Roman" panose="02020603050405020304" pitchFamily="18" charset="0"/>
              </a:rPr>
              <a:t>utilizando</a:t>
            </a:r>
            <a:r>
              <a:rPr lang="en-US" sz="1800" dirty="0">
                <a:effectLst/>
                <a:latin typeface="Times New Roman" panose="02020603050405020304" pitchFamily="18" charset="0"/>
              </a:rPr>
              <a:t> o </a:t>
            </a:r>
            <a:r>
              <a:rPr lang="en-US" sz="1800" dirty="0" err="1">
                <a:effectLst/>
                <a:latin typeface="Times New Roman" panose="02020603050405020304" pitchFamily="18" charset="0"/>
              </a:rPr>
              <a:t>algoritmo</a:t>
            </a:r>
            <a:r>
              <a:rPr lang="en-US" sz="1800" dirty="0">
                <a:effectLst/>
                <a:latin typeface="Times New Roman" panose="02020603050405020304" pitchFamily="18" charset="0"/>
              </a:rPr>
              <a:t> LOF, </a:t>
            </a:r>
            <a:r>
              <a:rPr lang="en-US" sz="1800" dirty="0" err="1">
                <a:effectLst/>
                <a:latin typeface="Times New Roman" panose="02020603050405020304" pitchFamily="18" charset="0"/>
              </a:rPr>
              <a:t>ou</a:t>
            </a:r>
            <a:r>
              <a:rPr lang="en-US" sz="1800" dirty="0">
                <a:effectLst/>
                <a:latin typeface="Times New Roman" panose="02020603050405020304" pitchFamily="18" charset="0"/>
              </a:rPr>
              <a:t> Local Outlier Factor, que </a:t>
            </a:r>
            <a:r>
              <a:rPr lang="en-US" sz="1800" dirty="0" err="1">
                <a:effectLst/>
                <a:latin typeface="Times New Roman" panose="02020603050405020304" pitchFamily="18" charset="0"/>
              </a:rPr>
              <a:t>calcula</a:t>
            </a:r>
            <a:r>
              <a:rPr lang="en-US" sz="1800" dirty="0">
                <a:effectLst/>
                <a:latin typeface="Times New Roman" panose="02020603050405020304" pitchFamily="18" charset="0"/>
              </a:rPr>
              <a:t> </a:t>
            </a:r>
            <a:r>
              <a:rPr lang="en-US" sz="1800" dirty="0" err="1">
                <a:effectLst/>
                <a:latin typeface="Times New Roman" panose="02020603050405020304" pitchFamily="18" charset="0"/>
              </a:rPr>
              <a:t>uma</a:t>
            </a:r>
            <a:r>
              <a:rPr lang="en-US" sz="1800" dirty="0">
                <a:effectLst/>
                <a:latin typeface="Times New Roman" panose="02020603050405020304" pitchFamily="18" charset="0"/>
              </a:rPr>
              <a:t> score de </a:t>
            </a:r>
            <a:r>
              <a:rPr lang="en-US" sz="1800" dirty="0" err="1">
                <a:effectLst/>
                <a:latin typeface="Times New Roman" panose="02020603050405020304" pitchFamily="18" charset="0"/>
              </a:rPr>
              <a:t>anomalia</a:t>
            </a:r>
            <a:r>
              <a:rPr lang="en-US" sz="1800" dirty="0">
                <a:effectLst/>
                <a:latin typeface="Times New Roman" panose="02020603050405020304" pitchFamily="18" charset="0"/>
              </a:rPr>
              <a:t> a </a:t>
            </a:r>
            <a:r>
              <a:rPr lang="en-US" sz="1800" dirty="0" err="1">
                <a:effectLst/>
                <a:latin typeface="Times New Roman" panose="02020603050405020304" pitchFamily="18" charset="0"/>
              </a:rPr>
              <a:t>cada</a:t>
            </a:r>
            <a:r>
              <a:rPr lang="en-US" sz="1800" dirty="0">
                <a:effectLst/>
                <a:latin typeface="Times New Roman" panose="02020603050405020304" pitchFamily="18" charset="0"/>
              </a:rPr>
              <a:t> data point, que indica o </a:t>
            </a:r>
            <a:r>
              <a:rPr lang="en-US" sz="1800" dirty="0" err="1">
                <a:effectLst/>
                <a:latin typeface="Times New Roman" panose="02020603050405020304" pitchFamily="18" charset="0"/>
              </a:rPr>
              <a:t>quao</a:t>
            </a:r>
            <a:r>
              <a:rPr lang="en-US" sz="1800" dirty="0">
                <a:effectLst/>
                <a:latin typeface="Times New Roman" panose="02020603050405020304" pitchFamily="18" charset="0"/>
              </a:rPr>
              <a:t> outlier </a:t>
            </a:r>
            <a:r>
              <a:rPr lang="en-US" sz="1800" dirty="0" err="1">
                <a:effectLst/>
                <a:latin typeface="Times New Roman" panose="02020603050405020304" pitchFamily="18" charset="0"/>
              </a:rPr>
              <a:t>esse</a:t>
            </a:r>
            <a:r>
              <a:rPr lang="en-US" sz="1800" dirty="0">
                <a:effectLst/>
                <a:latin typeface="Times New Roman" panose="02020603050405020304" pitchFamily="18" charset="0"/>
              </a:rPr>
              <a:t> data point é.</a:t>
            </a:r>
          </a:p>
          <a:p>
            <a:r>
              <a:rPr lang="en-US" sz="1800" dirty="0" err="1">
                <a:effectLst/>
                <a:latin typeface="Times New Roman" panose="02020603050405020304" pitchFamily="18" charset="0"/>
              </a:rPr>
              <a:t>Em</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seguida</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seguimos</a:t>
            </a:r>
            <a:r>
              <a:rPr lang="en-US" sz="1800" dirty="0">
                <a:effectLst/>
                <a:latin typeface="Times New Roman" panose="02020603050405020304" pitchFamily="18" charset="0"/>
              </a:rPr>
              <a:t> com </a:t>
            </a:r>
            <a:r>
              <a:rPr lang="en-US" sz="1800" dirty="0" err="1">
                <a:effectLst/>
                <a:latin typeface="Times New Roman" panose="02020603050405020304" pitchFamily="18" charset="0"/>
              </a:rPr>
              <a:t>os</a:t>
            </a:r>
            <a:r>
              <a:rPr lang="en-US" sz="1800" dirty="0">
                <a:effectLst/>
                <a:latin typeface="Times New Roman" panose="02020603050405020304" pitchFamily="18" charset="0"/>
              </a:rPr>
              <a:t> </a:t>
            </a:r>
            <a:r>
              <a:rPr lang="en-US" sz="1800" dirty="0" err="1">
                <a:effectLst/>
                <a:latin typeface="Times New Roman" panose="02020603050405020304" pitchFamily="18" charset="0"/>
              </a:rPr>
              <a:t>passos</a:t>
            </a:r>
            <a:r>
              <a:rPr lang="en-US" sz="1800" dirty="0">
                <a:effectLst/>
                <a:latin typeface="Times New Roman" panose="02020603050405020304" pitchFamily="18" charset="0"/>
              </a:rPr>
              <a:t> </a:t>
            </a:r>
            <a:r>
              <a:rPr lang="en-US" sz="1800" dirty="0" err="1">
                <a:effectLst/>
                <a:latin typeface="Times New Roman" panose="02020603050405020304" pitchFamily="18" charset="0"/>
              </a:rPr>
              <a:t>delineados</a:t>
            </a:r>
            <a:r>
              <a:rPr lang="en-US" sz="1800" dirty="0">
                <a:effectLst/>
                <a:latin typeface="Times New Roman" panose="02020603050405020304" pitchFamily="18" charset="0"/>
              </a:rPr>
              <a:t>: </a:t>
            </a:r>
          </a:p>
          <a:p>
            <a:endParaRPr lang="en-GB" sz="1800" dirty="0">
              <a:effectLst/>
              <a:latin typeface="Times New Roman" panose="02020603050405020304" pitchFamily="18" charset="0"/>
            </a:endParaRPr>
          </a:p>
          <a:p>
            <a:pPr algn="l"/>
            <a:endParaRPr lang="en-GB" sz="2800" b="0" i="0" dirty="0">
              <a:solidFill>
                <a:srgbClr val="D1D5DB"/>
              </a:solidFill>
              <a:effectLst/>
              <a:latin typeface="Söhne"/>
            </a:endParaRPr>
          </a:p>
          <a:p>
            <a:pPr algn="l"/>
            <a:r>
              <a:rPr lang="en-GB" sz="2800" b="0" i="0" dirty="0">
                <a:solidFill>
                  <a:srgbClr val="D1D5DB"/>
                </a:solidFill>
                <a:effectLst/>
                <a:latin typeface="Söhne"/>
              </a:rPr>
              <a:t>The LOF (Local Outlier Factor) algorithm is a method used for outlier detection in machine learning. It measures the local density deviation of a data point with respect to its </a:t>
            </a:r>
            <a:r>
              <a:rPr lang="en-GB" sz="2800" b="0" i="0" dirty="0" err="1">
                <a:solidFill>
                  <a:srgbClr val="D1D5DB"/>
                </a:solidFill>
                <a:effectLst/>
                <a:latin typeface="Söhne"/>
              </a:rPr>
              <a:t>neighbors</a:t>
            </a:r>
            <a:r>
              <a:rPr lang="en-GB" sz="2800" b="0" i="0" dirty="0">
                <a:solidFill>
                  <a:srgbClr val="D1D5DB"/>
                </a:solidFill>
                <a:effectLst/>
                <a:latin typeface="Söhne"/>
              </a:rPr>
              <a:t> to determine whether it is an outlier or not. The algorithm assigns an anomaly score to each data point, indicating its degree of </a:t>
            </a:r>
            <a:r>
              <a:rPr lang="en-GB" sz="2800" b="0" i="0" dirty="0" err="1">
                <a:solidFill>
                  <a:srgbClr val="D1D5DB"/>
                </a:solidFill>
                <a:effectLst/>
                <a:latin typeface="Söhne"/>
              </a:rPr>
              <a:t>outlierness</a:t>
            </a:r>
            <a:r>
              <a:rPr lang="en-GB" sz="2800" b="0" i="0" dirty="0">
                <a:solidFill>
                  <a:srgbClr val="D1D5DB"/>
                </a:solidFill>
                <a:effectLst/>
                <a:latin typeface="Söhne"/>
              </a:rPr>
              <a:t>.</a:t>
            </a:r>
          </a:p>
          <a:p>
            <a:pPr algn="l"/>
            <a:r>
              <a:rPr lang="en-GB" sz="2800" b="0" i="0" dirty="0">
                <a:solidFill>
                  <a:srgbClr val="D1D5DB"/>
                </a:solidFill>
                <a:effectLst/>
                <a:latin typeface="Söhne"/>
              </a:rPr>
              <a:t>Here's how the LOF algorithm works:</a:t>
            </a:r>
          </a:p>
          <a:p>
            <a:pPr algn="l">
              <a:buFont typeface="+mj-lt"/>
              <a:buAutoNum type="arabicPeriod"/>
            </a:pPr>
            <a:r>
              <a:rPr lang="en-GB" sz="2800" b="0" i="0" dirty="0">
                <a:solidFill>
                  <a:srgbClr val="D1D5DB"/>
                </a:solidFill>
                <a:effectLst/>
                <a:latin typeface="Söhne"/>
              </a:rPr>
              <a:t>Determine the </a:t>
            </a:r>
            <a:r>
              <a:rPr lang="en-GB" sz="2800" b="0" i="0" dirty="0" err="1">
                <a:solidFill>
                  <a:srgbClr val="D1D5DB"/>
                </a:solidFill>
                <a:effectLst/>
                <a:latin typeface="Söhne"/>
              </a:rPr>
              <a:t>neighborhood</a:t>
            </a:r>
            <a:r>
              <a:rPr lang="en-GB" sz="2800" b="0" i="0" dirty="0">
                <a:solidFill>
                  <a:srgbClr val="D1D5DB"/>
                </a:solidFill>
                <a:effectLst/>
                <a:latin typeface="Söhne"/>
              </a:rPr>
              <a:t> of each data point: For each data point in the dataset, identify its k nearest </a:t>
            </a:r>
            <a:r>
              <a:rPr lang="en-GB" sz="2800" b="0" i="0" dirty="0" err="1">
                <a:solidFill>
                  <a:srgbClr val="D1D5DB"/>
                </a:solidFill>
                <a:effectLst/>
                <a:latin typeface="Söhne"/>
              </a:rPr>
              <a:t>neighbors</a:t>
            </a:r>
            <a:r>
              <a:rPr lang="en-GB" sz="2800" b="0" i="0" dirty="0">
                <a:solidFill>
                  <a:srgbClr val="D1D5DB"/>
                </a:solidFill>
                <a:effectLst/>
                <a:latin typeface="Söhne"/>
              </a:rPr>
              <a:t> based on a chosen distance metric. The value of k is a user-defined parameter.</a:t>
            </a:r>
          </a:p>
          <a:p>
            <a:pPr algn="l">
              <a:buFont typeface="+mj-lt"/>
              <a:buAutoNum type="arabicPeriod"/>
            </a:pPr>
            <a:r>
              <a:rPr lang="en-GB" sz="2800" b="0" i="0" dirty="0">
                <a:solidFill>
                  <a:srgbClr val="D1D5DB"/>
                </a:solidFill>
                <a:effectLst/>
                <a:latin typeface="Söhne"/>
              </a:rPr>
              <a:t>Calculate the local reachability density (LRD): The LRD of a data point quantifies how isolated it is with respect to its </a:t>
            </a:r>
            <a:r>
              <a:rPr lang="en-GB" sz="2800" b="0" i="0" dirty="0" err="1">
                <a:solidFill>
                  <a:srgbClr val="D1D5DB"/>
                </a:solidFill>
                <a:effectLst/>
                <a:latin typeface="Söhne"/>
              </a:rPr>
              <a:t>neighbors</a:t>
            </a:r>
            <a:r>
              <a:rPr lang="en-GB" sz="2800" b="0" i="0" dirty="0">
                <a:solidFill>
                  <a:srgbClr val="D1D5DB"/>
                </a:solidFill>
                <a:effectLst/>
                <a:latin typeface="Söhne"/>
              </a:rPr>
              <a:t>. It is calculated by taking the inverse of the average reachability distance of the data point's </a:t>
            </a:r>
            <a:r>
              <a:rPr lang="en-GB" sz="2800" b="0" i="0" dirty="0" err="1">
                <a:solidFill>
                  <a:srgbClr val="D1D5DB"/>
                </a:solidFill>
                <a:effectLst/>
                <a:latin typeface="Söhne"/>
              </a:rPr>
              <a:t>neighbors</a:t>
            </a:r>
            <a:r>
              <a:rPr lang="en-GB" sz="2800" b="0" i="0" dirty="0">
                <a:solidFill>
                  <a:srgbClr val="D1D5DB"/>
                </a:solidFill>
                <a:effectLst/>
                <a:latin typeface="Söhne"/>
              </a:rPr>
              <a:t>. The reachability distance measures the distance between a data point and its k-</a:t>
            </a:r>
            <a:r>
              <a:rPr lang="en-GB" sz="2800" b="0" i="0" dirty="0" err="1">
                <a:solidFill>
                  <a:srgbClr val="D1D5DB"/>
                </a:solidFill>
                <a:effectLst/>
                <a:latin typeface="Söhne"/>
              </a:rPr>
              <a:t>th</a:t>
            </a:r>
            <a:r>
              <a:rPr lang="en-GB" sz="2800" b="0" i="0" dirty="0">
                <a:solidFill>
                  <a:srgbClr val="D1D5DB"/>
                </a:solidFill>
                <a:effectLst/>
                <a:latin typeface="Söhne"/>
              </a:rPr>
              <a:t> nearest </a:t>
            </a:r>
            <a:r>
              <a:rPr lang="en-GB" sz="2800" b="0" i="0" dirty="0" err="1">
                <a:solidFill>
                  <a:srgbClr val="D1D5DB"/>
                </a:solidFill>
                <a:effectLst/>
                <a:latin typeface="Söhne"/>
              </a:rPr>
              <a:t>neighbor</a:t>
            </a:r>
            <a:r>
              <a:rPr lang="en-GB" sz="2800" b="0" i="0" dirty="0">
                <a:solidFill>
                  <a:srgbClr val="D1D5DB"/>
                </a:solidFill>
                <a:effectLst/>
                <a:latin typeface="Söhne"/>
              </a:rPr>
              <a:t>.</a:t>
            </a:r>
          </a:p>
          <a:p>
            <a:pPr algn="l">
              <a:buFont typeface="+mj-lt"/>
              <a:buAutoNum type="arabicPeriod"/>
            </a:pPr>
            <a:r>
              <a:rPr lang="en-GB" sz="2800" b="0" i="0" dirty="0">
                <a:solidFill>
                  <a:srgbClr val="D1D5DB"/>
                </a:solidFill>
                <a:effectLst/>
                <a:latin typeface="Söhne"/>
              </a:rPr>
              <a:t>Calculate the local outlier factor (LOF): The LOF of a data point measures its </a:t>
            </a:r>
            <a:r>
              <a:rPr lang="en-GB" sz="2800" b="0" i="0" dirty="0" err="1">
                <a:solidFill>
                  <a:srgbClr val="D1D5DB"/>
                </a:solidFill>
                <a:effectLst/>
                <a:latin typeface="Söhne"/>
              </a:rPr>
              <a:t>outlierness</a:t>
            </a:r>
            <a:r>
              <a:rPr lang="en-GB" sz="2800" b="0" i="0" dirty="0">
                <a:solidFill>
                  <a:srgbClr val="D1D5DB"/>
                </a:solidFill>
                <a:effectLst/>
                <a:latin typeface="Söhne"/>
              </a:rPr>
              <a:t> by comparing its LRD with the LRD of its </a:t>
            </a:r>
            <a:r>
              <a:rPr lang="en-GB" sz="2800" b="0" i="0" dirty="0" err="1">
                <a:solidFill>
                  <a:srgbClr val="D1D5DB"/>
                </a:solidFill>
                <a:effectLst/>
                <a:latin typeface="Söhne"/>
              </a:rPr>
              <a:t>neighbors</a:t>
            </a:r>
            <a:r>
              <a:rPr lang="en-GB" sz="2800" b="0" i="0" dirty="0">
                <a:solidFill>
                  <a:srgbClr val="D1D5DB"/>
                </a:solidFill>
                <a:effectLst/>
                <a:latin typeface="Söhne"/>
              </a:rPr>
              <a:t>. It is calculated as the average ratio of the LRD of the data point's </a:t>
            </a:r>
            <a:r>
              <a:rPr lang="en-GB" sz="2800" b="0" i="0" dirty="0" err="1">
                <a:solidFill>
                  <a:srgbClr val="D1D5DB"/>
                </a:solidFill>
                <a:effectLst/>
                <a:latin typeface="Söhne"/>
              </a:rPr>
              <a:t>neighbors</a:t>
            </a:r>
            <a:r>
              <a:rPr lang="en-GB" sz="2800" b="0" i="0" dirty="0">
                <a:solidFill>
                  <a:srgbClr val="D1D5DB"/>
                </a:solidFill>
                <a:effectLst/>
                <a:latin typeface="Söhne"/>
              </a:rPr>
              <a:t> to its own LRD. A higher LOF indicates that the data point is more likely to be an outlier.</a:t>
            </a:r>
          </a:p>
          <a:p>
            <a:pPr algn="l">
              <a:buFont typeface="+mj-lt"/>
              <a:buAutoNum type="arabicPeriod"/>
            </a:pPr>
            <a:r>
              <a:rPr lang="en-GB" sz="2800" b="0" i="0" dirty="0">
                <a:solidFill>
                  <a:srgbClr val="D1D5DB"/>
                </a:solidFill>
                <a:effectLst/>
                <a:latin typeface="Söhne"/>
              </a:rPr>
              <a:t>Assign anomaly scores: An anomaly score is assigned to each data point based on its LOF value. Data points with an LOF greater than 1 are considered outliers, while those with an LOF less than or equal to 1 are considered inliers.</a:t>
            </a:r>
          </a:p>
          <a:p>
            <a:pPr algn="l"/>
            <a:r>
              <a:rPr lang="en-GB" sz="2800" b="0" i="0" dirty="0">
                <a:solidFill>
                  <a:srgbClr val="D1D5DB"/>
                </a:solidFill>
                <a:effectLst/>
                <a:latin typeface="Söhne"/>
              </a:rPr>
              <a:t>The LOF algorithm is a density-based outlier detection method that takes into account the local structure of the data. It can identify outliers that have a different density compared to their surrounding </a:t>
            </a:r>
            <a:r>
              <a:rPr lang="en-GB" sz="2800" b="0" i="0" dirty="0" err="1">
                <a:solidFill>
                  <a:srgbClr val="D1D5DB"/>
                </a:solidFill>
                <a:effectLst/>
                <a:latin typeface="Söhne"/>
              </a:rPr>
              <a:t>neighborhood</a:t>
            </a:r>
            <a:r>
              <a:rPr lang="en-GB" sz="2800" b="0" i="0" dirty="0">
                <a:solidFill>
                  <a:srgbClr val="D1D5DB"/>
                </a:solidFill>
                <a:effectLst/>
                <a:latin typeface="Söhne"/>
              </a:rPr>
              <a:t>, even in the presence of varying density clusters. LOF is effective in detecting anomalies in datasets with complex structures and varying local densities.</a:t>
            </a:r>
          </a:p>
          <a:p>
            <a:pPr algn="l"/>
            <a:r>
              <a:rPr lang="en-GB" sz="2800" b="0" i="0" dirty="0">
                <a:solidFill>
                  <a:srgbClr val="D1D5DB"/>
                </a:solidFill>
                <a:effectLst/>
                <a:latin typeface="Söhne"/>
              </a:rPr>
              <a:t>It's important to note that the LOF algorithm requires careful parameter selection, such as choosing an appropriate value for k and setting a threshold for identifying outliers based on the LOF scores. Additionally, </a:t>
            </a:r>
            <a:r>
              <a:rPr lang="en-GB" sz="2800" b="0" i="0" dirty="0" err="1">
                <a:solidFill>
                  <a:srgbClr val="D1D5DB"/>
                </a:solidFill>
                <a:effectLst/>
                <a:latin typeface="Söhne"/>
              </a:rPr>
              <a:t>preprocessing</a:t>
            </a:r>
            <a:r>
              <a:rPr lang="en-GB" sz="2800" b="0" i="0" dirty="0">
                <a:solidFill>
                  <a:srgbClr val="D1D5DB"/>
                </a:solidFill>
                <a:effectLst/>
                <a:latin typeface="Söhne"/>
              </a:rPr>
              <a:t> steps like normalization may be necessary to ensure meaningful distance calculations.</a:t>
            </a:r>
          </a:p>
          <a:p>
            <a:endParaRPr lang="en-US" sz="1800" dirty="0">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13</a:t>
            </a:fld>
            <a:endParaRPr lang="en-GB"/>
          </a:p>
        </p:txBody>
      </p:sp>
    </p:spTree>
    <p:extLst>
      <p:ext uri="{BB962C8B-B14F-4D97-AF65-F5344CB8AC3E}">
        <p14:creationId xmlns:p14="http://schemas.microsoft.com/office/powerpoint/2010/main" val="3966741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GB" b="0" i="0" dirty="0" err="1">
                <a:solidFill>
                  <a:srgbClr val="D1D5DB"/>
                </a:solidFill>
                <a:effectLst/>
                <a:latin typeface="Söhne"/>
              </a:rPr>
              <a:t>Aqui</a:t>
            </a:r>
            <a:r>
              <a:rPr lang="en-GB" b="0" i="0" dirty="0">
                <a:solidFill>
                  <a:srgbClr val="D1D5DB"/>
                </a:solidFill>
                <a:effectLst/>
                <a:latin typeface="Söhne"/>
              </a:rPr>
              <a:t> </a:t>
            </a:r>
            <a:r>
              <a:rPr lang="en-GB" b="0" i="0" dirty="0" err="1">
                <a:solidFill>
                  <a:srgbClr val="D1D5DB"/>
                </a:solidFill>
                <a:effectLst/>
                <a:latin typeface="Söhne"/>
              </a:rPr>
              <a:t>temos</a:t>
            </a:r>
            <a:r>
              <a:rPr lang="en-GB" b="0" i="0" dirty="0">
                <a:solidFill>
                  <a:srgbClr val="D1D5DB"/>
                </a:solidFill>
                <a:effectLst/>
                <a:latin typeface="Söhne"/>
              </a:rPr>
              <a:t> o </a:t>
            </a:r>
            <a:r>
              <a:rPr lang="en-GB" b="0" i="0" dirty="0" err="1">
                <a:solidFill>
                  <a:srgbClr val="D1D5DB"/>
                </a:solidFill>
                <a:effectLst/>
                <a:latin typeface="Söhne"/>
              </a:rPr>
              <a:t>grafico</a:t>
            </a:r>
            <a:r>
              <a:rPr lang="en-GB" b="0" i="0" dirty="0">
                <a:solidFill>
                  <a:srgbClr val="D1D5DB"/>
                </a:solidFill>
                <a:effectLst/>
                <a:latin typeface="Söhne"/>
              </a:rPr>
              <a:t> das 25 </a:t>
            </a:r>
            <a:r>
              <a:rPr lang="en-GB" b="0" i="0" dirty="0" err="1">
                <a:solidFill>
                  <a:srgbClr val="D1D5DB"/>
                </a:solidFill>
                <a:effectLst/>
                <a:latin typeface="Söhne"/>
              </a:rPr>
              <a:t>melhores</a:t>
            </a:r>
            <a:r>
              <a:rPr lang="en-GB" b="0" i="0" dirty="0">
                <a:solidFill>
                  <a:srgbClr val="D1D5DB"/>
                </a:solidFill>
                <a:effectLst/>
                <a:latin typeface="Söhne"/>
              </a:rPr>
              <a:t> features </a:t>
            </a:r>
            <a:r>
              <a:rPr lang="en-GB" b="0" i="0" dirty="0" err="1">
                <a:solidFill>
                  <a:srgbClr val="D1D5DB"/>
                </a:solidFill>
                <a:effectLst/>
                <a:latin typeface="Söhne"/>
              </a:rPr>
              <a:t>determinadas</a:t>
            </a:r>
            <a:r>
              <a:rPr lang="en-GB" b="0" i="0" dirty="0">
                <a:solidFill>
                  <a:srgbClr val="D1D5DB"/>
                </a:solidFill>
                <a:effectLst/>
                <a:latin typeface="Söhne"/>
              </a:rPr>
              <a:t> para o </a:t>
            </a:r>
            <a:r>
              <a:rPr lang="en-GB" b="0" i="0" dirty="0" err="1">
                <a:solidFill>
                  <a:srgbClr val="D1D5DB"/>
                </a:solidFill>
                <a:effectLst/>
                <a:latin typeface="Söhne"/>
              </a:rPr>
              <a:t>cenario</a:t>
            </a:r>
            <a:r>
              <a:rPr lang="en-GB" b="0" i="0" dirty="0">
                <a:solidFill>
                  <a:srgbClr val="D1D5DB"/>
                </a:solidFill>
                <a:effectLst/>
                <a:latin typeface="Söhne"/>
              </a:rPr>
              <a:t> A. </a:t>
            </a:r>
          </a:p>
          <a:p>
            <a:endParaRPr lang="en-GB" b="0" i="0" dirty="0">
              <a:solidFill>
                <a:srgbClr val="D1D5DB"/>
              </a:solidFill>
              <a:effectLst/>
              <a:latin typeface="Söhne"/>
            </a:endParaRPr>
          </a:p>
          <a:p>
            <a:r>
              <a:rPr lang="en-GB" b="0" i="0" dirty="0">
                <a:solidFill>
                  <a:srgbClr val="D1D5DB"/>
                </a:solidFill>
                <a:effectLst/>
                <a:latin typeface="Söhne"/>
              </a:rPr>
              <a:t>It provides insights into the overall spectral characteristics of a signal and can be useful in distinguishing different types of sounds or music.</a:t>
            </a:r>
          </a:p>
          <a:p>
            <a:endParaRPr lang="en-GB" b="0" i="0" dirty="0">
              <a:solidFill>
                <a:srgbClr val="D1D5DB"/>
              </a:solidFill>
              <a:effectLst/>
              <a:latin typeface="Söhne"/>
            </a:endParaRPr>
          </a:p>
          <a:p>
            <a:r>
              <a:rPr lang="en-GB" b="0" i="0" dirty="0">
                <a:solidFill>
                  <a:srgbClr val="D1D5DB"/>
                </a:solidFill>
                <a:effectLst/>
                <a:latin typeface="Söhne"/>
              </a:rPr>
              <a:t>The roll-off frequency provides insights into the overall spectral envelope of a signal and can help differentiate between different types of sounds or music based on their spectral shape and energy distribution.</a:t>
            </a:r>
          </a:p>
          <a:p>
            <a:endParaRPr lang="en-GB" b="0" i="0" dirty="0">
              <a:solidFill>
                <a:srgbClr val="D1D5DB"/>
              </a:solidFill>
              <a:effectLst/>
              <a:latin typeface="Söhne"/>
            </a:endParaRPr>
          </a:p>
          <a:p>
            <a:r>
              <a:rPr lang="en-GB" b="0" i="0" dirty="0">
                <a:solidFill>
                  <a:srgbClr val="D1D5DB"/>
                </a:solidFill>
                <a:effectLst/>
                <a:latin typeface="Söhne"/>
              </a:rPr>
              <a:t>MFCCs have several desirable properties for audio analysis. They capture the spectral envelope of the signal, are relatively robust to background noise, and mimic some aspects of human auditory perception. </a:t>
            </a:r>
          </a:p>
          <a:p>
            <a:endParaRPr lang="en-GB" b="0" i="0" dirty="0">
              <a:solidFill>
                <a:srgbClr val="D1D5DB"/>
              </a:solidFill>
              <a:effectLst/>
              <a:latin typeface="Söhne"/>
            </a:endParaRPr>
          </a:p>
          <a:p>
            <a:r>
              <a:rPr lang="en-GB" b="0" i="0" dirty="0">
                <a:solidFill>
                  <a:srgbClr val="D1D5DB"/>
                </a:solidFill>
                <a:effectLst/>
                <a:latin typeface="Söhne"/>
              </a:rPr>
              <a:t>The chroma </a:t>
            </a:r>
            <a:r>
              <a:rPr lang="en-GB" b="0" i="0" dirty="0" err="1">
                <a:solidFill>
                  <a:srgbClr val="D1D5DB"/>
                </a:solidFill>
                <a:effectLst/>
                <a:latin typeface="Söhne"/>
              </a:rPr>
              <a:t>quartil</a:t>
            </a:r>
            <a:r>
              <a:rPr lang="en-GB" b="0" i="0" dirty="0">
                <a:solidFill>
                  <a:srgbClr val="D1D5DB"/>
                </a:solidFill>
                <a:effectLst/>
                <a:latin typeface="Söhne"/>
              </a:rPr>
              <a:t> 2 can be used as a feature to characterize the harmonic content and tonal </a:t>
            </a:r>
            <a:r>
              <a:rPr lang="en-GB" b="0" i="0" dirty="0" err="1">
                <a:solidFill>
                  <a:srgbClr val="D1D5DB"/>
                </a:solidFill>
                <a:effectLst/>
                <a:latin typeface="Söhne"/>
              </a:rPr>
              <a:t>center</a:t>
            </a:r>
            <a:r>
              <a:rPr lang="en-GB" b="0" i="0" dirty="0">
                <a:solidFill>
                  <a:srgbClr val="D1D5DB"/>
                </a:solidFill>
                <a:effectLst/>
                <a:latin typeface="Söhne"/>
              </a:rPr>
              <a:t> of an audio signal. It helps to capture the overall distribution of pitch classes and their strength, providing insights into the musical characteristics and tonality of the signal.</a:t>
            </a:r>
          </a:p>
          <a:p>
            <a:endParaRPr lang="en-GB" b="0" i="0" dirty="0">
              <a:solidFill>
                <a:srgbClr val="D1D5DB"/>
              </a:solidFill>
              <a:effectLst/>
              <a:latin typeface="Söhne"/>
            </a:endParaRPr>
          </a:p>
          <a:p>
            <a:r>
              <a:rPr lang="en-GB" b="0" i="0" dirty="0">
                <a:solidFill>
                  <a:srgbClr val="D1D5DB"/>
                </a:solidFill>
                <a:effectLst/>
                <a:latin typeface="Söhne"/>
              </a:rPr>
              <a:t>the RMS value is often used to assess the loudness or intensity of the sound</a:t>
            </a:r>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14</a:t>
            </a:fld>
            <a:endParaRPr lang="en-GB"/>
          </a:p>
        </p:txBody>
      </p:sp>
    </p:spTree>
    <p:extLst>
      <p:ext uri="{BB962C8B-B14F-4D97-AF65-F5344CB8AC3E}">
        <p14:creationId xmlns:p14="http://schemas.microsoft.com/office/powerpoint/2010/main" val="189205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GB" dirty="0"/>
              <a:t>E </a:t>
            </a:r>
            <a:r>
              <a:rPr lang="en-GB" dirty="0" err="1"/>
              <a:t>por</a:t>
            </a:r>
            <a:r>
              <a:rPr lang="en-GB" dirty="0"/>
              <a:t> ultimo </a:t>
            </a:r>
            <a:r>
              <a:rPr lang="en-GB" dirty="0" err="1"/>
              <a:t>temos</a:t>
            </a:r>
            <a:r>
              <a:rPr lang="en-GB" dirty="0"/>
              <a:t> o </a:t>
            </a:r>
            <a:r>
              <a:rPr lang="en-GB" dirty="0" err="1"/>
              <a:t>gráfico</a:t>
            </a:r>
            <a:r>
              <a:rPr lang="en-GB" dirty="0"/>
              <a:t> de PCA </a:t>
            </a:r>
            <a:r>
              <a:rPr lang="en-GB" dirty="0" err="1"/>
              <a:t>obtido</a:t>
            </a:r>
            <a:r>
              <a:rPr lang="en-GB" dirty="0"/>
              <a:t> para o </a:t>
            </a:r>
            <a:r>
              <a:rPr lang="en-GB" dirty="0" err="1"/>
              <a:t>caso</a:t>
            </a:r>
            <a:r>
              <a:rPr lang="en-GB" dirty="0"/>
              <a:t> “classical” vs “others”, </a:t>
            </a:r>
            <a:r>
              <a:rPr lang="en-GB" dirty="0" err="1"/>
              <a:t>onde</a:t>
            </a:r>
            <a:r>
              <a:rPr lang="en-GB" dirty="0"/>
              <a:t> </a:t>
            </a:r>
            <a:r>
              <a:rPr lang="en-GB" dirty="0" err="1"/>
              <a:t>obtivemos</a:t>
            </a:r>
            <a:r>
              <a:rPr lang="en-GB" dirty="0"/>
              <a:t> um </a:t>
            </a:r>
            <a:r>
              <a:rPr lang="en-GB" dirty="0" err="1"/>
              <a:t>grau</a:t>
            </a:r>
            <a:r>
              <a:rPr lang="en-GB" dirty="0"/>
              <a:t> de </a:t>
            </a:r>
            <a:r>
              <a:rPr lang="en-GB" dirty="0" err="1"/>
              <a:t>separabilidade</a:t>
            </a:r>
            <a:r>
              <a:rPr lang="en-GB" dirty="0"/>
              <a:t> de classes </a:t>
            </a:r>
            <a:r>
              <a:rPr lang="en-GB" dirty="0" err="1"/>
              <a:t>relativamente</a:t>
            </a:r>
            <a:r>
              <a:rPr lang="en-GB" dirty="0"/>
              <a:t> </a:t>
            </a:r>
            <a:r>
              <a:rPr lang="en-GB" dirty="0" err="1"/>
              <a:t>bom</a:t>
            </a:r>
            <a:r>
              <a:rPr lang="en-GB" dirty="0"/>
              <a:t>. </a:t>
            </a:r>
            <a:r>
              <a:rPr lang="en-GB" dirty="0" err="1"/>
              <a:t>Interessantemente</a:t>
            </a:r>
            <a:r>
              <a:rPr lang="en-GB" dirty="0"/>
              <a:t>, </a:t>
            </a:r>
            <a:r>
              <a:rPr lang="en-GB" dirty="0" err="1"/>
              <a:t>quando</a:t>
            </a:r>
            <a:r>
              <a:rPr lang="en-GB" dirty="0"/>
              <a:t> </a:t>
            </a:r>
            <a:r>
              <a:rPr lang="en-GB" dirty="0" err="1"/>
              <a:t>consideramos</a:t>
            </a:r>
            <a:r>
              <a:rPr lang="en-GB" dirty="0"/>
              <a:t> o </a:t>
            </a:r>
            <a:r>
              <a:rPr lang="en-GB" dirty="0" err="1"/>
              <a:t>caso</a:t>
            </a:r>
            <a:r>
              <a:rPr lang="en-GB" dirty="0"/>
              <a:t> classical vs others </a:t>
            </a:r>
            <a:r>
              <a:rPr lang="en-GB" dirty="0" err="1"/>
              <a:t>comparando</a:t>
            </a:r>
            <a:r>
              <a:rPr lang="en-GB" dirty="0"/>
              <a:t> com </a:t>
            </a:r>
            <a:r>
              <a:rPr lang="en-GB" dirty="0" err="1"/>
              <a:t>os</a:t>
            </a:r>
            <a:r>
              <a:rPr lang="en-GB" dirty="0"/>
              <a:t> </a:t>
            </a:r>
            <a:r>
              <a:rPr lang="en-GB" dirty="0" err="1"/>
              <a:t>restantes</a:t>
            </a:r>
            <a:r>
              <a:rPr lang="en-GB" dirty="0"/>
              <a:t> </a:t>
            </a:r>
            <a:r>
              <a:rPr lang="en-GB" dirty="0" err="1"/>
              <a:t>casos</a:t>
            </a:r>
            <a:r>
              <a:rPr lang="en-GB" dirty="0"/>
              <a:t> (blues vs others, rock vs other, etc), </a:t>
            </a:r>
            <a:r>
              <a:rPr lang="en-GB" dirty="0" err="1"/>
              <a:t>este</a:t>
            </a:r>
            <a:r>
              <a:rPr lang="en-GB" dirty="0"/>
              <a:t> </a:t>
            </a:r>
            <a:r>
              <a:rPr lang="en-GB" dirty="0" err="1"/>
              <a:t>foi</a:t>
            </a:r>
            <a:r>
              <a:rPr lang="en-GB" dirty="0"/>
              <a:t> o </a:t>
            </a:r>
            <a:r>
              <a:rPr lang="en-GB" dirty="0" err="1"/>
              <a:t>caso</a:t>
            </a:r>
            <a:r>
              <a:rPr lang="en-GB" dirty="0"/>
              <a:t> </a:t>
            </a:r>
            <a:r>
              <a:rPr lang="en-GB" dirty="0" err="1"/>
              <a:t>onde</a:t>
            </a:r>
            <a:r>
              <a:rPr lang="en-GB" dirty="0"/>
              <a:t> </a:t>
            </a:r>
            <a:r>
              <a:rPr lang="en-GB" dirty="0" err="1"/>
              <a:t>obtivemos</a:t>
            </a:r>
            <a:r>
              <a:rPr lang="en-GB" dirty="0"/>
              <a:t> </a:t>
            </a:r>
            <a:r>
              <a:rPr lang="en-GB" dirty="0" err="1"/>
              <a:t>mehores</a:t>
            </a:r>
            <a:r>
              <a:rPr lang="en-GB" dirty="0"/>
              <a:t> </a:t>
            </a:r>
            <a:r>
              <a:rPr lang="en-GB" dirty="0" err="1"/>
              <a:t>resultados</a:t>
            </a:r>
            <a:r>
              <a:rPr lang="en-GB" dirty="0"/>
              <a:t>.</a:t>
            </a:r>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15</a:t>
            </a:fld>
            <a:endParaRPr lang="en-GB"/>
          </a:p>
        </p:txBody>
      </p:sp>
    </p:spTree>
    <p:extLst>
      <p:ext uri="{BB962C8B-B14F-4D97-AF65-F5344CB8AC3E}">
        <p14:creationId xmlns:p14="http://schemas.microsoft.com/office/powerpoint/2010/main" val="2751609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508000" marR="75565" indent="284480" algn="just">
              <a:lnSpc>
                <a:spcPct val="106000"/>
              </a:lnSpc>
              <a:spcBef>
                <a:spcPts val="1105"/>
              </a:spcBef>
              <a:spcAft>
                <a:spcPts val="0"/>
              </a:spcAft>
            </a:pPr>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16</a:t>
            </a:fld>
            <a:endParaRPr lang="en-GB"/>
          </a:p>
        </p:txBody>
      </p:sp>
    </p:spTree>
    <p:extLst>
      <p:ext uri="{BB962C8B-B14F-4D97-AF65-F5344CB8AC3E}">
        <p14:creationId xmlns:p14="http://schemas.microsoft.com/office/powerpoint/2010/main" val="4179888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508000" marR="75565" indent="284480" algn="just">
              <a:lnSpc>
                <a:spcPct val="106000"/>
              </a:lnSpc>
              <a:spcBef>
                <a:spcPts val="1105"/>
              </a:spcBef>
              <a:spcAft>
                <a:spcPts val="0"/>
              </a:spcAft>
            </a:pPr>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17</a:t>
            </a:fld>
            <a:endParaRPr lang="en-GB"/>
          </a:p>
        </p:txBody>
      </p:sp>
    </p:spTree>
    <p:extLst>
      <p:ext uri="{BB962C8B-B14F-4D97-AF65-F5344CB8AC3E}">
        <p14:creationId xmlns:p14="http://schemas.microsoft.com/office/powerpoint/2010/main" val="270922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18</a:t>
            </a:fld>
            <a:endParaRPr lang="en-GB"/>
          </a:p>
        </p:txBody>
      </p:sp>
    </p:spTree>
    <p:extLst>
      <p:ext uri="{BB962C8B-B14F-4D97-AF65-F5344CB8AC3E}">
        <p14:creationId xmlns:p14="http://schemas.microsoft.com/office/powerpoint/2010/main" val="309258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508000" marR="75565" indent="284480" algn="just">
              <a:lnSpc>
                <a:spcPct val="106000"/>
              </a:lnSpc>
              <a:spcBef>
                <a:spcPts val="1105"/>
              </a:spcBef>
              <a:spcAft>
                <a:spcPts val="0"/>
              </a:spcAft>
            </a:pPr>
            <a:r>
              <a:rPr lang="en-US" sz="1800" dirty="0">
                <a:effectLst/>
                <a:latin typeface="Times New Roman" panose="02020603050405020304" pitchFamily="18" charset="0"/>
                <a:ea typeface="Times New Roman" panose="02020603050405020304" pitchFamily="18" charset="0"/>
              </a:rPr>
              <a:t>Binary classification is a supervised learning task in machine learning that divides new observations into one of two classes, based on a classification rule. For scenario A, we must pick a genre and treat it as our variable of interest (let us consider the genre “blues”) and treat every other variable as the same.</a:t>
            </a:r>
            <a:endParaRPr lang="en-GB"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Looking at class distribution (Fig. 2), we see that there is a significant class imbalance, meaning our model cannot effectively learn the decision boundary since there are not sufficient examples of the minority class. We used SMOTE (Chawla et al. 2011) to oversample the </a:t>
            </a:r>
            <a:r>
              <a:rPr lang="en-US" sz="1800" dirty="0" err="1">
                <a:effectLst/>
                <a:latin typeface="Times New Roman" panose="02020603050405020304" pitchFamily="18" charset="0"/>
                <a:ea typeface="Times New Roman" panose="02020603050405020304" pitchFamily="18" charset="0"/>
              </a:rPr>
              <a:t>examplees</a:t>
            </a:r>
            <a:r>
              <a:rPr lang="en-US" sz="1800" dirty="0">
                <a:effectLst/>
                <a:latin typeface="Times New Roman" panose="02020603050405020304" pitchFamily="18" charset="0"/>
                <a:ea typeface="Times New Roman" panose="02020603050405020304" pitchFamily="18" charset="0"/>
              </a:rPr>
              <a:t> in the minority class.</a:t>
            </a:r>
          </a:p>
          <a:p>
            <a:endParaRPr lang="en-US" sz="1800" dirty="0">
              <a:effectLst/>
              <a:latin typeface="Times New Roman" panose="02020603050405020304" pitchFamily="18" charset="0"/>
            </a:endParaRPr>
          </a:p>
          <a:p>
            <a:pPr marL="342900" marR="75565" lvl="0" indent="-342900" algn="just">
              <a:spcBef>
                <a:spcPts val="11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Scaled the data with a standard scaling method. </a:t>
            </a:r>
            <a:endParaRPr lang="en-GB" sz="1800" dirty="0">
              <a:effectLst/>
              <a:latin typeface="Times New Roman" panose="02020603050405020304" pitchFamily="18" charset="0"/>
              <a:ea typeface="Times New Roman" panose="02020603050405020304" pitchFamily="18" charset="0"/>
            </a:endParaRPr>
          </a:p>
          <a:p>
            <a:pPr marL="342900" marR="75565" lvl="0" indent="-342900" algn="just">
              <a:spcBef>
                <a:spcPts val="11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Checked for low variance features with a threshold of 1/4. </a:t>
            </a:r>
            <a:endParaRPr lang="en-GB" sz="1800" dirty="0">
              <a:effectLst/>
              <a:latin typeface="Times New Roman" panose="02020603050405020304" pitchFamily="18" charset="0"/>
              <a:ea typeface="Times New Roman" panose="02020603050405020304" pitchFamily="18" charset="0"/>
            </a:endParaRPr>
          </a:p>
          <a:p>
            <a:pPr marL="342900" marR="75565" lvl="0" indent="-342900" algn="just">
              <a:spcBef>
                <a:spcPts val="11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Selected the best 20 features according to the p-values of an ANOVA statistical test (arbitrary number).</a:t>
            </a:r>
            <a:endParaRPr lang="en-GB" sz="1800" dirty="0">
              <a:effectLst/>
              <a:latin typeface="Times New Roman" panose="02020603050405020304" pitchFamily="18" charset="0"/>
              <a:ea typeface="Times New Roman" panose="02020603050405020304" pitchFamily="18" charset="0"/>
            </a:endParaRPr>
          </a:p>
          <a:p>
            <a:pPr marL="342900" marR="75565" lvl="0" indent="-342900" algn="just">
              <a:spcBef>
                <a:spcPts val="11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Reduced the features with PCA/LDA.</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19</a:t>
            </a:fld>
            <a:endParaRPr lang="en-GB"/>
          </a:p>
        </p:txBody>
      </p:sp>
    </p:spTree>
    <p:extLst>
      <p:ext uri="{BB962C8B-B14F-4D97-AF65-F5344CB8AC3E}">
        <p14:creationId xmlns:p14="http://schemas.microsoft.com/office/powerpoint/2010/main" val="19041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Vamos</a:t>
            </a:r>
            <a:r>
              <a:rPr lang="en-GB" dirty="0"/>
              <a:t> </a:t>
            </a:r>
            <a:r>
              <a:rPr lang="en-GB" dirty="0" err="1"/>
              <a:t>começar</a:t>
            </a:r>
            <a:r>
              <a:rPr lang="en-GB" dirty="0"/>
              <a:t> com </a:t>
            </a:r>
            <a:r>
              <a:rPr lang="en-GB" dirty="0" err="1"/>
              <a:t>uma</a:t>
            </a:r>
            <a:r>
              <a:rPr lang="en-GB" dirty="0"/>
              <a:t> breve </a:t>
            </a:r>
            <a:r>
              <a:rPr lang="en-GB" dirty="0" err="1"/>
              <a:t>introduçao</a:t>
            </a:r>
            <a:r>
              <a:rPr lang="en-GB" dirty="0"/>
              <a:t> e com </a:t>
            </a:r>
            <a:r>
              <a:rPr lang="en-GB" dirty="0" err="1"/>
              <a:t>os</a:t>
            </a:r>
            <a:r>
              <a:rPr lang="en-GB" dirty="0"/>
              <a:t> </a:t>
            </a:r>
            <a:r>
              <a:rPr lang="en-GB" dirty="0" err="1"/>
              <a:t>objetivos</a:t>
            </a:r>
            <a:r>
              <a:rPr lang="en-GB" dirty="0"/>
              <a:t> </a:t>
            </a:r>
            <a:r>
              <a:rPr lang="en-GB" dirty="0" err="1"/>
              <a:t>pretendidos</a:t>
            </a:r>
            <a:r>
              <a:rPr lang="en-GB" dirty="0"/>
              <a:t>, </a:t>
            </a:r>
            <a:r>
              <a:rPr lang="en-GB" dirty="0" err="1"/>
              <a:t>em</a:t>
            </a:r>
            <a:r>
              <a:rPr lang="en-GB" dirty="0"/>
              <a:t> </a:t>
            </a:r>
            <a:r>
              <a:rPr lang="en-GB" dirty="0" err="1"/>
              <a:t>seguida</a:t>
            </a:r>
            <a:r>
              <a:rPr lang="en-GB" dirty="0"/>
              <a:t> </a:t>
            </a:r>
            <a:r>
              <a:rPr lang="en-GB" dirty="0" err="1"/>
              <a:t>vamos</a:t>
            </a:r>
            <a:r>
              <a:rPr lang="en-GB" dirty="0"/>
              <a:t> </a:t>
            </a:r>
            <a:r>
              <a:rPr lang="en-GB" dirty="0" err="1"/>
              <a:t>apresentar</a:t>
            </a:r>
            <a:r>
              <a:rPr lang="en-GB" dirty="0"/>
              <a:t> o dataset </a:t>
            </a:r>
            <a:r>
              <a:rPr lang="en-GB" dirty="0" err="1"/>
              <a:t>utilizado</a:t>
            </a:r>
            <a:r>
              <a:rPr lang="en-GB" dirty="0"/>
              <a:t>, </a:t>
            </a:r>
            <a:r>
              <a:rPr lang="en-GB" dirty="0" err="1"/>
              <a:t>seguidamente</a:t>
            </a:r>
            <a:r>
              <a:rPr lang="en-GB" dirty="0"/>
              <a:t> </a:t>
            </a:r>
            <a:r>
              <a:rPr lang="en-GB" dirty="0" err="1"/>
              <a:t>vamos</a:t>
            </a:r>
            <a:r>
              <a:rPr lang="en-GB" dirty="0"/>
              <a:t> </a:t>
            </a:r>
            <a:r>
              <a:rPr lang="en-GB" dirty="0" err="1"/>
              <a:t>abordar</a:t>
            </a:r>
            <a:r>
              <a:rPr lang="en-GB" dirty="0"/>
              <a:t> </a:t>
            </a:r>
            <a:r>
              <a:rPr lang="en-GB" dirty="0" err="1"/>
              <a:t>os</a:t>
            </a:r>
            <a:r>
              <a:rPr lang="en-GB" dirty="0"/>
              <a:t> </a:t>
            </a:r>
            <a:r>
              <a:rPr lang="en-GB" dirty="0" err="1"/>
              <a:t>passos</a:t>
            </a:r>
            <a:r>
              <a:rPr lang="en-GB" dirty="0"/>
              <a:t> da pipeline que </a:t>
            </a:r>
            <a:r>
              <a:rPr lang="en-GB" dirty="0" err="1"/>
              <a:t>definimos</a:t>
            </a:r>
            <a:r>
              <a:rPr lang="en-GB" dirty="0"/>
              <a:t>, </a:t>
            </a:r>
            <a:r>
              <a:rPr lang="en-GB" dirty="0" err="1"/>
              <a:t>nomeadamente</a:t>
            </a:r>
            <a:r>
              <a:rPr lang="en-GB" dirty="0"/>
              <a:t>, a </a:t>
            </a:r>
            <a:r>
              <a:rPr lang="en-GB" dirty="0" err="1"/>
              <a:t>selecao</a:t>
            </a:r>
            <a:r>
              <a:rPr lang="en-GB" dirty="0"/>
              <a:t> e </a:t>
            </a:r>
            <a:r>
              <a:rPr lang="en-GB" dirty="0" err="1"/>
              <a:t>reduçao</a:t>
            </a:r>
            <a:r>
              <a:rPr lang="en-GB" dirty="0"/>
              <a:t> das features, a </a:t>
            </a:r>
            <a:r>
              <a:rPr lang="en-GB" dirty="0" err="1"/>
              <a:t>analise</a:t>
            </a:r>
            <a:r>
              <a:rPr lang="en-GB" dirty="0"/>
              <a:t> </a:t>
            </a:r>
            <a:r>
              <a:rPr lang="en-GB" dirty="0" err="1"/>
              <a:t>exploratoria</a:t>
            </a:r>
            <a:r>
              <a:rPr lang="en-GB" dirty="0"/>
              <a:t> </a:t>
            </a:r>
            <a:r>
              <a:rPr lang="en-GB" dirty="0" err="1"/>
              <a:t>realizada</a:t>
            </a:r>
            <a:r>
              <a:rPr lang="en-GB" dirty="0"/>
              <a:t>, </a:t>
            </a:r>
            <a:r>
              <a:rPr lang="en-GB" dirty="0" err="1"/>
              <a:t>os</a:t>
            </a:r>
            <a:r>
              <a:rPr lang="en-GB" dirty="0"/>
              <a:t> </a:t>
            </a:r>
            <a:r>
              <a:rPr lang="en-GB" dirty="0" err="1"/>
              <a:t>classificadores</a:t>
            </a:r>
            <a:r>
              <a:rPr lang="en-GB" dirty="0"/>
              <a:t> que </a:t>
            </a:r>
            <a:r>
              <a:rPr lang="en-GB" dirty="0" err="1"/>
              <a:t>utilizamos</a:t>
            </a:r>
            <a:r>
              <a:rPr lang="en-GB" dirty="0"/>
              <a:t>, e </a:t>
            </a:r>
            <a:r>
              <a:rPr lang="en-GB" dirty="0" err="1"/>
              <a:t>por</a:t>
            </a:r>
            <a:r>
              <a:rPr lang="en-GB" dirty="0"/>
              <a:t> </a:t>
            </a:r>
            <a:r>
              <a:rPr lang="en-GB" dirty="0" err="1"/>
              <a:t>fim</a:t>
            </a:r>
            <a:r>
              <a:rPr lang="en-GB" dirty="0"/>
              <a:t> um </a:t>
            </a:r>
            <a:r>
              <a:rPr lang="en-GB" dirty="0" err="1"/>
              <a:t>resumo</a:t>
            </a:r>
            <a:r>
              <a:rPr lang="en-GB" dirty="0"/>
              <a:t> dos </a:t>
            </a:r>
            <a:r>
              <a:rPr lang="en-GB" dirty="0" err="1"/>
              <a:t>nossos</a:t>
            </a:r>
            <a:r>
              <a:rPr lang="en-GB" dirty="0"/>
              <a:t> </a:t>
            </a:r>
            <a:r>
              <a:rPr lang="en-GB" dirty="0" err="1"/>
              <a:t>resultados</a:t>
            </a:r>
            <a:r>
              <a:rPr lang="en-GB" dirty="0"/>
              <a:t>.</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Logistic Regression;</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K-nearest neighbors (KNN); </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Fisher’s LDA (Linear Discriminant Analysis); </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Random forest classifier;</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Support Vector Machine (SVM);</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Naïve Bayes (NB). </a:t>
            </a:r>
            <a:endParaRPr lang="en-GB" sz="1800" dirty="0">
              <a:effectLst/>
              <a:latin typeface="Times New Roman" panose="02020603050405020304" pitchFamily="18" charset="0"/>
              <a:ea typeface="Times New Roman" panose="02020603050405020304" pitchFamily="18" charset="0"/>
            </a:endParaRPr>
          </a:p>
          <a:p>
            <a:pPr rtl="0"/>
            <a:endParaRPr lang="en-GB" dirty="0"/>
          </a:p>
          <a:p>
            <a:pPr lvl="0"/>
            <a:r>
              <a:rPr lang="en-GB" dirty="0"/>
              <a:t>Accuracy</a:t>
            </a:r>
          </a:p>
          <a:p>
            <a:pPr lvl="0"/>
            <a:r>
              <a:rPr lang="en-GB" dirty="0"/>
              <a:t>Precision</a:t>
            </a:r>
          </a:p>
          <a:p>
            <a:pPr lvl="0"/>
            <a:r>
              <a:rPr lang="en-GB" dirty="0"/>
              <a:t>Recall</a:t>
            </a:r>
          </a:p>
          <a:p>
            <a:pPr lvl="0"/>
            <a:r>
              <a:rPr lang="en-GB" dirty="0"/>
              <a:t>F1 score (scenario A), F1 weighted (scenario B)</a:t>
            </a:r>
          </a:p>
          <a:p>
            <a:pPr lvl="0"/>
            <a:r>
              <a:rPr lang="en-GB" dirty="0"/>
              <a:t>Mathew’s correlation coefficient</a:t>
            </a:r>
          </a:p>
          <a:p>
            <a:pPr lvl="0"/>
            <a:endParaRPr lang="en-GB" dirty="0"/>
          </a:p>
          <a:p>
            <a:pPr algn="l">
              <a:buFont typeface="+mj-lt"/>
              <a:buAutoNum type="arabicPeriod"/>
            </a:pPr>
            <a:r>
              <a:rPr lang="pt-BR" b="0" i="0" dirty="0">
                <a:solidFill>
                  <a:srgbClr val="D1D5DB"/>
                </a:solidFill>
                <a:effectLst/>
                <a:latin typeface="Söhne"/>
              </a:rPr>
              <a:t>Regressão Logística: A Regressão Logística é um modelo de classificação usado para prever a probabilidade de ocorrência de um evento binário. Ele usa uma função logística para modelar a relação entre as variáveis de entrada e a probabilidade de pertencer a uma classe específica. A regressão logística é treinada ajustando os parâmetros do modelo para maximizar a verossimilhança dos dados observados.</a:t>
            </a:r>
          </a:p>
          <a:p>
            <a:pPr algn="l">
              <a:buFont typeface="+mj-lt"/>
              <a:buAutoNum type="arabicPeriod"/>
            </a:pPr>
            <a:r>
              <a:rPr lang="pt-BR" b="0" i="0" dirty="0">
                <a:solidFill>
                  <a:srgbClr val="D1D5DB"/>
                </a:solidFill>
                <a:effectLst/>
                <a:latin typeface="Söhne"/>
              </a:rPr>
              <a:t>K-vizinhos mais próximos (KNN): O K-vizinhos mais próximos é um algoritmo de aprendizado de máquina supervisionado usado para classificação. Ele classifica uma nova amostra com base nas classes de seus k vizinhos mais próximos no espaço de características. O valor de k é determinado pelo usuário e a classe da nova amostra é atribuída pela maioria das classes entre seus vizinhos.</a:t>
            </a:r>
          </a:p>
          <a:p>
            <a:pPr algn="l">
              <a:buFont typeface="+mj-lt"/>
              <a:buAutoNum type="arabicPeriod"/>
            </a:pPr>
            <a:r>
              <a:rPr lang="pt-BR" b="0" i="0" dirty="0">
                <a:solidFill>
                  <a:srgbClr val="D1D5DB"/>
                </a:solidFill>
                <a:effectLst/>
                <a:latin typeface="Söhne"/>
              </a:rPr>
              <a:t>LDA de Fisher (Análise Discriminante Linear): A LDA de Fisher é um método de redução de dimensionalidade e classificação usado para encontrar a combinação linear de características que maximiza a separação entre as classes. Ele encontra vetores discriminantes ótimos que projetam os dados em um espaço de menor dimensão. A LDA de Fisher é baseada na maximização da razão entre a variância entre as classes e a variância dentro das classes.</a:t>
            </a:r>
          </a:p>
          <a:p>
            <a:pPr algn="l">
              <a:buFont typeface="+mj-lt"/>
              <a:buAutoNum type="arabicPeriod"/>
            </a:pPr>
            <a:r>
              <a:rPr lang="pt-BR" b="0" i="0" dirty="0">
                <a:solidFill>
                  <a:srgbClr val="D1D5DB"/>
                </a:solidFill>
                <a:effectLst/>
                <a:latin typeface="Söhne"/>
              </a:rPr>
              <a:t>Random Forest (Floresta Aleatória): A Random Forest é um algoritmo de aprendizado de máquina baseado em árvores de decisão. Ele cria várias árvores de decisão independentes e combina suas previsões por voto majoritário para realizar a classificação. Cada árvore é construída em uma amostra aleatória do conjunto de dados, utilizando uma seleção aleatória de recursos em cada nó de divisão.</a:t>
            </a:r>
          </a:p>
          <a:p>
            <a:pPr algn="l">
              <a:buFont typeface="+mj-lt"/>
              <a:buAutoNum type="arabicPeriod"/>
            </a:pPr>
            <a:r>
              <a:rPr lang="pt-BR" b="0" i="0" dirty="0">
                <a:solidFill>
                  <a:srgbClr val="D1D5DB"/>
                </a:solidFill>
                <a:effectLst/>
                <a:latin typeface="Söhne"/>
              </a:rPr>
              <a:t>Support Vector Machine (SVM): A Support Vector Machine é um modelo de aprendizado de máquina usado para classificação e regressão. Ele mapeia os dados em um espaço de alta dimensão e encontra o hiperplano que melhor separa as classes. O SVM busca encontrar o hiperplano de margem máxima, que maximiza a distância entre os pontos de cada classe e o hiperplano de decisão.</a:t>
            </a:r>
          </a:p>
          <a:p>
            <a:pPr algn="l">
              <a:buFont typeface="+mj-lt"/>
              <a:buAutoNum type="arabicPeriod"/>
            </a:pPr>
            <a:r>
              <a:rPr lang="pt-BR" b="0" i="0" dirty="0">
                <a:solidFill>
                  <a:srgbClr val="D1D5DB"/>
                </a:solidFill>
                <a:effectLst/>
                <a:latin typeface="Söhne"/>
              </a:rPr>
              <a:t>Naive Bayes (NB): O Naive Bayes é um modelo de classificação probabilístico baseado no Teorema de Bayes. Ele assume a independência condicional das características, ou seja, que as características são independentes entre si, dadas as classes. O modelo calcula a probabilidade de pertencer a cada classe com base nas probabilidades a priori e nas probabilidades condicionais das características.</a:t>
            </a:r>
          </a:p>
          <a:p>
            <a:pPr algn="l">
              <a:buFont typeface="+mj-lt"/>
              <a:buAutoNum type="arabicPeriod"/>
            </a:pPr>
            <a:endParaRPr lang="pt-BR" b="0" i="0" dirty="0">
              <a:solidFill>
                <a:srgbClr val="D1D5DB"/>
              </a:solidFill>
              <a:effectLst/>
              <a:latin typeface="Söhne"/>
            </a:endParaRPr>
          </a:p>
          <a:p>
            <a:pPr algn="l">
              <a:buFont typeface="+mj-lt"/>
              <a:buAutoNum type="arabicPeriod"/>
            </a:pPr>
            <a:r>
              <a:rPr lang="pt-BR" b="0" i="0" dirty="0">
                <a:solidFill>
                  <a:srgbClr val="D1D5DB"/>
                </a:solidFill>
                <a:effectLst/>
                <a:latin typeface="Söhne"/>
              </a:rPr>
              <a:t>Acurácia (Accuracy): A acurácia é uma métrica comum para avaliar o desempenho de um modelo de classificação. Ela mede a proporção de predições corretas em relação ao total de predições. A fórmula para calcular a acurácia é: acurácia = (verdadeiros positivos + verdadeiros negativos) / total de amostras. No entanto, a acurácia pode ser enganosa em casos de desequilíbrio de classes.</a:t>
            </a:r>
          </a:p>
          <a:p>
            <a:pPr algn="l">
              <a:buFont typeface="+mj-lt"/>
              <a:buAutoNum type="arabicPeriod"/>
            </a:pPr>
            <a:r>
              <a:rPr lang="pt-BR" b="0" i="0" dirty="0">
                <a:solidFill>
                  <a:srgbClr val="D1D5DB"/>
                </a:solidFill>
                <a:effectLst/>
                <a:latin typeface="Söhne"/>
              </a:rPr>
              <a:t>Precisão (Precision): A precisão mede a proporção de exemplos classificados corretamente como positivos em relação ao total de exemplos classificados como positivos pelo modelo. A fórmula para calcular a precisão é: precisão = verdadeiros positivos / (verdadeiros positivos + falsos positivos). A precisão é útil quando o foco está em minimizar os falsos positivos.</a:t>
            </a:r>
          </a:p>
          <a:p>
            <a:pPr algn="l">
              <a:buFont typeface="+mj-lt"/>
              <a:buAutoNum type="arabicPeriod"/>
            </a:pPr>
            <a:r>
              <a:rPr lang="pt-BR" b="0" i="0" dirty="0">
                <a:solidFill>
                  <a:srgbClr val="D1D5DB"/>
                </a:solidFill>
                <a:effectLst/>
                <a:latin typeface="Söhne"/>
              </a:rPr>
              <a:t>Recall (Recall): O recall, também conhecido como taxa de verdadeiros positivos ou sensibilidade, mede a proporção de exemplos positivos corretamente identificados pelo modelo em relação ao total de exemplos positivos. A fórmula para calcular o recall é: recall = verdadeiros positivos / (verdadeiros positivos + falsos negativos). O recall é importante quando o objetivo é minimizar os falsos negativos.</a:t>
            </a:r>
          </a:p>
          <a:p>
            <a:pPr algn="l">
              <a:buFont typeface="+mj-lt"/>
              <a:buAutoNum type="arabicPeriod"/>
            </a:pPr>
            <a:r>
              <a:rPr lang="pt-BR" b="0" i="0" dirty="0">
                <a:solidFill>
                  <a:srgbClr val="D1D5DB"/>
                </a:solidFill>
                <a:effectLst/>
                <a:latin typeface="Söhne"/>
              </a:rPr>
              <a:t>Pontuação F1 (F1 Score) - Cenário A: A pontuação F1 é uma medida combinada de precisão e recall que fornece uma média harmônica entre as duas métricas. É calculada pela fórmula: F1 Score = 2 * (precisão * recall) / (precisão + recall). O F1 Score é útil quando há um equilíbrio desejado entre precisão e recall.</a:t>
            </a:r>
          </a:p>
          <a:p>
            <a:pPr algn="l">
              <a:buFont typeface="+mj-lt"/>
              <a:buAutoNum type="arabicPeriod"/>
            </a:pPr>
            <a:r>
              <a:rPr lang="pt-BR" b="0" i="0" dirty="0">
                <a:solidFill>
                  <a:srgbClr val="D1D5DB"/>
                </a:solidFill>
                <a:effectLst/>
                <a:latin typeface="Söhne"/>
              </a:rPr>
              <a:t>Pontuação F1 Ponderada (F1 Weighted) - Cenário B: A pontuação F1 ponderada é uma versão ponderada do F1 Score para cenários de classificação multiclasse, levando em consideração o desequilíbrio das classes. Em vez de calcular uma única pontuação F1, ela calcula uma média ponderada das pontuações F1 de cada classe, usando o número de amostras de cada classe como peso.</a:t>
            </a:r>
          </a:p>
          <a:p>
            <a:pPr algn="l">
              <a:buFont typeface="+mj-lt"/>
              <a:buAutoNum type="arabicPeriod"/>
            </a:pPr>
            <a:r>
              <a:rPr lang="pt-BR" b="0" i="0" dirty="0">
                <a:solidFill>
                  <a:srgbClr val="D1D5DB"/>
                </a:solidFill>
                <a:effectLst/>
                <a:latin typeface="Söhne"/>
              </a:rPr>
              <a:t>Coeficiente de Correlação de Mathew (Matthew’s Correlation Coefficient): O coeficiente de correlação de Matthew é uma medida de desempenho que leva em consideração as quatro categorias de classificação: verdadeiros positivos, verdadeiros negativos, falsos positivos e falsos negativos. Ele varia de -1 a +1, onde +1 representa uma predição perfeita, 0 representa uma predição aleatória e -1 representa uma predição totalmente oposta à verdade. É uma métrica útil quando há um desequilíbrio de classes ou quando as classes são desproporcionalmente representadas.</a:t>
            </a:r>
          </a:p>
          <a:p>
            <a:pPr algn="l">
              <a:buFont typeface="+mj-lt"/>
              <a:buAutoNum type="arabicPeriod"/>
            </a:pPr>
            <a:endParaRPr lang="pt-BR" b="0" i="0" dirty="0">
              <a:solidFill>
                <a:srgbClr val="D1D5DB"/>
              </a:solidFill>
              <a:effectLst/>
              <a:latin typeface="Söhne"/>
            </a:endParaRPr>
          </a:p>
          <a:p>
            <a:pPr rtl="0"/>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20</a:t>
            </a:fld>
            <a:endParaRPr lang="en-GB"/>
          </a:p>
        </p:txBody>
      </p:sp>
    </p:spTree>
    <p:extLst>
      <p:ext uri="{BB962C8B-B14F-4D97-AF65-F5344CB8AC3E}">
        <p14:creationId xmlns:p14="http://schemas.microsoft.com/office/powerpoint/2010/main" val="562526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err="1"/>
              <a:t>Vamos</a:t>
            </a:r>
            <a:r>
              <a:rPr lang="en-GB" dirty="0"/>
              <a:t> </a:t>
            </a:r>
            <a:r>
              <a:rPr lang="en-GB" dirty="0" err="1"/>
              <a:t>começar</a:t>
            </a:r>
            <a:r>
              <a:rPr lang="en-GB" dirty="0"/>
              <a:t> </a:t>
            </a:r>
            <a:r>
              <a:rPr lang="en-GB" dirty="0" err="1"/>
              <a:t>por</a:t>
            </a:r>
            <a:r>
              <a:rPr lang="en-GB" dirty="0"/>
              <a:t> </a:t>
            </a:r>
            <a:r>
              <a:rPr lang="en-GB" dirty="0" err="1"/>
              <a:t>olhar</a:t>
            </a:r>
            <a:r>
              <a:rPr lang="en-GB" dirty="0"/>
              <a:t> para </a:t>
            </a:r>
            <a:r>
              <a:rPr lang="en-GB" dirty="0" err="1"/>
              <a:t>os</a:t>
            </a:r>
            <a:r>
              <a:rPr lang="en-GB" dirty="0"/>
              <a:t> </a:t>
            </a:r>
            <a:r>
              <a:rPr lang="en-GB" dirty="0" err="1"/>
              <a:t>resultados</a:t>
            </a:r>
            <a:r>
              <a:rPr lang="en-GB" dirty="0"/>
              <a:t> de cross validation do </a:t>
            </a:r>
            <a:r>
              <a:rPr lang="en-GB" dirty="0" err="1"/>
              <a:t>cenario</a:t>
            </a:r>
            <a:r>
              <a:rPr lang="en-GB" dirty="0"/>
              <a:t> A. </a:t>
            </a:r>
            <a:r>
              <a:rPr lang="en-GB" dirty="0" err="1"/>
              <a:t>Todos</a:t>
            </a:r>
            <a:r>
              <a:rPr lang="en-GB" dirty="0"/>
              <a:t> </a:t>
            </a:r>
            <a:r>
              <a:rPr lang="en-GB" dirty="0" err="1"/>
              <a:t>os</a:t>
            </a:r>
            <a:r>
              <a:rPr lang="en-GB" dirty="0"/>
              <a:t> </a:t>
            </a:r>
            <a:r>
              <a:rPr lang="en-GB" dirty="0" err="1"/>
              <a:t>modelos</a:t>
            </a:r>
            <a:r>
              <a:rPr lang="en-GB" dirty="0"/>
              <a:t> </a:t>
            </a:r>
            <a:r>
              <a:rPr lang="en-GB" dirty="0" err="1"/>
              <a:t>atingiram</a:t>
            </a:r>
            <a:r>
              <a:rPr lang="en-GB" dirty="0"/>
              <a:t> </a:t>
            </a:r>
            <a:r>
              <a:rPr lang="en-GB" dirty="0" err="1"/>
              <a:t>resultados</a:t>
            </a:r>
            <a:r>
              <a:rPr lang="en-GB" dirty="0"/>
              <a:t> </a:t>
            </a:r>
            <a:r>
              <a:rPr lang="en-GB" dirty="0" err="1"/>
              <a:t>satisfatorios</a:t>
            </a:r>
            <a:r>
              <a:rPr lang="en-GB" dirty="0"/>
              <a:t>, </a:t>
            </a:r>
            <a:r>
              <a:rPr lang="en-GB" dirty="0" err="1"/>
              <a:t>sendo</a:t>
            </a:r>
            <a:r>
              <a:rPr lang="en-GB" dirty="0"/>
              <a:t> que </a:t>
            </a:r>
            <a:r>
              <a:rPr lang="en-GB" dirty="0" err="1"/>
              <a:t>os</a:t>
            </a:r>
            <a:r>
              <a:rPr lang="en-GB" dirty="0"/>
              <a:t> </a:t>
            </a:r>
            <a:r>
              <a:rPr lang="en-GB" dirty="0" err="1"/>
              <a:t>modelos</a:t>
            </a:r>
            <a:r>
              <a:rPr lang="en-GB" dirty="0"/>
              <a:t> de random forest e </a:t>
            </a:r>
            <a:r>
              <a:rPr lang="en-GB" dirty="0" err="1"/>
              <a:t>svm</a:t>
            </a:r>
            <a:r>
              <a:rPr lang="en-GB" dirty="0"/>
              <a:t> </a:t>
            </a:r>
            <a:r>
              <a:rPr lang="en-GB" dirty="0" err="1"/>
              <a:t>foram</a:t>
            </a:r>
            <a:r>
              <a:rPr lang="en-GB" dirty="0"/>
              <a:t> </a:t>
            </a:r>
            <a:r>
              <a:rPr lang="en-GB" dirty="0" err="1"/>
              <a:t>os</a:t>
            </a:r>
            <a:r>
              <a:rPr lang="en-GB" dirty="0"/>
              <a:t> </a:t>
            </a:r>
            <a:r>
              <a:rPr lang="en-GB" dirty="0" err="1"/>
              <a:t>melhores</a:t>
            </a:r>
            <a:r>
              <a:rPr lang="en-GB" dirty="0"/>
              <a:t> overall e o </a:t>
            </a:r>
            <a:r>
              <a:rPr lang="en-GB" dirty="0" err="1"/>
              <a:t>modelo</a:t>
            </a:r>
            <a:r>
              <a:rPr lang="en-GB" dirty="0"/>
              <a:t> Naïve bayes o que </a:t>
            </a:r>
            <a:r>
              <a:rPr lang="en-GB" dirty="0" err="1"/>
              <a:t>teve</a:t>
            </a:r>
            <a:r>
              <a:rPr lang="en-GB" dirty="0"/>
              <a:t> </a:t>
            </a:r>
            <a:r>
              <a:rPr lang="en-GB" dirty="0" err="1"/>
              <a:t>pior</a:t>
            </a:r>
            <a:r>
              <a:rPr lang="en-GB" dirty="0"/>
              <a:t> </a:t>
            </a:r>
            <a:r>
              <a:rPr lang="en-GB" dirty="0" err="1"/>
              <a:t>desempenho</a:t>
            </a:r>
            <a:r>
              <a:rPr lang="en-GB" dirty="0"/>
              <a:t>. </a:t>
            </a:r>
          </a:p>
          <a:p>
            <a:pPr rtl="0"/>
            <a:endParaRPr lang="en-GB" dirty="0"/>
          </a:p>
          <a:p>
            <a:pPr rtl="0"/>
            <a:r>
              <a:rPr lang="en-GB" dirty="0"/>
              <a:t>Uma </a:t>
            </a:r>
            <a:r>
              <a:rPr lang="en-GB" dirty="0" err="1"/>
              <a:t>suposicao</a:t>
            </a:r>
            <a:r>
              <a:rPr lang="en-GB" dirty="0"/>
              <a:t> </a:t>
            </a:r>
            <a:r>
              <a:rPr lang="en-GB" dirty="0" err="1"/>
              <a:t>importante</a:t>
            </a:r>
            <a:r>
              <a:rPr lang="en-GB" dirty="0"/>
              <a:t> do </a:t>
            </a:r>
            <a:r>
              <a:rPr lang="en-GB" dirty="0" err="1"/>
              <a:t>modelo</a:t>
            </a:r>
            <a:r>
              <a:rPr lang="en-GB" dirty="0"/>
              <a:t> naïve bayes é que as features dos dados </a:t>
            </a:r>
            <a:r>
              <a:rPr lang="en-GB" dirty="0" err="1"/>
              <a:t>tenham</a:t>
            </a:r>
            <a:r>
              <a:rPr lang="en-GB" dirty="0"/>
              <a:t> </a:t>
            </a:r>
            <a:r>
              <a:rPr lang="en-GB" dirty="0" err="1"/>
              <a:t>uma</a:t>
            </a:r>
            <a:r>
              <a:rPr lang="en-GB" dirty="0"/>
              <a:t> </a:t>
            </a:r>
            <a:r>
              <a:rPr lang="en-GB" dirty="0" err="1"/>
              <a:t>distribuiçao</a:t>
            </a:r>
            <a:r>
              <a:rPr lang="en-GB" dirty="0"/>
              <a:t> normal, e </a:t>
            </a:r>
            <a:r>
              <a:rPr lang="en-GB" dirty="0" err="1"/>
              <a:t>apesar</a:t>
            </a:r>
            <a:r>
              <a:rPr lang="en-GB" dirty="0"/>
              <a:t> do </a:t>
            </a:r>
            <a:r>
              <a:rPr lang="en-GB" dirty="0" err="1"/>
              <a:t>standar</a:t>
            </a:r>
            <a:r>
              <a:rPr lang="en-GB" dirty="0"/>
              <a:t> scaler </a:t>
            </a:r>
            <a:r>
              <a:rPr lang="en-GB" dirty="0" err="1"/>
              <a:t>poder</a:t>
            </a:r>
            <a:r>
              <a:rPr lang="en-GB" dirty="0"/>
              <a:t> </a:t>
            </a:r>
            <a:r>
              <a:rPr lang="en-GB" dirty="0" err="1"/>
              <a:t>aproximar</a:t>
            </a:r>
            <a:r>
              <a:rPr lang="en-GB" dirty="0"/>
              <a:t>  a </a:t>
            </a:r>
            <a:r>
              <a:rPr lang="en-GB" dirty="0" err="1"/>
              <a:t>distribuiçao</a:t>
            </a:r>
            <a:r>
              <a:rPr lang="en-GB" dirty="0"/>
              <a:t> a </a:t>
            </a:r>
            <a:r>
              <a:rPr lang="en-GB" dirty="0" err="1"/>
              <a:t>uma</a:t>
            </a:r>
            <a:r>
              <a:rPr lang="en-GB" dirty="0"/>
              <a:t> </a:t>
            </a:r>
            <a:r>
              <a:rPr lang="en-GB" dirty="0" err="1"/>
              <a:t>distribuiçao</a:t>
            </a:r>
            <a:r>
              <a:rPr lang="en-GB" dirty="0"/>
              <a:t> normal é </a:t>
            </a:r>
            <a:r>
              <a:rPr lang="en-GB" dirty="0" err="1"/>
              <a:t>possivel</a:t>
            </a:r>
            <a:r>
              <a:rPr lang="en-GB" dirty="0"/>
              <a:t> que </a:t>
            </a:r>
            <a:r>
              <a:rPr lang="en-GB" dirty="0" err="1"/>
              <a:t>nao</a:t>
            </a:r>
            <a:r>
              <a:rPr lang="en-GB" dirty="0"/>
              <a:t> </a:t>
            </a:r>
            <a:r>
              <a:rPr lang="en-GB" dirty="0" err="1"/>
              <a:t>seja</a:t>
            </a:r>
            <a:r>
              <a:rPr lang="en-GB" dirty="0"/>
              <a:t> </a:t>
            </a:r>
            <a:r>
              <a:rPr lang="en-GB" dirty="0" err="1"/>
              <a:t>suficiente</a:t>
            </a:r>
            <a:r>
              <a:rPr lang="en-GB" dirty="0"/>
              <a:t> para </a:t>
            </a:r>
            <a:r>
              <a:rPr lang="en-GB" dirty="0" err="1"/>
              <a:t>satisfazer</a:t>
            </a:r>
            <a:r>
              <a:rPr lang="en-GB" dirty="0"/>
              <a:t> </a:t>
            </a:r>
            <a:r>
              <a:rPr lang="en-GB" dirty="0" err="1"/>
              <a:t>este</a:t>
            </a:r>
            <a:r>
              <a:rPr lang="en-GB" dirty="0"/>
              <a:t> </a:t>
            </a:r>
            <a:r>
              <a:rPr lang="en-GB" dirty="0" err="1"/>
              <a:t>requerimento</a:t>
            </a:r>
            <a:r>
              <a:rPr lang="en-GB" dirty="0"/>
              <a:t>. E </a:t>
            </a:r>
            <a:r>
              <a:rPr lang="en-GB" dirty="0" err="1"/>
              <a:t>esta</a:t>
            </a:r>
            <a:r>
              <a:rPr lang="en-GB" dirty="0"/>
              <a:t> </a:t>
            </a:r>
            <a:r>
              <a:rPr lang="en-GB" dirty="0" err="1"/>
              <a:t>pode</a:t>
            </a:r>
            <a:r>
              <a:rPr lang="en-GB" dirty="0"/>
              <a:t> ser </a:t>
            </a:r>
            <a:r>
              <a:rPr lang="en-GB" dirty="0" err="1"/>
              <a:t>uma</a:t>
            </a:r>
            <a:r>
              <a:rPr lang="en-GB" dirty="0"/>
              <a:t> </a:t>
            </a:r>
            <a:r>
              <a:rPr lang="en-GB" dirty="0" err="1"/>
              <a:t>possivel</a:t>
            </a:r>
            <a:r>
              <a:rPr lang="en-GB" dirty="0"/>
              <a:t> </a:t>
            </a:r>
            <a:r>
              <a:rPr lang="en-GB" dirty="0" err="1"/>
              <a:t>razao</a:t>
            </a:r>
            <a:r>
              <a:rPr lang="en-GB" dirty="0"/>
              <a:t> para o </a:t>
            </a:r>
            <a:r>
              <a:rPr lang="en-GB" dirty="0" err="1"/>
              <a:t>pior</a:t>
            </a:r>
            <a:r>
              <a:rPr lang="en-GB" dirty="0"/>
              <a:t> </a:t>
            </a:r>
            <a:r>
              <a:rPr lang="en-GB" dirty="0" err="1"/>
              <a:t>desempenho</a:t>
            </a:r>
            <a:r>
              <a:rPr lang="en-GB" dirty="0"/>
              <a:t> </a:t>
            </a:r>
            <a:r>
              <a:rPr lang="en-GB" dirty="0" err="1"/>
              <a:t>deste</a:t>
            </a:r>
            <a:r>
              <a:rPr lang="en-GB" dirty="0"/>
              <a:t> </a:t>
            </a:r>
            <a:r>
              <a:rPr lang="en-GB" dirty="0" err="1"/>
              <a:t>modelo</a:t>
            </a:r>
            <a:r>
              <a:rPr lang="en-GB" dirty="0"/>
              <a:t>.</a:t>
            </a:r>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21</a:t>
            </a:fld>
            <a:endParaRPr lang="en-GB"/>
          </a:p>
        </p:txBody>
      </p:sp>
    </p:spTree>
    <p:extLst>
      <p:ext uri="{BB962C8B-B14F-4D97-AF65-F5344CB8AC3E}">
        <p14:creationId xmlns:p14="http://schemas.microsoft.com/office/powerpoint/2010/main" val="3278096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err="1"/>
              <a:t>Relativamente</a:t>
            </a:r>
            <a:r>
              <a:rPr lang="en-GB" dirty="0"/>
              <a:t> </a:t>
            </a:r>
            <a:r>
              <a:rPr lang="en-GB" dirty="0" err="1"/>
              <a:t>ao</a:t>
            </a:r>
            <a:r>
              <a:rPr lang="en-GB" dirty="0"/>
              <a:t> teste </a:t>
            </a:r>
            <a:r>
              <a:rPr lang="en-GB" dirty="0" err="1"/>
              <a:t>independente</a:t>
            </a:r>
            <a:r>
              <a:rPr lang="en-GB" dirty="0"/>
              <a:t>, </a:t>
            </a:r>
            <a:r>
              <a:rPr lang="en-GB" dirty="0" err="1"/>
              <a:t>mais</a:t>
            </a:r>
            <a:r>
              <a:rPr lang="en-GB" dirty="0"/>
              <a:t> </a:t>
            </a:r>
            <a:r>
              <a:rPr lang="en-GB" dirty="0" err="1"/>
              <a:t>uma</a:t>
            </a:r>
            <a:r>
              <a:rPr lang="en-GB" dirty="0"/>
              <a:t> </a:t>
            </a:r>
            <a:r>
              <a:rPr lang="en-GB" dirty="0" err="1"/>
              <a:t>vez</a:t>
            </a:r>
            <a:r>
              <a:rPr lang="en-GB" dirty="0"/>
              <a:t> </a:t>
            </a:r>
            <a:r>
              <a:rPr lang="en-GB" dirty="0" err="1"/>
              <a:t>os</a:t>
            </a:r>
            <a:r>
              <a:rPr lang="en-GB" dirty="0"/>
              <a:t> </a:t>
            </a:r>
            <a:r>
              <a:rPr lang="en-GB" dirty="0" err="1"/>
              <a:t>modelos</a:t>
            </a:r>
            <a:r>
              <a:rPr lang="en-GB" dirty="0"/>
              <a:t> </a:t>
            </a:r>
            <a:r>
              <a:rPr lang="en-GB" dirty="0" err="1"/>
              <a:t>apresentraram</a:t>
            </a:r>
            <a:r>
              <a:rPr lang="en-GB" dirty="0"/>
              <a:t> um </a:t>
            </a:r>
            <a:r>
              <a:rPr lang="en-GB" dirty="0" err="1"/>
              <a:t>bom</a:t>
            </a:r>
            <a:r>
              <a:rPr lang="en-GB" dirty="0"/>
              <a:t> </a:t>
            </a:r>
            <a:r>
              <a:rPr lang="en-GB" dirty="0" err="1"/>
              <a:t>desempenho</a:t>
            </a:r>
            <a:r>
              <a:rPr lang="en-GB" dirty="0"/>
              <a:t>. É </a:t>
            </a:r>
            <a:r>
              <a:rPr lang="en-GB" dirty="0" err="1"/>
              <a:t>dificil</a:t>
            </a:r>
            <a:r>
              <a:rPr lang="en-GB" dirty="0"/>
              <a:t> </a:t>
            </a:r>
            <a:r>
              <a:rPr lang="en-GB" dirty="0" err="1"/>
              <a:t>distinguir</a:t>
            </a:r>
            <a:r>
              <a:rPr lang="en-GB" dirty="0"/>
              <a:t> um </a:t>
            </a:r>
            <a:r>
              <a:rPr lang="en-GB" dirty="0" err="1"/>
              <a:t>modelo</a:t>
            </a:r>
            <a:r>
              <a:rPr lang="en-GB" dirty="0"/>
              <a:t> que se </a:t>
            </a:r>
            <a:r>
              <a:rPr lang="en-GB" dirty="0" err="1"/>
              <a:t>destaque</a:t>
            </a:r>
            <a:r>
              <a:rPr lang="en-GB" dirty="0"/>
              <a:t> do </a:t>
            </a:r>
            <a:r>
              <a:rPr lang="en-GB" dirty="0" err="1"/>
              <a:t>grupo</a:t>
            </a:r>
            <a:r>
              <a:rPr lang="en-GB" dirty="0"/>
              <a:t>, </a:t>
            </a:r>
            <a:r>
              <a:rPr lang="en-GB" dirty="0" err="1"/>
              <a:t>uma</a:t>
            </a:r>
            <a:r>
              <a:rPr lang="en-GB" dirty="0"/>
              <a:t> </a:t>
            </a:r>
            <a:r>
              <a:rPr lang="en-GB" dirty="0" err="1"/>
              <a:t>vez</a:t>
            </a:r>
            <a:r>
              <a:rPr lang="en-GB" dirty="0"/>
              <a:t> que </a:t>
            </a:r>
            <a:r>
              <a:rPr lang="en-GB" dirty="0" err="1"/>
              <a:t>todos</a:t>
            </a:r>
            <a:r>
              <a:rPr lang="en-GB" dirty="0"/>
              <a:t> </a:t>
            </a:r>
            <a:r>
              <a:rPr lang="en-GB" dirty="0" err="1"/>
              <a:t>eles</a:t>
            </a:r>
            <a:r>
              <a:rPr lang="en-GB" dirty="0"/>
              <a:t> </a:t>
            </a:r>
            <a:r>
              <a:rPr lang="en-GB" dirty="0" err="1"/>
              <a:t>apresentam</a:t>
            </a:r>
            <a:r>
              <a:rPr lang="en-GB" dirty="0"/>
              <a:t> </a:t>
            </a:r>
            <a:r>
              <a:rPr lang="en-GB" dirty="0" err="1"/>
              <a:t>metricas</a:t>
            </a:r>
            <a:r>
              <a:rPr lang="en-GB" dirty="0"/>
              <a:t> </a:t>
            </a:r>
            <a:r>
              <a:rPr lang="en-GB" dirty="0" err="1"/>
              <a:t>semelhantes</a:t>
            </a:r>
            <a:r>
              <a:rPr lang="en-GB" dirty="0"/>
              <a:t>, </a:t>
            </a:r>
            <a:r>
              <a:rPr lang="en-GB" dirty="0" err="1"/>
              <a:t>como</a:t>
            </a:r>
            <a:r>
              <a:rPr lang="en-GB" dirty="0"/>
              <a:t> Podemos </a:t>
            </a:r>
            <a:r>
              <a:rPr lang="en-GB" dirty="0" err="1"/>
              <a:t>ver</a:t>
            </a:r>
            <a:r>
              <a:rPr lang="en-GB" dirty="0"/>
              <a:t> </a:t>
            </a:r>
            <a:r>
              <a:rPr lang="en-GB" dirty="0" err="1"/>
              <a:t>na</a:t>
            </a:r>
            <a:r>
              <a:rPr lang="en-GB" dirty="0"/>
              <a:t> </a:t>
            </a:r>
            <a:r>
              <a:rPr lang="en-GB" dirty="0" err="1"/>
              <a:t>proxima</a:t>
            </a:r>
            <a:r>
              <a:rPr lang="en-GB" dirty="0"/>
              <a:t> </a:t>
            </a:r>
            <a:r>
              <a:rPr lang="en-GB" dirty="0" err="1"/>
              <a:t>tabela</a:t>
            </a:r>
            <a:r>
              <a:rPr lang="en-GB" dirty="0"/>
              <a:t>.</a:t>
            </a:r>
          </a:p>
          <a:p>
            <a:pPr rtl="0"/>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22</a:t>
            </a:fld>
            <a:endParaRPr lang="en-GB"/>
          </a:p>
        </p:txBody>
      </p:sp>
    </p:spTree>
    <p:extLst>
      <p:ext uri="{BB962C8B-B14F-4D97-AF65-F5344CB8AC3E}">
        <p14:creationId xmlns:p14="http://schemas.microsoft.com/office/powerpoint/2010/main" val="2393293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O </a:t>
            </a:r>
            <a:r>
              <a:rPr lang="en-US" sz="1200" dirty="0" err="1">
                <a:effectLst/>
                <a:latin typeface="Times New Roman" panose="02020603050405020304" pitchFamily="18" charset="0"/>
                <a:ea typeface="Times New Roman" panose="02020603050405020304" pitchFamily="18" charset="0"/>
              </a:rPr>
              <a:t>modelo</a:t>
            </a:r>
            <a:r>
              <a:rPr lang="en-US" sz="1200" dirty="0">
                <a:effectLst/>
                <a:latin typeface="Times New Roman" panose="02020603050405020304" pitchFamily="18" charset="0"/>
                <a:ea typeface="Times New Roman" panose="02020603050405020304" pitchFamily="18" charset="0"/>
              </a:rPr>
              <a:t> SVM </a:t>
            </a:r>
            <a:r>
              <a:rPr lang="en-US" sz="1200" dirty="0" err="1">
                <a:effectLst/>
                <a:latin typeface="Times New Roman" panose="02020603050405020304" pitchFamily="18" charset="0"/>
                <a:ea typeface="Times New Roman" panose="02020603050405020304" pitchFamily="18" charset="0"/>
              </a:rPr>
              <a:t>tem</a:t>
            </a:r>
            <a:r>
              <a:rPr lang="en-US" sz="1200" dirty="0">
                <a:effectLst/>
                <a:latin typeface="Times New Roman" panose="02020603050405020304" pitchFamily="18" charset="0"/>
                <a:ea typeface="Times New Roman" panose="02020603050405020304" pitchFamily="18" charset="0"/>
              </a:rPr>
              <a:t> o </a:t>
            </a:r>
            <a:r>
              <a:rPr lang="en-US" sz="1200" dirty="0" err="1">
                <a:effectLst/>
                <a:latin typeface="Times New Roman" panose="02020603050405020304" pitchFamily="18" charset="0"/>
                <a:ea typeface="Times New Roman" panose="02020603050405020304" pitchFamily="18" charset="0"/>
              </a:rPr>
              <a:t>pior</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resultado</a:t>
            </a:r>
            <a:r>
              <a:rPr lang="en-US" sz="1200" dirty="0">
                <a:effectLst/>
                <a:latin typeface="Times New Roman" panose="02020603050405020304" pitchFamily="18" charset="0"/>
                <a:ea typeface="Times New Roman" panose="02020603050405020304" pitchFamily="18" charset="0"/>
              </a:rPr>
              <a:t> para o mcc, mas </a:t>
            </a:r>
            <a:r>
              <a:rPr lang="en-US" sz="1200" dirty="0" err="1">
                <a:effectLst/>
                <a:latin typeface="Times New Roman" panose="02020603050405020304" pitchFamily="18" charset="0"/>
                <a:ea typeface="Times New Roman" panose="02020603050405020304" pitchFamily="18" charset="0"/>
              </a:rPr>
              <a:t>este</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numero</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nao</a:t>
            </a:r>
            <a:r>
              <a:rPr lang="en-US" sz="1200" dirty="0">
                <a:effectLst/>
                <a:latin typeface="Times New Roman" panose="02020603050405020304" pitchFamily="18" charset="0"/>
                <a:ea typeface="Times New Roman" panose="02020603050405020304" pitchFamily="18" charset="0"/>
              </a:rPr>
              <a:t> é </a:t>
            </a:r>
            <a:r>
              <a:rPr lang="en-US" sz="1200" dirty="0" err="1">
                <a:effectLst/>
                <a:latin typeface="Times New Roman" panose="02020603050405020304" pitchFamily="18" charset="0"/>
                <a:ea typeface="Times New Roman" panose="02020603050405020304" pitchFamily="18" charset="0"/>
              </a:rPr>
              <a:t>consideravelmente</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pior</a:t>
            </a:r>
            <a:r>
              <a:rPr lang="en-US" sz="1200" dirty="0">
                <a:effectLst/>
                <a:latin typeface="Times New Roman" panose="02020603050405020304" pitchFamily="18" charset="0"/>
                <a:ea typeface="Times New Roman" panose="02020603050405020304" pitchFamily="18" charset="0"/>
              </a:rPr>
              <a:t> que </a:t>
            </a:r>
            <a:r>
              <a:rPr lang="en-US" sz="1200" dirty="0" err="1">
                <a:effectLst/>
                <a:latin typeface="Times New Roman" panose="02020603050405020304" pitchFamily="18" charset="0"/>
                <a:ea typeface="Times New Roman" panose="02020603050405020304" pitchFamily="18" charset="0"/>
              </a:rPr>
              <a:t>os</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restantes</a:t>
            </a:r>
            <a:r>
              <a:rPr lang="en-US" sz="1200" dirty="0">
                <a:effectLst/>
                <a:latin typeface="Times New Roman" panose="02020603050405020304" pitchFamily="18" charset="0"/>
                <a:ea typeface="Times New Roman" panose="02020603050405020304" pitchFamily="18" charset="0"/>
              </a:rPr>
              <a:t>,</a:t>
            </a:r>
          </a:p>
          <a:p>
            <a:pPr rtl="0"/>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23</a:t>
            </a:fld>
            <a:endParaRPr lang="en-GB"/>
          </a:p>
        </p:txBody>
      </p:sp>
    </p:spTree>
    <p:extLst>
      <p:ext uri="{BB962C8B-B14F-4D97-AF65-F5344CB8AC3E}">
        <p14:creationId xmlns:p14="http://schemas.microsoft.com/office/powerpoint/2010/main" val="1786912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24</a:t>
            </a:fld>
            <a:endParaRPr lang="en-GB"/>
          </a:p>
        </p:txBody>
      </p:sp>
    </p:spTree>
    <p:extLst>
      <p:ext uri="{BB962C8B-B14F-4D97-AF65-F5344CB8AC3E}">
        <p14:creationId xmlns:p14="http://schemas.microsoft.com/office/powerpoint/2010/main" val="3086745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25</a:t>
            </a:fld>
            <a:endParaRPr lang="en-GB"/>
          </a:p>
        </p:txBody>
      </p:sp>
    </p:spTree>
    <p:extLst>
      <p:ext uri="{BB962C8B-B14F-4D97-AF65-F5344CB8AC3E}">
        <p14:creationId xmlns:p14="http://schemas.microsoft.com/office/powerpoint/2010/main" val="2158096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26</a:t>
            </a:fld>
            <a:endParaRPr lang="en-GB"/>
          </a:p>
        </p:txBody>
      </p:sp>
    </p:spTree>
    <p:extLst>
      <p:ext uri="{BB962C8B-B14F-4D97-AF65-F5344CB8AC3E}">
        <p14:creationId xmlns:p14="http://schemas.microsoft.com/office/powerpoint/2010/main" val="353018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27</a:t>
            </a:fld>
            <a:endParaRPr lang="en-US" dirty="0"/>
          </a:p>
        </p:txBody>
      </p:sp>
    </p:spTree>
    <p:extLst>
      <p:ext uri="{BB962C8B-B14F-4D97-AF65-F5344CB8AC3E}">
        <p14:creationId xmlns:p14="http://schemas.microsoft.com/office/powerpoint/2010/main" val="167016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 campo de music information retrieval </a:t>
            </a:r>
            <a:r>
              <a:rPr lang="en-GB" dirty="0" err="1"/>
              <a:t>tem</a:t>
            </a:r>
            <a:r>
              <a:rPr lang="en-GB" dirty="0"/>
              <a:t> </a:t>
            </a:r>
            <a:r>
              <a:rPr lang="en-GB" dirty="0" err="1"/>
              <a:t>varias</a:t>
            </a:r>
            <a:r>
              <a:rPr lang="en-GB" dirty="0"/>
              <a:t> </a:t>
            </a:r>
            <a:r>
              <a:rPr lang="en-GB" dirty="0" err="1"/>
              <a:t>aplicaçoes</a:t>
            </a:r>
            <a:r>
              <a:rPr lang="en-GB" dirty="0"/>
              <a:t> (</a:t>
            </a:r>
            <a:r>
              <a:rPr lang="en-GB" dirty="0" err="1"/>
              <a:t>melhorar</a:t>
            </a:r>
            <a:r>
              <a:rPr lang="en-GB" dirty="0"/>
              <a:t> </a:t>
            </a:r>
            <a:r>
              <a:rPr lang="en-GB" dirty="0" err="1"/>
              <a:t>sistemas</a:t>
            </a:r>
            <a:r>
              <a:rPr lang="en-GB" dirty="0"/>
              <a:t> de </a:t>
            </a:r>
            <a:r>
              <a:rPr lang="en-GB" dirty="0" err="1"/>
              <a:t>recomendacao</a:t>
            </a:r>
            <a:r>
              <a:rPr lang="en-GB" dirty="0"/>
              <a:t> de </a:t>
            </a:r>
            <a:r>
              <a:rPr lang="en-GB" dirty="0" err="1"/>
              <a:t>musica</a:t>
            </a:r>
            <a:r>
              <a:rPr lang="en-GB" dirty="0"/>
              <a:t>, </a:t>
            </a:r>
            <a:r>
              <a:rPr lang="en-GB" dirty="0" err="1"/>
              <a:t>organizaçao</a:t>
            </a:r>
            <a:r>
              <a:rPr lang="en-GB" dirty="0"/>
              <a:t> de </a:t>
            </a:r>
            <a:r>
              <a:rPr lang="en-GB" dirty="0" err="1"/>
              <a:t>livrarias</a:t>
            </a:r>
            <a:r>
              <a:rPr lang="en-GB" dirty="0"/>
              <a:t> de </a:t>
            </a:r>
            <a:r>
              <a:rPr lang="en-GB" dirty="0" err="1"/>
              <a:t>musica</a:t>
            </a:r>
            <a:r>
              <a:rPr lang="en-GB" dirty="0"/>
              <a:t>, etc), </a:t>
            </a:r>
            <a:r>
              <a:rPr lang="en-GB" dirty="0" err="1"/>
              <a:t>sendo</a:t>
            </a:r>
            <a:r>
              <a:rPr lang="en-GB" dirty="0"/>
              <a:t> </a:t>
            </a:r>
            <a:r>
              <a:rPr lang="en-GB" dirty="0" err="1"/>
              <a:t>uma</a:t>
            </a:r>
            <a:r>
              <a:rPr lang="en-GB" dirty="0"/>
              <a:t> delas a musical genre classification, </a:t>
            </a:r>
            <a:r>
              <a:rPr lang="en-GB" dirty="0" err="1"/>
              <a:t>onde</a:t>
            </a:r>
            <a:r>
              <a:rPr lang="en-GB" dirty="0"/>
              <a:t> o </a:t>
            </a:r>
            <a:r>
              <a:rPr lang="en-GB" dirty="0" err="1"/>
              <a:t>objetivo</a:t>
            </a:r>
            <a:r>
              <a:rPr lang="en-GB" dirty="0"/>
              <a:t> e </a:t>
            </a:r>
            <a:r>
              <a:rPr lang="en-GB" dirty="0" err="1"/>
              <a:t>categorizar</a:t>
            </a:r>
            <a:r>
              <a:rPr lang="en-GB" dirty="0"/>
              <a:t> </a:t>
            </a:r>
            <a:r>
              <a:rPr lang="en-GB" dirty="0" err="1"/>
              <a:t>musica</a:t>
            </a:r>
            <a:r>
              <a:rPr lang="en-GB" dirty="0"/>
              <a:t> </a:t>
            </a:r>
            <a:r>
              <a:rPr lang="en-GB" dirty="0" err="1"/>
              <a:t>num</a:t>
            </a:r>
            <a:r>
              <a:rPr lang="en-GB" dirty="0"/>
              <a:t> </a:t>
            </a:r>
            <a:r>
              <a:rPr lang="en-GB" dirty="0" err="1"/>
              <a:t>determinado</a:t>
            </a:r>
            <a:r>
              <a:rPr lang="en-GB" dirty="0"/>
              <a:t> </a:t>
            </a:r>
            <a:r>
              <a:rPr lang="en-GB" dirty="0" err="1"/>
              <a:t>genero</a:t>
            </a:r>
            <a:r>
              <a:rPr lang="en-GB" dirty="0"/>
              <a:t> com base no </a:t>
            </a:r>
            <a:r>
              <a:rPr lang="en-GB" dirty="0" err="1"/>
              <a:t>conteudo</a:t>
            </a:r>
            <a:r>
              <a:rPr lang="en-GB" dirty="0"/>
              <a:t> do audio. Machine learning </a:t>
            </a:r>
            <a:r>
              <a:rPr lang="en-GB" dirty="0" err="1"/>
              <a:t>tem</a:t>
            </a:r>
            <a:r>
              <a:rPr lang="en-GB" dirty="0"/>
              <a:t> </a:t>
            </a:r>
            <a:r>
              <a:rPr lang="en-GB" dirty="0" err="1"/>
              <a:t>obviamente</a:t>
            </a:r>
            <a:r>
              <a:rPr lang="en-GB" dirty="0"/>
              <a:t> um </a:t>
            </a:r>
            <a:r>
              <a:rPr lang="en-GB" dirty="0" err="1"/>
              <a:t>papel</a:t>
            </a:r>
            <a:r>
              <a:rPr lang="en-GB" dirty="0"/>
              <a:t> </a:t>
            </a:r>
            <a:r>
              <a:rPr lang="en-GB" dirty="0" err="1"/>
              <a:t>importante</a:t>
            </a:r>
            <a:r>
              <a:rPr lang="en-GB" dirty="0"/>
              <a:t> </a:t>
            </a:r>
            <a:r>
              <a:rPr lang="en-GB" dirty="0" err="1"/>
              <a:t>nesta</a:t>
            </a:r>
            <a:r>
              <a:rPr lang="en-GB" dirty="0"/>
              <a:t> </a:t>
            </a:r>
            <a:r>
              <a:rPr lang="en-GB" dirty="0" err="1"/>
              <a:t>tarefa</a:t>
            </a:r>
            <a:r>
              <a:rPr lang="en-GB" dirty="0"/>
              <a:t>, </a:t>
            </a:r>
            <a:r>
              <a:rPr lang="en-GB" dirty="0" err="1"/>
              <a:t>uma</a:t>
            </a:r>
            <a:r>
              <a:rPr lang="en-GB" dirty="0"/>
              <a:t> </a:t>
            </a:r>
            <a:r>
              <a:rPr lang="en-GB" dirty="0" err="1"/>
              <a:t>vez</a:t>
            </a:r>
            <a:r>
              <a:rPr lang="en-GB" dirty="0"/>
              <a:t> que é </a:t>
            </a:r>
            <a:r>
              <a:rPr lang="en-GB" dirty="0" err="1"/>
              <a:t>uma</a:t>
            </a:r>
            <a:r>
              <a:rPr lang="en-GB" dirty="0"/>
              <a:t> ferramenta </a:t>
            </a:r>
            <a:r>
              <a:rPr lang="en-GB" dirty="0" err="1"/>
              <a:t>capaz</a:t>
            </a:r>
            <a:r>
              <a:rPr lang="en-GB" dirty="0"/>
              <a:t> de </a:t>
            </a:r>
            <a:r>
              <a:rPr lang="en-GB" dirty="0" err="1"/>
              <a:t>reconhecer</a:t>
            </a:r>
            <a:r>
              <a:rPr lang="en-GB" dirty="0"/>
              <a:t> </a:t>
            </a:r>
            <a:r>
              <a:rPr lang="en-GB" dirty="0" err="1"/>
              <a:t>padroes</a:t>
            </a:r>
            <a:r>
              <a:rPr lang="en-GB" dirty="0"/>
              <a:t> com base </a:t>
            </a:r>
            <a:r>
              <a:rPr lang="en-GB" dirty="0" err="1"/>
              <a:t>nas</a:t>
            </a:r>
            <a:r>
              <a:rPr lang="en-GB" dirty="0"/>
              <a:t> features </a:t>
            </a:r>
            <a:r>
              <a:rPr lang="en-GB" dirty="0" err="1"/>
              <a:t>extraidas</a:t>
            </a:r>
            <a:r>
              <a:rPr lang="en-GB" dirty="0"/>
              <a:t> de um </a:t>
            </a:r>
            <a:r>
              <a:rPr lang="en-GB" dirty="0" err="1"/>
              <a:t>sinal</a:t>
            </a:r>
            <a:r>
              <a:rPr lang="en-GB" dirty="0"/>
              <a:t> de audio, e que </a:t>
            </a:r>
            <a:r>
              <a:rPr lang="en-GB" dirty="0" err="1"/>
              <a:t>pode</a:t>
            </a:r>
            <a:r>
              <a:rPr lang="en-GB" dirty="0"/>
              <a:t> </a:t>
            </a:r>
            <a:r>
              <a:rPr lang="en-GB" dirty="0" err="1"/>
              <a:t>assim</a:t>
            </a:r>
            <a:r>
              <a:rPr lang="en-GB" dirty="0"/>
              <a:t> </a:t>
            </a:r>
            <a:r>
              <a:rPr lang="en-GB" dirty="0" err="1"/>
              <a:t>fazer</a:t>
            </a:r>
            <a:r>
              <a:rPr lang="en-GB" dirty="0"/>
              <a:t> </a:t>
            </a:r>
            <a:r>
              <a:rPr lang="en-GB" dirty="0" err="1"/>
              <a:t>previsoes</a:t>
            </a:r>
            <a:r>
              <a:rPr lang="en-GB" dirty="0"/>
              <a:t> </a:t>
            </a:r>
            <a:r>
              <a:rPr lang="en-GB" dirty="0" err="1"/>
              <a:t>relativamente</a:t>
            </a:r>
            <a:r>
              <a:rPr lang="en-GB" dirty="0"/>
              <a:t> </a:t>
            </a:r>
            <a:r>
              <a:rPr lang="en-GB" dirty="0" err="1"/>
              <a:t>ao</a:t>
            </a:r>
            <a:r>
              <a:rPr lang="en-GB" dirty="0"/>
              <a:t> </a:t>
            </a:r>
            <a:r>
              <a:rPr lang="en-GB" dirty="0" err="1"/>
              <a:t>genero</a:t>
            </a:r>
            <a:r>
              <a:rPr lang="en-GB" dirty="0"/>
              <a:t> musical. </a:t>
            </a:r>
          </a:p>
          <a:p>
            <a:r>
              <a:rPr lang="en-GB" dirty="0"/>
              <a:t>A pipeline </a:t>
            </a:r>
            <a:r>
              <a:rPr lang="en-GB" dirty="0" err="1"/>
              <a:t>tipica</a:t>
            </a:r>
            <a:r>
              <a:rPr lang="en-GB" dirty="0"/>
              <a:t> </a:t>
            </a:r>
            <a:r>
              <a:rPr lang="en-GB" dirty="0" err="1"/>
              <a:t>neste</a:t>
            </a:r>
            <a:r>
              <a:rPr lang="en-GB" dirty="0"/>
              <a:t> </a:t>
            </a:r>
            <a:r>
              <a:rPr lang="en-GB" dirty="0" err="1"/>
              <a:t>tipo</a:t>
            </a:r>
            <a:r>
              <a:rPr lang="en-GB" dirty="0"/>
              <a:t> de </a:t>
            </a:r>
            <a:r>
              <a:rPr lang="en-GB" dirty="0" err="1"/>
              <a:t>tarefa</a:t>
            </a:r>
            <a:r>
              <a:rPr lang="en-GB" dirty="0"/>
              <a:t> </a:t>
            </a:r>
            <a:r>
              <a:rPr lang="en-GB" dirty="0" err="1"/>
              <a:t>passa</a:t>
            </a:r>
            <a:r>
              <a:rPr lang="en-GB" dirty="0"/>
              <a:t> pela </a:t>
            </a:r>
            <a:r>
              <a:rPr lang="en-GB" dirty="0" err="1"/>
              <a:t>aquisicao</a:t>
            </a:r>
            <a:r>
              <a:rPr lang="en-GB" dirty="0"/>
              <a:t> de </a:t>
            </a:r>
            <a:r>
              <a:rPr lang="en-GB" dirty="0" err="1"/>
              <a:t>musica</a:t>
            </a:r>
            <a:r>
              <a:rPr lang="en-GB" dirty="0"/>
              <a:t>, pre-</a:t>
            </a:r>
            <a:r>
              <a:rPr lang="en-GB" dirty="0" err="1"/>
              <a:t>processamento</a:t>
            </a:r>
            <a:r>
              <a:rPr lang="en-GB" dirty="0"/>
              <a:t>, </a:t>
            </a:r>
            <a:r>
              <a:rPr lang="en-GB" dirty="0" err="1"/>
              <a:t>extracao</a:t>
            </a:r>
            <a:r>
              <a:rPr lang="en-GB" dirty="0"/>
              <a:t>, </a:t>
            </a:r>
            <a:r>
              <a:rPr lang="en-GB" dirty="0" err="1"/>
              <a:t>reduçao</a:t>
            </a:r>
            <a:r>
              <a:rPr lang="en-GB" dirty="0"/>
              <a:t> e </a:t>
            </a:r>
            <a:r>
              <a:rPr lang="en-GB" dirty="0" err="1"/>
              <a:t>selecao</a:t>
            </a:r>
            <a:r>
              <a:rPr lang="en-GB" dirty="0"/>
              <a:t> de features e </a:t>
            </a:r>
            <a:r>
              <a:rPr lang="en-GB" dirty="0" err="1"/>
              <a:t>finalmente</a:t>
            </a:r>
            <a:r>
              <a:rPr lang="en-GB" dirty="0"/>
              <a:t> a </a:t>
            </a:r>
            <a:r>
              <a:rPr lang="en-GB" dirty="0" err="1"/>
              <a:t>implementao</a:t>
            </a:r>
            <a:r>
              <a:rPr lang="en-GB" dirty="0"/>
              <a:t> de </a:t>
            </a:r>
            <a:r>
              <a:rPr lang="en-GB" dirty="0" err="1"/>
              <a:t>classificadores</a:t>
            </a:r>
            <a:r>
              <a:rPr lang="en-GB" dirty="0"/>
              <a:t>.</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95094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Como </a:t>
            </a:r>
            <a:r>
              <a:rPr lang="en-US" sz="1800" dirty="0" err="1">
                <a:effectLst/>
                <a:latin typeface="Times New Roman" panose="02020603050405020304" pitchFamily="18" charset="0"/>
                <a:ea typeface="Times New Roman" panose="02020603050405020304" pitchFamily="18" charset="0"/>
              </a:rPr>
              <a:t>disse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anteriormente</a:t>
            </a:r>
            <a:r>
              <a:rPr lang="en-US" sz="1800" dirty="0">
                <a:effectLst/>
                <a:latin typeface="Times New Roman" panose="02020603050405020304" pitchFamily="18" charset="0"/>
                <a:ea typeface="Times New Roman" panose="02020603050405020304" pitchFamily="18" charset="0"/>
              </a:rPr>
              <a:t> o </a:t>
            </a:r>
            <a:r>
              <a:rPr lang="en-US" sz="1800" dirty="0" err="1">
                <a:effectLst/>
                <a:latin typeface="Times New Roman" panose="02020603050405020304" pitchFamily="18" charset="0"/>
                <a:ea typeface="Times New Roman" panose="02020603050405020304" pitchFamily="18" charset="0"/>
              </a:rPr>
              <a:t>nosso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objetivo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foi</a:t>
            </a:r>
            <a:r>
              <a:rPr lang="en-US" sz="1800" dirty="0">
                <a:effectLst/>
                <a:latin typeface="Times New Roman" panose="02020603050405020304" pitchFamily="18" charset="0"/>
                <a:ea typeface="Times New Roman" panose="02020603050405020304" pitchFamily="18" charset="0"/>
              </a:rPr>
              <a:t> o </a:t>
            </a:r>
            <a:r>
              <a:rPr lang="en-GB" sz="1800" dirty="0" err="1"/>
              <a:t>desenvolvimento</a:t>
            </a:r>
            <a:r>
              <a:rPr lang="en-GB" sz="1800" dirty="0"/>
              <a:t> de </a:t>
            </a:r>
            <a:r>
              <a:rPr lang="en-GB" sz="1800" dirty="0" err="1"/>
              <a:t>classificadores</a:t>
            </a:r>
            <a:r>
              <a:rPr lang="en-GB" sz="1800" dirty="0"/>
              <a:t> para a </a:t>
            </a:r>
            <a:r>
              <a:rPr lang="en-GB" sz="1800" dirty="0" err="1"/>
              <a:t>discriminaçao</a:t>
            </a:r>
            <a:r>
              <a:rPr lang="en-GB" sz="1800" dirty="0"/>
              <a:t> de </a:t>
            </a:r>
            <a:r>
              <a:rPr lang="en-GB" sz="1800" dirty="0" err="1"/>
              <a:t>generos</a:t>
            </a:r>
            <a:r>
              <a:rPr lang="en-GB" sz="1800" dirty="0"/>
              <a:t> </a:t>
            </a:r>
            <a:r>
              <a:rPr lang="en-GB" sz="1800" dirty="0" err="1"/>
              <a:t>musicais</a:t>
            </a:r>
            <a:r>
              <a:rPr lang="en-GB" sz="1800" dirty="0"/>
              <a:t>. </a:t>
            </a:r>
            <a:r>
              <a:rPr lang="en-GB" sz="1800" dirty="0" err="1"/>
              <a:t>Tivemos</a:t>
            </a:r>
            <a:r>
              <a:rPr lang="en-GB" sz="1800" dirty="0"/>
              <a:t> 2 </a:t>
            </a:r>
            <a:r>
              <a:rPr lang="en-GB" sz="1800" dirty="0" err="1"/>
              <a:t>cenarios</a:t>
            </a:r>
            <a:r>
              <a:rPr lang="en-GB" sz="1800" dirty="0"/>
              <a:t> a </a:t>
            </a:r>
            <a:r>
              <a:rPr lang="en-GB" sz="1800" dirty="0" err="1"/>
              <a:t>considerar</a:t>
            </a:r>
            <a:r>
              <a:rPr lang="en-GB" sz="1800" dirty="0"/>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err="1">
                <a:effectLst/>
                <a:latin typeface="Times New Roman" panose="02020603050405020304" pitchFamily="18" charset="0"/>
                <a:ea typeface="Times New Roman" panose="02020603050405020304" pitchFamily="18" charset="0"/>
              </a:rPr>
              <a:t>Classificaçao</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binaria</a:t>
            </a:r>
            <a:r>
              <a:rPr lang="en-GB" sz="1800" dirty="0">
                <a:effectLst/>
                <a:latin typeface="Times New Roman" panose="02020603050405020304" pitchFamily="18" charset="0"/>
                <a:ea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err="1">
                <a:effectLst/>
                <a:latin typeface="Times New Roman" panose="02020603050405020304" pitchFamily="18" charset="0"/>
                <a:ea typeface="Times New Roman" panose="02020603050405020304" pitchFamily="18" charset="0"/>
              </a:rPr>
              <a:t>Classificaçao</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multiclasse</a:t>
            </a:r>
            <a:endParaRPr lang="en-GB" sz="1800" dirty="0">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800" dirty="0">
              <a:effectLst/>
              <a:latin typeface="Times New Roman" panose="02020603050405020304" pitchFamily="18" charset="0"/>
              <a:ea typeface="Times New Roman" panose="02020603050405020304" pitchFamily="18" charset="0"/>
            </a:endParaRPr>
          </a:p>
          <a:p>
            <a:pPr algn="l"/>
            <a:r>
              <a:rPr lang="pt-BR" b="0" i="0" dirty="0">
                <a:effectLst/>
                <a:latin typeface="Söhne"/>
              </a:rPr>
              <a:t>A classificação binária é uma tarefa de Ml supervisionada com o objetivo de dividir novas observações em uma de duas classes distintas. </a:t>
            </a:r>
          </a:p>
          <a:p>
            <a:pPr algn="l"/>
            <a:r>
              <a:rPr lang="pt-BR" b="0" i="0" dirty="0">
                <a:effectLst/>
                <a:latin typeface="Söhne"/>
              </a:rPr>
              <a:t>Por outro lado, a classificação multiclasse envolve atribuir uma nova observação a uma de várias classes diferentes. Nesse caso, o algoritmo de classificação precisa de distinguir entre mais de duas opções possíveis. </a:t>
            </a:r>
          </a:p>
          <a:p>
            <a:pPr algn="l"/>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268574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5</a:t>
            </a:fld>
            <a:endParaRPr lang="en-GB"/>
          </a:p>
        </p:txBody>
      </p:sp>
    </p:spTree>
    <p:extLst>
      <p:ext uri="{BB962C8B-B14F-4D97-AF65-F5344CB8AC3E}">
        <p14:creationId xmlns:p14="http://schemas.microsoft.com/office/powerpoint/2010/main" val="25088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b="0" i="0" dirty="0">
                <a:solidFill>
                  <a:srgbClr val="D1D5DB"/>
                </a:solidFill>
                <a:effectLst/>
                <a:latin typeface="Söhne"/>
              </a:rPr>
              <a:t>O dataset utilizado foi o GTANZ modificado, disponível no Kaggle. Este dataset é composto por 999 ficheiros de audio de 30s cada. Cada um dos ficheiros pertence a um de 10 generos musicais, sendo que cada 1 dos generos é representado por 100 ficheiros de audio.</a:t>
            </a:r>
          </a:p>
          <a:p>
            <a:pPr algn="l"/>
            <a:r>
              <a:rPr lang="pt-BR" b="0" i="0" dirty="0">
                <a:solidFill>
                  <a:srgbClr val="D1D5DB"/>
                </a:solidFill>
                <a:effectLst/>
                <a:latin typeface="Söhne"/>
              </a:rPr>
              <a:t>Sendo assim temos 1000 linhas no nosso dataset, um por cada ficheiro de audio, e 199 colunas, das quais 197 correspondem as features. A primeira coluna corresponde ao nome dado a cada amostra e a coluna 199 corresponde à categoria atribuida a cada amostra a um dos 10 gêneros musicais: blues, clássica, country, disco, hip-hop, jazz, metal, pop, reggae e rock.</a:t>
            </a: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394235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spcBef>
                <a:spcPts val="68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Data</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9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Feature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Selection</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Reduction;</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9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Experimental</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9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Pattern</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endParaRPr lang="en-GB" sz="1800" dirty="0">
              <a:effectLst/>
              <a:latin typeface="Times New Roman" panose="02020603050405020304" pitchFamily="18" charset="0"/>
              <a:ea typeface="Times New Roman" panose="02020603050405020304" pitchFamily="18" charset="0"/>
            </a:endParaRPr>
          </a:p>
          <a:p>
            <a:pPr marL="342900" lvl="0" indent="-342900">
              <a:spcBef>
                <a:spcPts val="90"/>
              </a:spcBef>
              <a:buSzPts val="1100"/>
              <a:buFont typeface="Times New Roman" panose="02020603050405020304" pitchFamily="18" charset="0"/>
              <a:buChar char="•"/>
              <a:tabLst>
                <a:tab pos="854710" algn="l"/>
              </a:tabLst>
            </a:pPr>
            <a:r>
              <a:rPr lang="en-US" sz="1800" dirty="0">
                <a:effectLst/>
                <a:latin typeface="Times New Roman" panose="02020603050405020304" pitchFamily="18" charset="0"/>
                <a:ea typeface="Times New Roman" panose="02020603050405020304" pitchFamily="18" charset="0"/>
              </a:rPr>
              <a:t>Results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Discussion.</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7889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329501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08000" marR="75565" indent="284480" algn="just">
              <a:lnSpc>
                <a:spcPct val="106000"/>
              </a:lnSpc>
              <a:spcBef>
                <a:spcPts val="1105"/>
              </a:spcBef>
              <a:spcAft>
                <a:spcPts val="0"/>
              </a:spcAft>
            </a:pPr>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216284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Music Genre Classification</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US" noProof="0"/>
              <a:t>Click to edit Master text styles</a:t>
            </a:r>
          </a:p>
          <a:p>
            <a:pPr lvl="1" rtl="0"/>
            <a:r>
              <a:rPr lang="en-US" noProof="0"/>
              <a:t>Second level</a:t>
            </a:r>
          </a:p>
          <a:p>
            <a:pPr lvl="2" rtl="0"/>
            <a:r>
              <a:rPr lang="en-US"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US" noProof="0"/>
              <a:t>Click icon to add picture</a:t>
            </a:r>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noProof="0"/>
              <a:t>16/05/2023</a:t>
            </a:r>
            <a:endParaRPr lang="en-GB" noProof="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Music Genre Classification</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Music Genre Classification</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US" noProof="0">
                <a:solidFill>
                  <a:prstClr val="black">
                    <a:tint val="75000"/>
                  </a:prstClr>
                </a:solidFill>
              </a:rPr>
              <a:t>16/05/2023</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Music Genre Classification</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181985" y="2128621"/>
            <a:ext cx="6592824" cy="2386584"/>
          </a:xfrm>
        </p:spPr>
        <p:txBody>
          <a:bodyPr rtlCol="0">
            <a:normAutofit/>
          </a:bodyPr>
          <a:lstStyle/>
          <a:p>
            <a:pPr algn="ctr" rtl="0"/>
            <a:r>
              <a:rPr lang="en-GB" sz="7200" b="1" dirty="0">
                <a:solidFill>
                  <a:srgbClr val="FFFFFF"/>
                </a:solidFill>
              </a:rPr>
              <a:t>Music Genre Classification</a:t>
            </a:r>
            <a:endParaRPr lang="en-GB" sz="7200" b="1"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5181985" y="4905534"/>
            <a:ext cx="6592824" cy="2386584"/>
          </a:xfrm>
        </p:spPr>
        <p:txBody>
          <a:bodyPr rtlCol="0">
            <a:normAutofit/>
          </a:bodyPr>
          <a:lstStyle/>
          <a:p>
            <a:pPr algn="ctr" rtl="0"/>
            <a:r>
              <a:rPr lang="en-GB" b="1" dirty="0">
                <a:solidFill>
                  <a:srgbClr val="FFFFFF"/>
                </a:solidFill>
              </a:rPr>
              <a:t>Machine Learning in Biology</a:t>
            </a:r>
          </a:p>
          <a:p>
            <a:pPr algn="ctr" rtl="0"/>
            <a:r>
              <a:rPr lang="en-GB" b="1" dirty="0">
                <a:solidFill>
                  <a:srgbClr val="FFFFFF"/>
                </a:solidFill>
              </a:rPr>
              <a:t>2022 / 2023</a:t>
            </a:r>
          </a:p>
          <a:p>
            <a:pPr algn="ctr" rtl="0"/>
            <a:r>
              <a:rPr lang="en-GB" sz="2000" dirty="0">
                <a:solidFill>
                  <a:srgbClr val="FFFFFF"/>
                </a:solidFill>
              </a:rPr>
              <a:t>Elmer Carlos - </a:t>
            </a:r>
            <a:r>
              <a:rPr lang="en-GB" sz="2000" dirty="0"/>
              <a:t>2017249197 </a:t>
            </a:r>
            <a:endParaRPr lang="en-GB" sz="2000" dirty="0">
              <a:solidFill>
                <a:srgbClr val="FFFFFF"/>
              </a:solidFill>
            </a:endParaRPr>
          </a:p>
          <a:p>
            <a:pPr algn="ctr" rtl="0"/>
            <a:r>
              <a:rPr lang="en-GB" sz="2000" dirty="0">
                <a:solidFill>
                  <a:srgbClr val="FFFFFF"/>
                </a:solidFill>
              </a:rPr>
              <a:t>Rita Ângelo - 2021185763</a:t>
            </a:r>
          </a:p>
        </p:txBody>
      </p:sp>
      <p:pic>
        <p:nvPicPr>
          <p:cNvPr id="1028" name="Picture 4" descr="Faculdade de Ciências e Tecnologia da Universidade de Coimbra • EduPortugal">
            <a:extLst>
              <a:ext uri="{FF2B5EF4-FFF2-40B4-BE49-F238E27FC236}">
                <a16:creationId xmlns:a16="http://schemas.microsoft.com/office/drawing/2014/main" id="{E574A1B7-7495-3330-0AFB-9D3B6E755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86074" cy="298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rtlCol="0"/>
          <a:lstStyle/>
          <a:p>
            <a:pPr rtl="0"/>
            <a:r>
              <a:rPr lang="en-GB" dirty="0"/>
              <a:t>Data Import</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3" name="Picture 2" descr="A picture containing text, origami, pattern&#10;&#10;Description automatically generated">
            <a:extLst>
              <a:ext uri="{FF2B5EF4-FFF2-40B4-BE49-F238E27FC236}">
                <a16:creationId xmlns:a16="http://schemas.microsoft.com/office/drawing/2014/main" id="{D5E19FEC-2CAB-9363-FAE3-B0679BABAC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1335" y="1293177"/>
            <a:ext cx="6069330" cy="4867910"/>
          </a:xfrm>
          <a:prstGeom prst="rect">
            <a:avLst/>
          </a:prstGeom>
          <a:noFill/>
          <a:ln>
            <a:noFill/>
          </a:ln>
        </p:spPr>
      </p:pic>
      <p:sp>
        <p:nvSpPr>
          <p:cNvPr id="10" name="Text Box 1">
            <a:extLst>
              <a:ext uri="{FF2B5EF4-FFF2-40B4-BE49-F238E27FC236}">
                <a16:creationId xmlns:a16="http://schemas.microsoft.com/office/drawing/2014/main" id="{B0DCD54B-AB2C-345D-3333-8621BC140A48}"/>
              </a:ext>
            </a:extLst>
          </p:cNvPr>
          <p:cNvSpPr txBox="1"/>
          <p:nvPr/>
        </p:nvSpPr>
        <p:spPr>
          <a:xfrm>
            <a:off x="8533232" y="5520054"/>
            <a:ext cx="3418002" cy="49244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2</a:t>
            </a:r>
            <a:r>
              <a:rPr lang="en-US" sz="1600" i="1" dirty="0">
                <a:effectLst/>
                <a:latin typeface="+mj-lt"/>
                <a:ea typeface="Times New Roman" panose="02020603050405020304" pitchFamily="18" charset="0"/>
              </a:rPr>
              <a:t> - Distribution and correlation between the different classes for scenario B.</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330828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A – Binary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3684588"/>
          </a:xfrm>
        </p:spPr>
        <p:txBody>
          <a:bodyPr rtlCol="0"/>
          <a:lstStyle/>
          <a:p>
            <a:pPr rtl="0"/>
            <a:r>
              <a:rPr lang="en-GB" dirty="0"/>
              <a:t>ML task : divide new observations into 1 of 2 classes</a:t>
            </a:r>
          </a:p>
          <a:p>
            <a:pPr lvl="1"/>
            <a:r>
              <a:rPr lang="en-GB" dirty="0"/>
              <a:t>Pick a genre (“</a:t>
            </a:r>
            <a:r>
              <a:rPr lang="en-GB" sz="1400" b="1" spc="100" dirty="0"/>
              <a:t>classical”</a:t>
            </a:r>
            <a:r>
              <a:rPr lang="en-GB" dirty="0"/>
              <a:t>) as our variable of interest</a:t>
            </a:r>
          </a:p>
          <a:p>
            <a:pPr lvl="1"/>
            <a:r>
              <a:rPr lang="en-GB" dirty="0"/>
              <a:t>Treat the other 9 variables as the same.</a:t>
            </a:r>
          </a:p>
          <a:p>
            <a:r>
              <a:rPr lang="en-GB" dirty="0"/>
              <a:t>Check for class imbalance:</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A – Binary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1634014"/>
          </a:xfrm>
        </p:spPr>
        <p:txBody>
          <a:bodyPr rtlCol="0"/>
          <a:lstStyle/>
          <a:p>
            <a:pPr rtl="0"/>
            <a:r>
              <a:rPr lang="en-GB" dirty="0"/>
              <a:t>ML task : divide new observations into 1 of 2 classes</a:t>
            </a:r>
          </a:p>
          <a:p>
            <a:pPr lvl="1"/>
            <a:r>
              <a:rPr lang="en-GB" dirty="0"/>
              <a:t>Pick a genre (“</a:t>
            </a:r>
            <a:r>
              <a:rPr lang="en-GB" sz="1400" b="1" spc="100" dirty="0"/>
              <a:t>classical”</a:t>
            </a:r>
            <a:r>
              <a:rPr lang="en-GB" dirty="0"/>
              <a:t>) as our variable of interest</a:t>
            </a:r>
          </a:p>
          <a:p>
            <a:pPr lvl="1"/>
            <a:r>
              <a:rPr lang="en-GB" dirty="0"/>
              <a:t>Treat the other 9 variables as the same.</a:t>
            </a:r>
          </a:p>
          <a:p>
            <a:r>
              <a:rPr lang="en-GB" dirty="0"/>
              <a:t>Check for class imbalance:</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B15C23E-3FB6-0239-EAE0-B37E0C4B14D1}"/>
              </a:ext>
            </a:extLst>
          </p:cNvPr>
          <p:cNvSpPr txBox="1"/>
          <p:nvPr/>
        </p:nvSpPr>
        <p:spPr>
          <a:xfrm>
            <a:off x="7572395" y="4142203"/>
            <a:ext cx="3413760" cy="646331"/>
          </a:xfrm>
          <a:prstGeom prst="rect">
            <a:avLst/>
          </a:prstGeom>
          <a:noFill/>
        </p:spPr>
        <p:txBody>
          <a:bodyPr wrap="square" rtlCol="0">
            <a:spAutoFit/>
          </a:bodyPr>
          <a:lstStyle/>
          <a:p>
            <a:r>
              <a:rPr lang="en-GB" dirty="0"/>
              <a:t>Use SMOTE to oversample the examples in the minority class</a:t>
            </a:r>
          </a:p>
        </p:txBody>
      </p:sp>
      <p:sp>
        <p:nvSpPr>
          <p:cNvPr id="5" name="Arrow: Right 4">
            <a:extLst>
              <a:ext uri="{FF2B5EF4-FFF2-40B4-BE49-F238E27FC236}">
                <a16:creationId xmlns:a16="http://schemas.microsoft.com/office/drawing/2014/main" id="{A9108DE5-E85D-A8FF-95CA-9C9E9F593F47}"/>
              </a:ext>
            </a:extLst>
          </p:cNvPr>
          <p:cNvSpPr/>
          <p:nvPr/>
        </p:nvSpPr>
        <p:spPr>
          <a:xfrm>
            <a:off x="6350744" y="4259738"/>
            <a:ext cx="111760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picture containing text, screenshot, rectangle, diagram&#10;&#10;Description automatically generated">
            <a:extLst>
              <a:ext uri="{FF2B5EF4-FFF2-40B4-BE49-F238E27FC236}">
                <a16:creationId xmlns:a16="http://schemas.microsoft.com/office/drawing/2014/main" id="{88029734-00C0-F5C4-5A36-F017725512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611" y="3220720"/>
            <a:ext cx="5514133" cy="2679459"/>
          </a:xfrm>
          <a:prstGeom prst="rect">
            <a:avLst/>
          </a:prstGeom>
        </p:spPr>
      </p:pic>
      <p:sp>
        <p:nvSpPr>
          <p:cNvPr id="7" name="Text Box 1">
            <a:extLst>
              <a:ext uri="{FF2B5EF4-FFF2-40B4-BE49-F238E27FC236}">
                <a16:creationId xmlns:a16="http://schemas.microsoft.com/office/drawing/2014/main" id="{ECB47DBA-A052-70B7-9639-7EBD96E8777A}"/>
              </a:ext>
            </a:extLst>
          </p:cNvPr>
          <p:cNvSpPr txBox="1"/>
          <p:nvPr/>
        </p:nvSpPr>
        <p:spPr>
          <a:xfrm>
            <a:off x="1713628" y="5900179"/>
            <a:ext cx="4192744" cy="49244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latin typeface="+mj-lt"/>
              </a:rPr>
              <a:t>Figure 3 </a:t>
            </a:r>
            <a:r>
              <a:rPr lang="en-US" sz="1600" i="1" dirty="0">
                <a:latin typeface="+mj-lt"/>
              </a:rPr>
              <a:t>- Class distribution for scenario A, where the variable of interest is the class "classical" (green).</a:t>
            </a:r>
            <a:endParaRPr lang="en-GB" sz="1600" i="1" dirty="0">
              <a:latin typeface="+mj-lt"/>
            </a:endParaRPr>
          </a:p>
        </p:txBody>
      </p:sp>
    </p:spTree>
    <p:extLst>
      <p:ext uri="{BB962C8B-B14F-4D97-AF65-F5344CB8AC3E}">
        <p14:creationId xmlns:p14="http://schemas.microsoft.com/office/powerpoint/2010/main" val="144644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A – Binary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577374"/>
          </a:xfrm>
        </p:spPr>
        <p:txBody>
          <a:bodyPr rtlCol="0"/>
          <a:lstStyle/>
          <a:p>
            <a:pPr rtl="0"/>
            <a:r>
              <a:rPr lang="en-GB" dirty="0"/>
              <a:t>Feature Selection/Reduction</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D1A1B28-FD14-809F-BDAA-032596489ADC}"/>
              </a:ext>
            </a:extLst>
          </p:cNvPr>
          <p:cNvSpPr txBox="1">
            <a:spLocks/>
          </p:cNvSpPr>
          <p:nvPr/>
        </p:nvSpPr>
        <p:spPr>
          <a:xfrm>
            <a:off x="836612" y="2019934"/>
            <a:ext cx="9079548" cy="333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dirty="0"/>
              <a:t>Remove outliers: use LOF algorithm</a:t>
            </a:r>
          </a:p>
          <a:p>
            <a:pPr marL="457200" indent="-457200">
              <a:buAutoNum type="arabicPeriod"/>
            </a:pPr>
            <a:r>
              <a:rPr lang="en-GB" dirty="0"/>
              <a:t>Set up a pipeline:</a:t>
            </a:r>
          </a:p>
          <a:p>
            <a:pPr marL="914400" lvl="1" indent="-457200">
              <a:buAutoNum type="arabicPeriod"/>
            </a:pPr>
            <a:r>
              <a:rPr lang="en-GB" dirty="0"/>
              <a:t>Scaled data with standard scaling method</a:t>
            </a:r>
          </a:p>
          <a:p>
            <a:pPr marL="914400" lvl="1" indent="-457200">
              <a:buAutoNum type="arabicPeriod"/>
            </a:pPr>
            <a:r>
              <a:rPr lang="en-GB" dirty="0"/>
              <a:t>Checked for low variance features with a ¼ threshold</a:t>
            </a:r>
          </a:p>
          <a:p>
            <a:pPr marL="914400" lvl="1" indent="-457200">
              <a:buAutoNum type="arabicPeriod"/>
            </a:pPr>
            <a:r>
              <a:rPr lang="en-GB" dirty="0"/>
              <a:t>Select 25 best features</a:t>
            </a:r>
          </a:p>
          <a:p>
            <a:pPr marL="914400" lvl="1" indent="-457200">
              <a:buAutoNum type="arabicPeriod"/>
            </a:pPr>
            <a:r>
              <a:rPr lang="en-GB" dirty="0"/>
              <a:t>Reduce features with PCA</a:t>
            </a:r>
          </a:p>
          <a:p>
            <a:pPr marL="914400" lvl="1" indent="-457200">
              <a:buAutoNum type="arabicPeriod"/>
            </a:pPr>
            <a:r>
              <a:rPr lang="en-GB" dirty="0"/>
              <a:t>Visualize results</a:t>
            </a:r>
          </a:p>
          <a:p>
            <a:pPr marL="914400" lvl="1" indent="-457200">
              <a:buAutoNum type="arabicPeriod"/>
            </a:pPr>
            <a:endParaRPr lang="en-GB" dirty="0"/>
          </a:p>
          <a:p>
            <a:pPr marL="457200" indent="-457200">
              <a:buAutoNum type="arabicPeriod"/>
            </a:pPr>
            <a:endParaRPr lang="en-GB" dirty="0"/>
          </a:p>
          <a:p>
            <a:pPr lvl="1"/>
            <a:endParaRPr lang="en-GB" dirty="0"/>
          </a:p>
        </p:txBody>
      </p:sp>
    </p:spTree>
    <p:extLst>
      <p:ext uri="{BB962C8B-B14F-4D97-AF65-F5344CB8AC3E}">
        <p14:creationId xmlns:p14="http://schemas.microsoft.com/office/powerpoint/2010/main" val="18489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A – Binary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577374"/>
          </a:xfrm>
        </p:spPr>
        <p:txBody>
          <a:bodyPr rtlCol="0"/>
          <a:lstStyle/>
          <a:p>
            <a:pPr rtl="0"/>
            <a:r>
              <a:rPr lang="en-GB" dirty="0"/>
              <a:t>Feature Selection/Reduction</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D1A1B28-FD14-809F-BDAA-032596489ADC}"/>
              </a:ext>
            </a:extLst>
          </p:cNvPr>
          <p:cNvSpPr txBox="1">
            <a:spLocks/>
          </p:cNvSpPr>
          <p:nvPr/>
        </p:nvSpPr>
        <p:spPr>
          <a:xfrm>
            <a:off x="836612" y="2019934"/>
            <a:ext cx="9079548" cy="2359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dirty="0"/>
              <a:t>Remove outliers: use LOF algorithm</a:t>
            </a:r>
          </a:p>
          <a:p>
            <a:pPr marL="457200" indent="-457200">
              <a:buAutoNum type="arabicPeriod"/>
            </a:pPr>
            <a:r>
              <a:rPr lang="en-GB" dirty="0"/>
              <a:t>Set up a pipeline:</a:t>
            </a:r>
          </a:p>
          <a:p>
            <a:pPr marL="914400" lvl="1" indent="-457200">
              <a:buAutoNum type="arabicPeriod"/>
            </a:pPr>
            <a:r>
              <a:rPr lang="en-GB" dirty="0"/>
              <a:t>Scaled data with standard scaling method</a:t>
            </a:r>
          </a:p>
          <a:p>
            <a:pPr marL="914400" lvl="1" indent="-457200">
              <a:buAutoNum type="arabicPeriod"/>
            </a:pPr>
            <a:r>
              <a:rPr lang="en-GB" dirty="0"/>
              <a:t>Checked for low variance features with a ¼ threshold</a:t>
            </a:r>
          </a:p>
          <a:p>
            <a:pPr marL="914400" lvl="1" indent="-457200">
              <a:buAutoNum type="arabicPeriod"/>
            </a:pPr>
            <a:r>
              <a:rPr lang="en-GB" dirty="0"/>
              <a:t>Select 25 best features</a:t>
            </a:r>
          </a:p>
          <a:p>
            <a:pPr marL="914400" lvl="1" indent="-457200">
              <a:buAutoNum type="arabicPeriod"/>
            </a:pPr>
            <a:r>
              <a:rPr lang="en-GB" dirty="0"/>
              <a:t>Reduce features with PCA/LDA</a:t>
            </a:r>
          </a:p>
          <a:p>
            <a:pPr marL="914400" lvl="1" indent="-457200">
              <a:buAutoNum type="arabicPeriod"/>
            </a:pPr>
            <a:endParaRPr lang="en-GB" dirty="0"/>
          </a:p>
          <a:p>
            <a:pPr marL="457200" indent="-457200">
              <a:buAutoNum type="arabicPeriod"/>
            </a:pPr>
            <a:endParaRPr lang="en-GB" dirty="0"/>
          </a:p>
          <a:p>
            <a:pPr lvl="1"/>
            <a:endParaRPr lang="en-GB" dirty="0"/>
          </a:p>
        </p:txBody>
      </p:sp>
      <p:pic>
        <p:nvPicPr>
          <p:cNvPr id="3" name="Picture 2" descr="A picture containing text, screenshot, colorfulness, design&#10;&#10;Description automatically generated">
            <a:extLst>
              <a:ext uri="{FF2B5EF4-FFF2-40B4-BE49-F238E27FC236}">
                <a16:creationId xmlns:a16="http://schemas.microsoft.com/office/drawing/2014/main" id="{2AA8DEA1-BF14-B522-5219-D77678D2AC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1" y="1586705"/>
            <a:ext cx="7666365" cy="3750045"/>
          </a:xfrm>
          <a:prstGeom prst="rect">
            <a:avLst/>
          </a:prstGeom>
          <a:noFill/>
          <a:ln>
            <a:noFill/>
          </a:ln>
        </p:spPr>
      </p:pic>
      <p:sp>
        <p:nvSpPr>
          <p:cNvPr id="5" name="Text Box 1">
            <a:extLst>
              <a:ext uri="{FF2B5EF4-FFF2-40B4-BE49-F238E27FC236}">
                <a16:creationId xmlns:a16="http://schemas.microsoft.com/office/drawing/2014/main" id="{909F0B48-AEB3-E170-53D6-B46001EF0B99}"/>
              </a:ext>
            </a:extLst>
          </p:cNvPr>
          <p:cNvSpPr txBox="1"/>
          <p:nvPr/>
        </p:nvSpPr>
        <p:spPr>
          <a:xfrm>
            <a:off x="1765474" y="5419775"/>
            <a:ext cx="4546251"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4</a:t>
            </a:r>
            <a:r>
              <a:rPr lang="en-US" sz="1600" i="1" dirty="0">
                <a:effectLst/>
                <a:latin typeface="+mj-lt"/>
                <a:ea typeface="Times New Roman" panose="02020603050405020304" pitchFamily="18" charset="0"/>
              </a:rPr>
              <a:t> – The 25 best features obtained for scenario A.</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406539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A – Binary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577374"/>
          </a:xfrm>
        </p:spPr>
        <p:txBody>
          <a:bodyPr rtlCol="0"/>
          <a:lstStyle/>
          <a:p>
            <a:pPr rtl="0"/>
            <a:r>
              <a:rPr lang="en-GB" dirty="0"/>
              <a:t>Feature Selection/Reduction</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D1A1B28-FD14-809F-BDAA-032596489ADC}"/>
              </a:ext>
            </a:extLst>
          </p:cNvPr>
          <p:cNvSpPr txBox="1">
            <a:spLocks/>
          </p:cNvSpPr>
          <p:nvPr/>
        </p:nvSpPr>
        <p:spPr>
          <a:xfrm>
            <a:off x="836612" y="2019934"/>
            <a:ext cx="9079548" cy="2359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dirty="0"/>
              <a:t>Remove outliers: use LOF algorithm</a:t>
            </a:r>
          </a:p>
          <a:p>
            <a:pPr marL="457200" indent="-457200">
              <a:buAutoNum type="arabicPeriod"/>
            </a:pPr>
            <a:r>
              <a:rPr lang="en-GB" dirty="0"/>
              <a:t>Set up a pipeline:</a:t>
            </a:r>
          </a:p>
          <a:p>
            <a:pPr marL="914400" lvl="1" indent="-457200">
              <a:buAutoNum type="arabicPeriod"/>
            </a:pPr>
            <a:r>
              <a:rPr lang="en-GB" dirty="0"/>
              <a:t>Scaled data with standard scaling method</a:t>
            </a:r>
          </a:p>
          <a:p>
            <a:pPr marL="914400" lvl="1" indent="-457200">
              <a:buAutoNum type="arabicPeriod"/>
            </a:pPr>
            <a:r>
              <a:rPr lang="en-GB" dirty="0"/>
              <a:t>Checked for low variance features with a ¼ threshold</a:t>
            </a:r>
          </a:p>
          <a:p>
            <a:pPr marL="914400" lvl="1" indent="-457200">
              <a:buAutoNum type="arabicPeriod"/>
            </a:pPr>
            <a:r>
              <a:rPr lang="en-GB" dirty="0"/>
              <a:t>Select 20 best features</a:t>
            </a:r>
          </a:p>
          <a:p>
            <a:pPr marL="914400" lvl="1" indent="-457200">
              <a:buAutoNum type="arabicPeriod"/>
            </a:pPr>
            <a:r>
              <a:rPr lang="en-GB" dirty="0"/>
              <a:t>Reduce features with PCA/LDA</a:t>
            </a:r>
          </a:p>
          <a:p>
            <a:pPr marL="914400" lvl="1" indent="-457200">
              <a:buAutoNum type="arabicPeriod"/>
            </a:pPr>
            <a:endParaRPr lang="en-GB" dirty="0"/>
          </a:p>
          <a:p>
            <a:pPr marL="457200" indent="-457200">
              <a:buAutoNum type="arabicPeriod"/>
            </a:pPr>
            <a:endParaRPr lang="en-GB" dirty="0"/>
          </a:p>
          <a:p>
            <a:pPr lvl="1"/>
            <a:endParaRPr lang="en-GB" dirty="0"/>
          </a:p>
        </p:txBody>
      </p:sp>
      <p:pic>
        <p:nvPicPr>
          <p:cNvPr id="7" name="Picture 6" descr="A picture containing screenshot, plot, diagram&#10;&#10;Description automatically generated">
            <a:extLst>
              <a:ext uri="{FF2B5EF4-FFF2-40B4-BE49-F238E27FC236}">
                <a16:creationId xmlns:a16="http://schemas.microsoft.com/office/drawing/2014/main" id="{1D419EDD-6238-D2C0-FD33-AC21FFC9AE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612" y="1586705"/>
            <a:ext cx="7694646" cy="3964113"/>
          </a:xfrm>
          <a:prstGeom prst="rect">
            <a:avLst/>
          </a:prstGeom>
          <a:noFill/>
          <a:ln>
            <a:noFill/>
          </a:ln>
        </p:spPr>
      </p:pic>
      <p:sp>
        <p:nvSpPr>
          <p:cNvPr id="8" name="Text Box 1">
            <a:extLst>
              <a:ext uri="{FF2B5EF4-FFF2-40B4-BE49-F238E27FC236}">
                <a16:creationId xmlns:a16="http://schemas.microsoft.com/office/drawing/2014/main" id="{D3082F4D-25B3-D236-2A80-CE9200A3AE28}"/>
              </a:ext>
            </a:extLst>
          </p:cNvPr>
          <p:cNvSpPr txBox="1"/>
          <p:nvPr/>
        </p:nvSpPr>
        <p:spPr>
          <a:xfrm>
            <a:off x="2043164" y="5584252"/>
            <a:ext cx="5281541"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5</a:t>
            </a:r>
            <a:r>
              <a:rPr lang="en-US" sz="1600" i="1" dirty="0">
                <a:effectLst/>
                <a:latin typeface="+mj-lt"/>
                <a:ea typeface="Times New Roman" panose="02020603050405020304" pitchFamily="18" charset="0"/>
              </a:rPr>
              <a:t> – PCA plot for scenario A (“classical” vs “others”).</a:t>
            </a:r>
            <a:endParaRPr lang="en-GB" sz="1600" i="1" dirty="0">
              <a:effectLst/>
              <a:latin typeface="+mj-lt"/>
              <a:ea typeface="Times New Roman" panose="02020603050405020304" pitchFamily="18" charset="0"/>
            </a:endParaRPr>
          </a:p>
        </p:txBody>
      </p:sp>
      <p:sp>
        <p:nvSpPr>
          <p:cNvPr id="9" name="TextBox 8">
            <a:extLst>
              <a:ext uri="{FF2B5EF4-FFF2-40B4-BE49-F238E27FC236}">
                <a16:creationId xmlns:a16="http://schemas.microsoft.com/office/drawing/2014/main" id="{EC7CBF85-B4CA-5E81-8F33-384D323ED17B}"/>
              </a:ext>
            </a:extLst>
          </p:cNvPr>
          <p:cNvSpPr txBox="1"/>
          <p:nvPr/>
        </p:nvSpPr>
        <p:spPr>
          <a:xfrm>
            <a:off x="9458542" y="3245595"/>
            <a:ext cx="2375555" cy="646331"/>
          </a:xfrm>
          <a:prstGeom prst="rect">
            <a:avLst/>
          </a:prstGeom>
          <a:noFill/>
        </p:spPr>
        <p:txBody>
          <a:bodyPr wrap="square" rtlCol="0">
            <a:spAutoFit/>
          </a:bodyPr>
          <a:lstStyle/>
          <a:p>
            <a:pPr algn="ctr"/>
            <a:r>
              <a:rPr lang="en-GB" dirty="0"/>
              <a:t>Somewhat high separability</a:t>
            </a:r>
          </a:p>
        </p:txBody>
      </p:sp>
      <p:sp>
        <p:nvSpPr>
          <p:cNvPr id="10" name="Arrow: Right 9">
            <a:extLst>
              <a:ext uri="{FF2B5EF4-FFF2-40B4-BE49-F238E27FC236}">
                <a16:creationId xmlns:a16="http://schemas.microsoft.com/office/drawing/2014/main" id="{8471971B-D274-D972-0454-D4F5490220FD}"/>
              </a:ext>
            </a:extLst>
          </p:cNvPr>
          <p:cNvSpPr/>
          <p:nvPr/>
        </p:nvSpPr>
        <p:spPr>
          <a:xfrm>
            <a:off x="8610600" y="3385661"/>
            <a:ext cx="111760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247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B – Multiclass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3684588"/>
          </a:xfrm>
        </p:spPr>
        <p:txBody>
          <a:bodyPr rtlCol="0"/>
          <a:lstStyle/>
          <a:p>
            <a:pPr rtl="0"/>
            <a:r>
              <a:rPr lang="en-GB" dirty="0"/>
              <a:t>ML task : divide new observations into 1 of 10 classes</a:t>
            </a:r>
          </a:p>
          <a:p>
            <a:r>
              <a:rPr lang="en-GB" dirty="0"/>
              <a:t>Check for class imbalance:</a:t>
            </a:r>
          </a:p>
          <a:p>
            <a:endParaRPr lang="en-GB" dirty="0"/>
          </a:p>
          <a:p>
            <a:pPr marL="0" indent="0">
              <a:buNone/>
            </a:pPr>
            <a:endParaRPr lang="en-GB" dirty="0"/>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2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B – Multiclass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3684588"/>
          </a:xfrm>
        </p:spPr>
        <p:txBody>
          <a:bodyPr rtlCol="0"/>
          <a:lstStyle/>
          <a:p>
            <a:pPr rtl="0"/>
            <a:r>
              <a:rPr lang="en-GB" dirty="0"/>
              <a:t>ML task : divide new observations into 1 of 10 classes</a:t>
            </a:r>
          </a:p>
          <a:p>
            <a:r>
              <a:rPr lang="en-GB" dirty="0"/>
              <a:t>Check for class imbalance:</a:t>
            </a:r>
          </a:p>
          <a:p>
            <a:endParaRPr lang="en-GB" dirty="0"/>
          </a:p>
          <a:p>
            <a:r>
              <a:rPr lang="en-GB" dirty="0"/>
              <a:t>IMAGEM!</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FDD347F-AA81-157E-CC37-2C000F9C99F6}"/>
              </a:ext>
            </a:extLst>
          </p:cNvPr>
          <p:cNvSpPr txBox="1"/>
          <p:nvPr/>
        </p:nvSpPr>
        <p:spPr>
          <a:xfrm>
            <a:off x="8609696" y="4050838"/>
            <a:ext cx="1943179" cy="646331"/>
          </a:xfrm>
          <a:prstGeom prst="rect">
            <a:avLst/>
          </a:prstGeom>
          <a:noFill/>
        </p:spPr>
        <p:txBody>
          <a:bodyPr wrap="square" rtlCol="0">
            <a:spAutoFit/>
          </a:bodyPr>
          <a:lstStyle/>
          <a:p>
            <a:pPr algn="ctr"/>
            <a:r>
              <a:rPr lang="en-GB" dirty="0"/>
              <a:t>No significant class imbalance</a:t>
            </a:r>
          </a:p>
        </p:txBody>
      </p:sp>
      <p:pic>
        <p:nvPicPr>
          <p:cNvPr id="5" name="Picture 4" descr="A picture containing screenshot, colorfulness, text, pattern&#10;&#10;Description automatically generated">
            <a:extLst>
              <a:ext uri="{FF2B5EF4-FFF2-40B4-BE49-F238E27FC236}">
                <a16:creationId xmlns:a16="http://schemas.microsoft.com/office/drawing/2014/main" id="{D145BC9E-ED76-E7B3-0D18-3B3773B94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41" y="2775744"/>
            <a:ext cx="6302527" cy="3196523"/>
          </a:xfrm>
          <a:prstGeom prst="rect">
            <a:avLst/>
          </a:prstGeom>
        </p:spPr>
      </p:pic>
      <p:sp>
        <p:nvSpPr>
          <p:cNvPr id="6" name="Arrow: Right 5">
            <a:extLst>
              <a:ext uri="{FF2B5EF4-FFF2-40B4-BE49-F238E27FC236}">
                <a16:creationId xmlns:a16="http://schemas.microsoft.com/office/drawing/2014/main" id="{B81A5544-F3DF-EC8F-713C-544FC2CC0A84}"/>
              </a:ext>
            </a:extLst>
          </p:cNvPr>
          <p:cNvSpPr/>
          <p:nvPr/>
        </p:nvSpPr>
        <p:spPr>
          <a:xfrm>
            <a:off x="7425714" y="4191440"/>
            <a:ext cx="111760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1">
            <a:extLst>
              <a:ext uri="{FF2B5EF4-FFF2-40B4-BE49-F238E27FC236}">
                <a16:creationId xmlns:a16="http://schemas.microsoft.com/office/drawing/2014/main" id="{3D4C5A0B-F1A0-7B92-3D2A-7618BF2670DF}"/>
              </a:ext>
            </a:extLst>
          </p:cNvPr>
          <p:cNvSpPr txBox="1"/>
          <p:nvPr/>
        </p:nvSpPr>
        <p:spPr>
          <a:xfrm>
            <a:off x="2574240" y="5918087"/>
            <a:ext cx="4192744"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latin typeface="+mj-lt"/>
              </a:rPr>
              <a:t>Figure 6 </a:t>
            </a:r>
            <a:r>
              <a:rPr lang="en-US" sz="1600" i="1" dirty="0">
                <a:latin typeface="+mj-lt"/>
              </a:rPr>
              <a:t>- Class distribution for scenario B.</a:t>
            </a:r>
            <a:endParaRPr lang="en-GB" sz="1600" i="1" dirty="0">
              <a:latin typeface="+mj-lt"/>
            </a:endParaRPr>
          </a:p>
        </p:txBody>
      </p:sp>
    </p:spTree>
    <p:extLst>
      <p:ext uri="{BB962C8B-B14F-4D97-AF65-F5344CB8AC3E}">
        <p14:creationId xmlns:p14="http://schemas.microsoft.com/office/powerpoint/2010/main" val="46095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B – Multiclass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577374"/>
          </a:xfrm>
        </p:spPr>
        <p:txBody>
          <a:bodyPr rtlCol="0"/>
          <a:lstStyle/>
          <a:p>
            <a:pPr rtl="0"/>
            <a:r>
              <a:rPr lang="en-GB" dirty="0"/>
              <a:t>Feature Selection/Reduction</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D1A1B28-FD14-809F-BDAA-032596489ADC}"/>
              </a:ext>
            </a:extLst>
          </p:cNvPr>
          <p:cNvSpPr txBox="1">
            <a:spLocks/>
          </p:cNvSpPr>
          <p:nvPr/>
        </p:nvSpPr>
        <p:spPr>
          <a:xfrm>
            <a:off x="836612" y="2019934"/>
            <a:ext cx="9079548" cy="333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dirty="0"/>
              <a:t>Remove outliers: use LOF algorithm</a:t>
            </a:r>
          </a:p>
          <a:p>
            <a:pPr marL="457200" indent="-457200">
              <a:buAutoNum type="arabicPeriod"/>
            </a:pPr>
            <a:r>
              <a:rPr lang="en-GB" dirty="0"/>
              <a:t>Set up a pipeline:</a:t>
            </a:r>
          </a:p>
          <a:p>
            <a:pPr marL="914400" lvl="1" indent="-457200">
              <a:buAutoNum type="arabicPeriod"/>
            </a:pPr>
            <a:r>
              <a:rPr lang="en-GB" dirty="0"/>
              <a:t>Scaled data with standard scaling method</a:t>
            </a:r>
          </a:p>
          <a:p>
            <a:pPr marL="914400" lvl="1" indent="-457200">
              <a:buAutoNum type="arabicPeriod"/>
            </a:pPr>
            <a:r>
              <a:rPr lang="en-GB" dirty="0"/>
              <a:t>Checked for low variance features with a ¼ threshold</a:t>
            </a:r>
          </a:p>
          <a:p>
            <a:pPr marL="914400" lvl="1" indent="-457200">
              <a:buAutoNum type="arabicPeriod"/>
            </a:pPr>
            <a:r>
              <a:rPr lang="en-GB" dirty="0"/>
              <a:t>Select 25 best features</a:t>
            </a:r>
          </a:p>
          <a:p>
            <a:pPr marL="914400" lvl="1" indent="-457200">
              <a:buAutoNum type="arabicPeriod"/>
            </a:pPr>
            <a:r>
              <a:rPr lang="en-GB" dirty="0"/>
              <a:t>Reduce features with PCA</a:t>
            </a:r>
          </a:p>
          <a:p>
            <a:pPr marL="914400" lvl="1" indent="-457200">
              <a:buAutoNum type="arabicPeriod"/>
            </a:pPr>
            <a:r>
              <a:rPr lang="en-GB" dirty="0"/>
              <a:t>Visualize results</a:t>
            </a:r>
          </a:p>
          <a:p>
            <a:pPr marL="914400" lvl="1" indent="-457200">
              <a:buAutoNum type="arabicPeriod"/>
            </a:pPr>
            <a:endParaRPr lang="en-GB" dirty="0"/>
          </a:p>
          <a:p>
            <a:pPr marL="457200" indent="-457200">
              <a:buAutoNum type="arabicPeriod"/>
            </a:pPr>
            <a:endParaRPr lang="en-GB" dirty="0"/>
          </a:p>
          <a:p>
            <a:pPr lvl="1"/>
            <a:endParaRPr lang="en-GB" dirty="0"/>
          </a:p>
        </p:txBody>
      </p:sp>
    </p:spTree>
    <p:extLst>
      <p:ext uri="{BB962C8B-B14F-4D97-AF65-F5344CB8AC3E}">
        <p14:creationId xmlns:p14="http://schemas.microsoft.com/office/powerpoint/2010/main" val="243683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Scenario B – Multiclass Classification</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1586706"/>
            <a:ext cx="9079548" cy="577374"/>
          </a:xfrm>
        </p:spPr>
        <p:txBody>
          <a:bodyPr rtlCol="0"/>
          <a:lstStyle/>
          <a:p>
            <a:pPr rtl="0"/>
            <a:r>
              <a:rPr lang="en-GB" dirty="0"/>
              <a:t>Feature Selection/Reduction</a:t>
            </a:r>
          </a:p>
          <a:p>
            <a:pPr lvl="1"/>
            <a:endParaRPr lang="en-GB"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D1A1B28-FD14-809F-BDAA-032596489ADC}"/>
              </a:ext>
            </a:extLst>
          </p:cNvPr>
          <p:cNvSpPr txBox="1">
            <a:spLocks/>
          </p:cNvSpPr>
          <p:nvPr/>
        </p:nvSpPr>
        <p:spPr>
          <a:xfrm>
            <a:off x="836612" y="2019934"/>
            <a:ext cx="9079548" cy="333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dirty="0"/>
              <a:t>Remove outliers: use LOF algorithm</a:t>
            </a:r>
          </a:p>
          <a:p>
            <a:pPr marL="457200" indent="-457200">
              <a:buAutoNum type="arabicPeriod"/>
            </a:pPr>
            <a:r>
              <a:rPr lang="en-GB" dirty="0"/>
              <a:t>Set up a pipeline:</a:t>
            </a:r>
          </a:p>
          <a:p>
            <a:pPr marL="914400" lvl="1" indent="-457200">
              <a:buAutoNum type="arabicPeriod"/>
            </a:pPr>
            <a:r>
              <a:rPr lang="en-GB" dirty="0"/>
              <a:t>Scaled data with standard scaling method</a:t>
            </a:r>
          </a:p>
          <a:p>
            <a:pPr marL="914400" lvl="1" indent="-457200">
              <a:buAutoNum type="arabicPeriod"/>
            </a:pPr>
            <a:r>
              <a:rPr lang="en-GB" dirty="0"/>
              <a:t>Checked for low variance features with a ¼ threshold</a:t>
            </a:r>
          </a:p>
          <a:p>
            <a:pPr marL="914400" lvl="1" indent="-457200">
              <a:buAutoNum type="arabicPeriod"/>
            </a:pPr>
            <a:r>
              <a:rPr lang="en-GB" dirty="0"/>
              <a:t>Select 20 best features</a:t>
            </a:r>
          </a:p>
          <a:p>
            <a:pPr marL="914400" lvl="1" indent="-457200">
              <a:buAutoNum type="arabicPeriod"/>
            </a:pPr>
            <a:r>
              <a:rPr lang="en-GB" dirty="0"/>
              <a:t>Reduce features with PCA</a:t>
            </a:r>
          </a:p>
          <a:p>
            <a:pPr marL="914400" lvl="1" indent="-457200">
              <a:buAutoNum type="arabicPeriod"/>
            </a:pPr>
            <a:r>
              <a:rPr lang="en-GB" dirty="0"/>
              <a:t>Visualize results</a:t>
            </a:r>
          </a:p>
          <a:p>
            <a:pPr marL="914400" lvl="1" indent="-457200">
              <a:buAutoNum type="arabicPeriod"/>
            </a:pPr>
            <a:endParaRPr lang="en-GB" dirty="0"/>
          </a:p>
          <a:p>
            <a:pPr marL="457200" indent="-457200">
              <a:buAutoNum type="arabicPeriod"/>
            </a:pPr>
            <a:endParaRPr lang="en-GB" dirty="0"/>
          </a:p>
          <a:p>
            <a:pPr lvl="1"/>
            <a:endParaRPr lang="en-GB" dirty="0"/>
          </a:p>
        </p:txBody>
      </p:sp>
      <p:pic>
        <p:nvPicPr>
          <p:cNvPr id="1026" name="Picture 2">
            <a:extLst>
              <a:ext uri="{FF2B5EF4-FFF2-40B4-BE49-F238E27FC236}">
                <a16:creationId xmlns:a16="http://schemas.microsoft.com/office/drawing/2014/main" id="{360E4E1E-A231-B1F4-5A32-0BA034D6E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2" y="1586706"/>
            <a:ext cx="7668000" cy="3749807"/>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
            <a:extLst>
              <a:ext uri="{FF2B5EF4-FFF2-40B4-BE49-F238E27FC236}">
                <a16:creationId xmlns:a16="http://schemas.microsoft.com/office/drawing/2014/main" id="{F6786A67-EC18-F77F-D255-20A916FB5C31}"/>
              </a:ext>
            </a:extLst>
          </p:cNvPr>
          <p:cNvSpPr txBox="1"/>
          <p:nvPr/>
        </p:nvSpPr>
        <p:spPr>
          <a:xfrm>
            <a:off x="1765474" y="5419538"/>
            <a:ext cx="4546251"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7</a:t>
            </a:r>
            <a:r>
              <a:rPr lang="en-US" sz="1600" i="1" dirty="0">
                <a:effectLst/>
                <a:latin typeface="+mj-lt"/>
                <a:ea typeface="Times New Roman" panose="02020603050405020304" pitchFamily="18" charset="0"/>
              </a:rPr>
              <a:t> – The 25 best features obtained for scenario B.</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234875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dirty="0">
                <a:solidFill>
                  <a:srgbClr val="FFFFFF"/>
                </a:solidFill>
              </a:rPr>
              <a:t>Summary</a:t>
            </a:r>
            <a:endParaRPr lang="en-GB"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397712" cy="3931920"/>
          </a:xfrm>
        </p:spPr>
        <p:txBody>
          <a:bodyPr rtlCol="0"/>
          <a:lstStyle/>
          <a:p>
            <a:pPr marL="514350" indent="-514350" rtl="0">
              <a:buFont typeface="+mj-lt"/>
              <a:buAutoNum type="arabicPeriod"/>
            </a:pPr>
            <a:r>
              <a:rPr lang="en-GB" dirty="0"/>
              <a:t>Introduction	</a:t>
            </a:r>
          </a:p>
          <a:p>
            <a:pPr marL="514350" indent="-514350" rtl="0">
              <a:buFont typeface="+mj-lt"/>
              <a:buAutoNum type="arabicPeriod"/>
            </a:pPr>
            <a:r>
              <a:rPr lang="en-GB" dirty="0"/>
              <a:t>The dataset</a:t>
            </a:r>
          </a:p>
          <a:p>
            <a:pPr marL="514350" indent="-514350" rtl="0">
              <a:buFont typeface="+mj-lt"/>
              <a:buAutoNum type="arabicPeriod"/>
            </a:pPr>
            <a:r>
              <a:rPr lang="en-GB" dirty="0"/>
              <a:t>Feature selection/reduction</a:t>
            </a:r>
          </a:p>
          <a:p>
            <a:pPr marL="514350" indent="-514350" rtl="0">
              <a:buFont typeface="+mj-lt"/>
              <a:buAutoNum type="arabicPeriod"/>
            </a:pPr>
            <a:r>
              <a:rPr lang="en-GB" dirty="0"/>
              <a:t>Exploratory analysis</a:t>
            </a:r>
          </a:p>
          <a:p>
            <a:pPr marL="514350" indent="-514350" rtl="0">
              <a:buFont typeface="+mj-lt"/>
              <a:buAutoNum type="arabicPeriod"/>
            </a:pPr>
            <a:r>
              <a:rPr lang="en-GB" dirty="0"/>
              <a:t>Classifiers</a:t>
            </a:r>
          </a:p>
          <a:p>
            <a:pPr marL="514350" indent="-514350" rtl="0">
              <a:buFont typeface="+mj-lt"/>
              <a:buAutoNum type="arabicPeriod"/>
            </a:pPr>
            <a:r>
              <a:rPr lang="en-GB" dirty="0"/>
              <a:t>Results and Discussion	</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Classifiers</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graphicFrame>
        <p:nvGraphicFramePr>
          <p:cNvPr id="18" name="Content Placeholder 17">
            <a:extLst>
              <a:ext uri="{FF2B5EF4-FFF2-40B4-BE49-F238E27FC236}">
                <a16:creationId xmlns:a16="http://schemas.microsoft.com/office/drawing/2014/main" id="{074AC631-23BD-11F0-65BD-E54AFF8FA3F5}"/>
              </a:ext>
            </a:extLst>
          </p:cNvPr>
          <p:cNvGraphicFramePr>
            <a:graphicFrameLocks noGrp="1"/>
          </p:cNvGraphicFramePr>
          <p:nvPr>
            <p:ph sz="half" idx="2"/>
            <p:extLst>
              <p:ext uri="{D42A27DB-BD31-4B8C-83A1-F6EECF244321}">
                <p14:modId xmlns:p14="http://schemas.microsoft.com/office/powerpoint/2010/main" val="296097830"/>
              </p:ext>
            </p:extLst>
          </p:nvPr>
        </p:nvGraphicFramePr>
        <p:xfrm>
          <a:off x="1301675" y="1690688"/>
          <a:ext cx="9537299"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99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Results – Scenario A</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1612AA3-3833-35EA-0B56-66699E757CE3}"/>
              </a:ext>
            </a:extLst>
          </p:cNvPr>
          <p:cNvSpPr>
            <a:spLocks noGrp="1"/>
          </p:cNvSpPr>
          <p:nvPr>
            <p:ph sz="half" idx="2"/>
          </p:nvPr>
        </p:nvSpPr>
        <p:spPr>
          <a:xfrm>
            <a:off x="836612" y="1383285"/>
            <a:ext cx="3291840" cy="3684588"/>
          </a:xfrm>
        </p:spPr>
        <p:txBody>
          <a:bodyPr/>
          <a:lstStyle/>
          <a:p>
            <a:r>
              <a:rPr lang="en-GB" dirty="0"/>
              <a:t>Cross-validation testing</a:t>
            </a:r>
          </a:p>
        </p:txBody>
      </p:sp>
      <p:pic>
        <p:nvPicPr>
          <p:cNvPr id="3" name="Picture 2" descr="A picture containing text, screenshot, diagram, plan&#10;&#10;Description automatically generated">
            <a:extLst>
              <a:ext uri="{FF2B5EF4-FFF2-40B4-BE49-F238E27FC236}">
                <a16:creationId xmlns:a16="http://schemas.microsoft.com/office/drawing/2014/main" id="{19FDF599-E0C6-FA51-0099-8BCB96D6E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245" y="1719181"/>
            <a:ext cx="6331510" cy="4762936"/>
          </a:xfrm>
          <a:prstGeom prst="rect">
            <a:avLst/>
          </a:prstGeom>
        </p:spPr>
      </p:pic>
      <p:sp>
        <p:nvSpPr>
          <p:cNvPr id="7" name="Text Box 1">
            <a:extLst>
              <a:ext uri="{FF2B5EF4-FFF2-40B4-BE49-F238E27FC236}">
                <a16:creationId xmlns:a16="http://schemas.microsoft.com/office/drawing/2014/main" id="{3FF20333-E171-764B-D22F-FDF60C965105}"/>
              </a:ext>
            </a:extLst>
          </p:cNvPr>
          <p:cNvSpPr txBox="1"/>
          <p:nvPr/>
        </p:nvSpPr>
        <p:spPr>
          <a:xfrm>
            <a:off x="6518555" y="5298836"/>
            <a:ext cx="2743200" cy="69551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1000"/>
              </a:spcAft>
            </a:pPr>
            <a:r>
              <a:rPr lang="en-US" sz="1600" b="1" i="1" dirty="0">
                <a:latin typeface="+mj-lt"/>
                <a:ea typeface="Times New Roman" panose="02020603050405020304" pitchFamily="18" charset="0"/>
              </a:rPr>
              <a:t>Figure</a:t>
            </a:r>
            <a:r>
              <a:rPr lang="en-US" sz="1600" b="1" i="1" dirty="0">
                <a:effectLst/>
                <a:latin typeface="+mj-lt"/>
                <a:ea typeface="Times New Roman" panose="02020603050405020304" pitchFamily="18" charset="0"/>
              </a:rPr>
              <a:t> </a:t>
            </a:r>
            <a:r>
              <a:rPr lang="en-US" sz="1600" b="1" i="1" dirty="0">
                <a:latin typeface="+mj-lt"/>
                <a:ea typeface="Times New Roman" panose="02020603050405020304" pitchFamily="18" charset="0"/>
              </a:rPr>
              <a:t>8</a:t>
            </a:r>
            <a:r>
              <a:rPr lang="en-US" sz="1600" i="1" dirty="0">
                <a:effectLst/>
                <a:latin typeface="+mj-lt"/>
                <a:ea typeface="Times New Roman" panose="02020603050405020304" pitchFamily="18" charset="0"/>
              </a:rPr>
              <a:t> – Cross-validation results for the six models, using PCA as a feature reduction method.</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257894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Results – Scenario A</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1612AA3-3833-35EA-0B56-66699E757CE3}"/>
              </a:ext>
            </a:extLst>
          </p:cNvPr>
          <p:cNvSpPr>
            <a:spLocks noGrp="1"/>
          </p:cNvSpPr>
          <p:nvPr>
            <p:ph sz="half" idx="2"/>
          </p:nvPr>
        </p:nvSpPr>
        <p:spPr>
          <a:xfrm>
            <a:off x="836612" y="1383285"/>
            <a:ext cx="3291840" cy="3684588"/>
          </a:xfrm>
        </p:spPr>
        <p:txBody>
          <a:bodyPr/>
          <a:lstStyle/>
          <a:p>
            <a:r>
              <a:rPr lang="en-GB" dirty="0"/>
              <a:t>Independent testing</a:t>
            </a:r>
          </a:p>
        </p:txBody>
      </p:sp>
      <p:pic>
        <p:nvPicPr>
          <p:cNvPr id="5" name="Picture 4" descr="A picture containing text, screenshot, square, rectangle&#10;&#10;Description automatically generated">
            <a:extLst>
              <a:ext uri="{FF2B5EF4-FFF2-40B4-BE49-F238E27FC236}">
                <a16:creationId xmlns:a16="http://schemas.microsoft.com/office/drawing/2014/main" id="{28752EFF-0F21-53FE-F1FE-DDD040416A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702467"/>
            <a:ext cx="7309336" cy="4245810"/>
          </a:xfrm>
          <a:prstGeom prst="rect">
            <a:avLst/>
          </a:prstGeom>
          <a:noFill/>
          <a:ln>
            <a:noFill/>
          </a:ln>
        </p:spPr>
      </p:pic>
      <p:sp>
        <p:nvSpPr>
          <p:cNvPr id="6" name="Text Box 1">
            <a:extLst>
              <a:ext uri="{FF2B5EF4-FFF2-40B4-BE49-F238E27FC236}">
                <a16:creationId xmlns:a16="http://schemas.microsoft.com/office/drawing/2014/main" id="{863321FE-5D25-6CA5-071C-F3763BEC7E34}"/>
              </a:ext>
            </a:extLst>
          </p:cNvPr>
          <p:cNvSpPr txBox="1"/>
          <p:nvPr/>
        </p:nvSpPr>
        <p:spPr>
          <a:xfrm>
            <a:off x="3648794" y="6029203"/>
            <a:ext cx="8088948"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9</a:t>
            </a:r>
            <a:r>
              <a:rPr lang="en-US" sz="1600" i="1" dirty="0">
                <a:effectLst/>
                <a:latin typeface="+mj-lt"/>
                <a:ea typeface="Times New Roman" panose="02020603050405020304" pitchFamily="18" charset="0"/>
              </a:rPr>
              <a:t> – Confusion matrix results for the six models, using PCA as the feature reduction method.</a:t>
            </a:r>
            <a:endParaRPr lang="en-GB" sz="900" i="1" dirty="0">
              <a:solidFill>
                <a:srgbClr val="1F497D"/>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464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Results – Scenario A</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1612AA3-3833-35EA-0B56-66699E757CE3}"/>
              </a:ext>
            </a:extLst>
          </p:cNvPr>
          <p:cNvSpPr>
            <a:spLocks noGrp="1"/>
          </p:cNvSpPr>
          <p:nvPr>
            <p:ph sz="half" idx="2"/>
          </p:nvPr>
        </p:nvSpPr>
        <p:spPr>
          <a:xfrm>
            <a:off x="836612" y="1383285"/>
            <a:ext cx="3291840" cy="3684588"/>
          </a:xfrm>
        </p:spPr>
        <p:txBody>
          <a:bodyPr/>
          <a:lstStyle/>
          <a:p>
            <a:r>
              <a:rPr lang="en-GB" dirty="0"/>
              <a:t>Independent testing</a:t>
            </a:r>
          </a:p>
        </p:txBody>
      </p:sp>
      <p:pic>
        <p:nvPicPr>
          <p:cNvPr id="8" name="Picture 7" descr="A picture containing text, screenshot, font, number&#10;&#10;Description automatically generated">
            <a:extLst>
              <a:ext uri="{FF2B5EF4-FFF2-40B4-BE49-F238E27FC236}">
                <a16:creationId xmlns:a16="http://schemas.microsoft.com/office/drawing/2014/main" id="{78EA8B82-F89F-A625-BE91-FDCC0B05F0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000" y="2064458"/>
            <a:ext cx="6660000" cy="2729084"/>
          </a:xfrm>
          <a:prstGeom prst="rect">
            <a:avLst/>
          </a:prstGeom>
          <a:noFill/>
          <a:ln>
            <a:noFill/>
          </a:ln>
        </p:spPr>
      </p:pic>
    </p:spTree>
    <p:extLst>
      <p:ext uri="{BB962C8B-B14F-4D97-AF65-F5344CB8AC3E}">
        <p14:creationId xmlns:p14="http://schemas.microsoft.com/office/powerpoint/2010/main" val="241390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Results – Scenario B</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1612AA3-3833-35EA-0B56-66699E757CE3}"/>
              </a:ext>
            </a:extLst>
          </p:cNvPr>
          <p:cNvSpPr>
            <a:spLocks noGrp="1"/>
          </p:cNvSpPr>
          <p:nvPr>
            <p:ph sz="half" idx="2"/>
          </p:nvPr>
        </p:nvSpPr>
        <p:spPr>
          <a:xfrm>
            <a:off x="836612" y="1383285"/>
            <a:ext cx="3291840" cy="3684588"/>
          </a:xfrm>
        </p:spPr>
        <p:txBody>
          <a:bodyPr/>
          <a:lstStyle/>
          <a:p>
            <a:r>
              <a:rPr lang="en-GB" dirty="0"/>
              <a:t>Cross-validation testing</a:t>
            </a:r>
          </a:p>
        </p:txBody>
      </p:sp>
      <p:pic>
        <p:nvPicPr>
          <p:cNvPr id="3" name="Picture 2" descr="A picture containing text, screenshot, diagram, parallel&#10;&#10;Description automatically generated">
            <a:extLst>
              <a:ext uri="{FF2B5EF4-FFF2-40B4-BE49-F238E27FC236}">
                <a16:creationId xmlns:a16="http://schemas.microsoft.com/office/drawing/2014/main" id="{8C50DC4B-266D-29F0-6152-26855B9D2D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9800" y="1722962"/>
            <a:ext cx="6332400" cy="4742411"/>
          </a:xfrm>
          <a:prstGeom prst="rect">
            <a:avLst/>
          </a:prstGeom>
          <a:noFill/>
          <a:ln>
            <a:noFill/>
          </a:ln>
        </p:spPr>
      </p:pic>
      <p:sp>
        <p:nvSpPr>
          <p:cNvPr id="6" name="TextBox 5">
            <a:extLst>
              <a:ext uri="{FF2B5EF4-FFF2-40B4-BE49-F238E27FC236}">
                <a16:creationId xmlns:a16="http://schemas.microsoft.com/office/drawing/2014/main" id="{2AD4C9A4-02C7-D3C4-CC17-C136ABB1F611}"/>
              </a:ext>
            </a:extLst>
          </p:cNvPr>
          <p:cNvSpPr txBox="1"/>
          <p:nvPr/>
        </p:nvSpPr>
        <p:spPr>
          <a:xfrm>
            <a:off x="6133857" y="4986680"/>
            <a:ext cx="3128343" cy="1450863"/>
          </a:xfrm>
          <a:prstGeom prst="rect">
            <a:avLst/>
          </a:prstGeom>
          <a:solidFill>
            <a:schemeClr val="bg1"/>
          </a:solidFill>
        </p:spPr>
        <p:txBody>
          <a:bodyPr wrap="square" rtlCol="0">
            <a:spAutoFit/>
          </a:bodyPr>
          <a:lstStyle/>
          <a:p>
            <a:endParaRPr lang="en-GB" dirty="0"/>
          </a:p>
        </p:txBody>
      </p:sp>
      <p:sp>
        <p:nvSpPr>
          <p:cNvPr id="5" name="Text Box 1">
            <a:extLst>
              <a:ext uri="{FF2B5EF4-FFF2-40B4-BE49-F238E27FC236}">
                <a16:creationId xmlns:a16="http://schemas.microsoft.com/office/drawing/2014/main" id="{48DA8AB0-D25F-F2B5-C204-A3BB81896257}"/>
              </a:ext>
            </a:extLst>
          </p:cNvPr>
          <p:cNvSpPr txBox="1"/>
          <p:nvPr/>
        </p:nvSpPr>
        <p:spPr>
          <a:xfrm>
            <a:off x="6294028" y="5296945"/>
            <a:ext cx="2808000" cy="69551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1000"/>
              </a:spcAft>
            </a:pPr>
            <a:r>
              <a:rPr lang="en-GB" sz="1600" i="1" dirty="0">
                <a:latin typeface="+mj-lt"/>
                <a:ea typeface="Times New Roman" panose="02020603050405020304" pitchFamily="18" charset="0"/>
              </a:rPr>
              <a:t>F</a:t>
            </a:r>
            <a:r>
              <a:rPr lang="en-US" sz="1600" b="1" i="1" dirty="0" err="1">
                <a:effectLst/>
                <a:latin typeface="+mj-lt"/>
                <a:ea typeface="Times New Roman" panose="02020603050405020304" pitchFamily="18" charset="0"/>
              </a:rPr>
              <a:t>igure</a:t>
            </a:r>
            <a:r>
              <a:rPr lang="en-US" sz="1600" b="1" i="1" dirty="0">
                <a:effectLst/>
                <a:latin typeface="+mj-lt"/>
                <a:ea typeface="Times New Roman" panose="02020603050405020304" pitchFamily="18" charset="0"/>
              </a:rPr>
              <a:t> </a:t>
            </a:r>
            <a:r>
              <a:rPr lang="en-US" sz="1600" b="1" i="1" dirty="0">
                <a:latin typeface="+mj-lt"/>
                <a:ea typeface="Times New Roman" panose="02020603050405020304" pitchFamily="18" charset="0"/>
              </a:rPr>
              <a:t>10</a:t>
            </a:r>
            <a:r>
              <a:rPr lang="en-US" sz="1600" i="1" dirty="0">
                <a:effectLst/>
                <a:latin typeface="+mj-lt"/>
                <a:ea typeface="Times New Roman" panose="02020603050405020304" pitchFamily="18" charset="0"/>
              </a:rPr>
              <a:t> – Cross-validation results for the six models, using PCA as a feature reduction method.</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39215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Results – Scenario B</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1612AA3-3833-35EA-0B56-66699E757CE3}"/>
              </a:ext>
            </a:extLst>
          </p:cNvPr>
          <p:cNvSpPr>
            <a:spLocks noGrp="1"/>
          </p:cNvSpPr>
          <p:nvPr>
            <p:ph sz="half" idx="2"/>
          </p:nvPr>
        </p:nvSpPr>
        <p:spPr>
          <a:xfrm>
            <a:off x="836612" y="1383285"/>
            <a:ext cx="3291840" cy="3684588"/>
          </a:xfrm>
        </p:spPr>
        <p:txBody>
          <a:bodyPr/>
          <a:lstStyle/>
          <a:p>
            <a:r>
              <a:rPr lang="en-GB" dirty="0"/>
              <a:t>Independent testing</a:t>
            </a:r>
          </a:p>
        </p:txBody>
      </p:sp>
      <p:pic>
        <p:nvPicPr>
          <p:cNvPr id="3" name="Picture 2" descr="A picture containing pattern, screenshot, colorfulness, square&#10;&#10;Description automatically generated">
            <a:extLst>
              <a:ext uri="{FF2B5EF4-FFF2-40B4-BE49-F238E27FC236}">
                <a16:creationId xmlns:a16="http://schemas.microsoft.com/office/drawing/2014/main" id="{8428BAA7-0065-BF6A-2CBC-B7430B0042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408733"/>
            <a:ext cx="7308000" cy="4620470"/>
          </a:xfrm>
          <a:prstGeom prst="rect">
            <a:avLst/>
          </a:prstGeom>
          <a:noFill/>
          <a:ln>
            <a:noFill/>
          </a:ln>
        </p:spPr>
      </p:pic>
      <p:sp>
        <p:nvSpPr>
          <p:cNvPr id="5" name="Text Box 1">
            <a:extLst>
              <a:ext uri="{FF2B5EF4-FFF2-40B4-BE49-F238E27FC236}">
                <a16:creationId xmlns:a16="http://schemas.microsoft.com/office/drawing/2014/main" id="{2A8CB660-C9C6-455B-C01C-480B6D2D3E20}"/>
              </a:ext>
            </a:extLst>
          </p:cNvPr>
          <p:cNvSpPr txBox="1"/>
          <p:nvPr/>
        </p:nvSpPr>
        <p:spPr>
          <a:xfrm>
            <a:off x="3648794" y="6029203"/>
            <a:ext cx="8088948"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11</a:t>
            </a:r>
            <a:r>
              <a:rPr lang="en-US" sz="1600" i="1" dirty="0">
                <a:effectLst/>
                <a:latin typeface="+mj-lt"/>
                <a:ea typeface="Times New Roman" panose="02020603050405020304" pitchFamily="18" charset="0"/>
              </a:rPr>
              <a:t> – Confusion matrix results for the six models, using PCA as the feature reduction method.</a:t>
            </a:r>
            <a:endParaRPr lang="en-GB" sz="900" i="1" dirty="0">
              <a:solidFill>
                <a:srgbClr val="1F497D"/>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dirty="0"/>
              <a:t>Results – Scenario B</a:t>
            </a:r>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Music Genre Classification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1612AA3-3833-35EA-0B56-66699E757CE3}"/>
              </a:ext>
            </a:extLst>
          </p:cNvPr>
          <p:cNvSpPr>
            <a:spLocks noGrp="1"/>
          </p:cNvSpPr>
          <p:nvPr>
            <p:ph sz="half" idx="2"/>
          </p:nvPr>
        </p:nvSpPr>
        <p:spPr>
          <a:xfrm>
            <a:off x="836612" y="1383285"/>
            <a:ext cx="3291840" cy="3684588"/>
          </a:xfrm>
        </p:spPr>
        <p:txBody>
          <a:bodyPr/>
          <a:lstStyle/>
          <a:p>
            <a:r>
              <a:rPr lang="en-GB" dirty="0"/>
              <a:t>Independent testing</a:t>
            </a:r>
          </a:p>
        </p:txBody>
      </p:sp>
      <p:pic>
        <p:nvPicPr>
          <p:cNvPr id="7" name="Picture 6">
            <a:extLst>
              <a:ext uri="{FF2B5EF4-FFF2-40B4-BE49-F238E27FC236}">
                <a16:creationId xmlns:a16="http://schemas.microsoft.com/office/drawing/2014/main" id="{8E05C8F1-FDCC-0608-78F7-FFDD8F2B203E}"/>
              </a:ext>
            </a:extLst>
          </p:cNvPr>
          <p:cNvPicPr>
            <a:picLocks noChangeAspect="1"/>
          </p:cNvPicPr>
          <p:nvPr/>
        </p:nvPicPr>
        <p:blipFill>
          <a:blip r:embed="rId3"/>
          <a:stretch>
            <a:fillRect/>
          </a:stretch>
        </p:blipFill>
        <p:spPr>
          <a:xfrm>
            <a:off x="2774128" y="2090236"/>
            <a:ext cx="6660000" cy="2984923"/>
          </a:xfrm>
          <a:prstGeom prst="rect">
            <a:avLst/>
          </a:prstGeom>
        </p:spPr>
      </p:pic>
    </p:spTree>
    <p:extLst>
      <p:ext uri="{BB962C8B-B14F-4D97-AF65-F5344CB8AC3E}">
        <p14:creationId xmlns:p14="http://schemas.microsoft.com/office/powerpoint/2010/main" val="1158859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rtlCol="0"/>
          <a:lstStyle/>
          <a:p>
            <a:pPr lvl="0" rtl="0"/>
            <a:r>
              <a:rPr lang="en-US"/>
              <a:t>16/05/2023</a:t>
            </a:r>
            <a:endParaRPr lang="en-GB"/>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en-GB"/>
              <a:t>Music Genre Classification</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27</a:t>
            </a:fld>
            <a:endParaRPr lang="en-GB"/>
          </a:p>
        </p:txBody>
      </p:sp>
      <p:sp>
        <p:nvSpPr>
          <p:cNvPr id="7" name="Subtitle 2">
            <a:extLst>
              <a:ext uri="{FF2B5EF4-FFF2-40B4-BE49-F238E27FC236}">
                <a16:creationId xmlns:a16="http://schemas.microsoft.com/office/drawing/2014/main" id="{B0030BD7-E0AB-30C1-3A84-463D53D22D18}"/>
              </a:ext>
            </a:extLst>
          </p:cNvPr>
          <p:cNvSpPr txBox="1">
            <a:spLocks/>
          </p:cNvSpPr>
          <p:nvPr/>
        </p:nvSpPr>
        <p:spPr>
          <a:xfrm>
            <a:off x="6492240" y="4152328"/>
            <a:ext cx="6592824" cy="23865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b="1" dirty="0"/>
              <a:t>Machine Learning in Biology</a:t>
            </a:r>
          </a:p>
          <a:p>
            <a:pPr algn="ctr"/>
            <a:r>
              <a:rPr lang="en-GB" b="1" dirty="0"/>
              <a:t>2022 / 2023</a:t>
            </a:r>
          </a:p>
          <a:p>
            <a:pPr algn="ctr"/>
            <a:r>
              <a:rPr lang="en-GB" sz="2000" dirty="0"/>
              <a:t>Elmer Carlos - 2017249197 </a:t>
            </a:r>
          </a:p>
          <a:p>
            <a:pPr algn="ctr"/>
            <a:r>
              <a:rPr lang="en-GB" sz="2000" dirty="0"/>
              <a:t>Rita Ângelo - 2021185763</a:t>
            </a:r>
          </a:p>
        </p:txBody>
      </p:sp>
      <p:pic>
        <p:nvPicPr>
          <p:cNvPr id="10" name="Picture 4" descr="Faculdade de Ciências e Tecnologia da Universidade de Coimbra • EduPortugal">
            <a:extLst>
              <a:ext uri="{FF2B5EF4-FFF2-40B4-BE49-F238E27FC236}">
                <a16:creationId xmlns:a16="http://schemas.microsoft.com/office/drawing/2014/main" id="{237D8C97-D9FE-0EFA-89FE-1BF015F8C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448" y="0"/>
            <a:ext cx="3986074" cy="298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573828"/>
            <a:ext cx="6127634" cy="4352544"/>
          </a:xfrm>
        </p:spPr>
        <p:txBody>
          <a:bodyPr rtlCol="0">
            <a:normAutofit fontScale="92500"/>
          </a:bodyPr>
          <a:lstStyle/>
          <a:p>
            <a:pPr rtl="0"/>
            <a:r>
              <a:rPr lang="en-GB" dirty="0"/>
              <a:t>Music Information Retrieval (MIR):</a:t>
            </a:r>
          </a:p>
          <a:p>
            <a:pPr marL="342900" indent="-342900" rtl="0">
              <a:buFontTx/>
              <a:buChar char="-"/>
            </a:pPr>
            <a:r>
              <a:rPr lang="en-GB" dirty="0"/>
              <a:t>Music analysis, organization and retrieval</a:t>
            </a:r>
          </a:p>
          <a:p>
            <a:pPr marL="342900" indent="-342900" rtl="0">
              <a:buFontTx/>
              <a:buChar char="-"/>
            </a:pPr>
            <a:r>
              <a:rPr lang="en-GB" dirty="0"/>
              <a:t>Musical Genre Classification:               </a:t>
            </a:r>
            <a:r>
              <a:rPr lang="en-GB" b="1" dirty="0"/>
              <a:t>categorizing music into a specific genre</a:t>
            </a:r>
          </a:p>
          <a:p>
            <a:pPr marL="571500" lvl="1" indent="-342900">
              <a:buFontTx/>
              <a:buChar char="-"/>
            </a:pPr>
            <a:r>
              <a:rPr lang="en-GB" dirty="0"/>
              <a:t>Machine Learning:</a:t>
            </a:r>
          </a:p>
          <a:p>
            <a:pPr marL="800100" lvl="2" indent="-342900">
              <a:buFont typeface="+mj-lt"/>
              <a:buAutoNum type="arabicPeriod"/>
            </a:pPr>
            <a:r>
              <a:rPr lang="en-GB" dirty="0"/>
              <a:t>Music acquisition</a:t>
            </a:r>
          </a:p>
          <a:p>
            <a:pPr marL="800100" lvl="2" indent="-342900">
              <a:buFont typeface="+mj-lt"/>
              <a:buAutoNum type="arabicPeriod"/>
            </a:pPr>
            <a:r>
              <a:rPr lang="en-GB" dirty="0"/>
              <a:t>Pre-processing</a:t>
            </a:r>
          </a:p>
          <a:p>
            <a:pPr marL="800100" lvl="2" indent="-342900">
              <a:buFont typeface="+mj-lt"/>
              <a:buAutoNum type="arabicPeriod"/>
            </a:pPr>
            <a:r>
              <a:rPr lang="en-GB" dirty="0"/>
              <a:t>Extract features</a:t>
            </a:r>
          </a:p>
          <a:p>
            <a:pPr marL="800100" lvl="2" indent="-342900">
              <a:buFont typeface="+mj-lt"/>
              <a:buAutoNum type="arabicPeriod"/>
            </a:pPr>
            <a:r>
              <a:rPr lang="en-GB" dirty="0"/>
              <a:t>Feature reduction/selection</a:t>
            </a:r>
          </a:p>
          <a:p>
            <a:pPr marL="800100" lvl="2" indent="-342900">
              <a:buFont typeface="+mj-lt"/>
              <a:buAutoNum type="arabicPeriod"/>
            </a:pPr>
            <a:r>
              <a:rPr lang="en-GB" dirty="0"/>
              <a:t>Pattern recognition!</a:t>
            </a:r>
          </a:p>
          <a:p>
            <a:pPr marL="800100" lvl="2" indent="-342900">
              <a:buFontTx/>
              <a:buChar char="-"/>
            </a:pPr>
            <a:endParaRPr lang="en-GB" dirty="0"/>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22" name="Picture Placeholder 21" descr="A robot playing a piano&#10;&#10;Description automatically generated with medium confidence">
            <a:extLst>
              <a:ext uri="{FF2B5EF4-FFF2-40B4-BE49-F238E27FC236}">
                <a16:creationId xmlns:a16="http://schemas.microsoft.com/office/drawing/2014/main" id="{003FE11E-518F-7D9F-7781-12C61E19B84C}"/>
              </a:ext>
            </a:extLst>
          </p:cNvPr>
          <p:cNvPicPr>
            <a:picLocks noGrp="1" noChangeAspect="1"/>
          </p:cNvPicPr>
          <p:nvPr>
            <p:ph type="pic" sz="quarter" idx="14"/>
          </p:nvPr>
        </p:nvPicPr>
        <p:blipFill>
          <a:blip r:embed="rId3"/>
          <a:srcRect l="25238" r="25238"/>
          <a:stretch>
            <a:fillRect/>
          </a:stretch>
        </p:blipFill>
        <p:spPr/>
      </p:pic>
      <p:pic>
        <p:nvPicPr>
          <p:cNvPr id="18" name="Picture Placeholder 17" descr="A robot playing a piano&#10;&#10;Description automatically generated with medium confidence">
            <a:extLst>
              <a:ext uri="{FF2B5EF4-FFF2-40B4-BE49-F238E27FC236}">
                <a16:creationId xmlns:a16="http://schemas.microsoft.com/office/drawing/2014/main" id="{179939D5-0DE6-4B15-C586-746A4FB658FC}"/>
              </a:ext>
            </a:extLst>
          </p:cNvPr>
          <p:cNvPicPr>
            <a:picLocks noGrp="1" noChangeAspect="1"/>
          </p:cNvPicPr>
          <p:nvPr>
            <p:ph type="pic" sz="quarter" idx="13"/>
          </p:nvPr>
        </p:nvPicPr>
        <p:blipFill>
          <a:blip r:embed="rId3"/>
          <a:srcRect l="25202" r="25202"/>
          <a:stretch>
            <a:fillRect/>
          </a:stretch>
        </p:blipFill>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The Goal</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9FC05A-A79D-CCFB-FA70-D629FAAD2E0E}"/>
              </a:ext>
            </a:extLst>
          </p:cNvPr>
          <p:cNvSpPr>
            <a:spLocks noGrp="1"/>
          </p:cNvSpPr>
          <p:nvPr>
            <p:ph idx="1"/>
          </p:nvPr>
        </p:nvSpPr>
        <p:spPr>
          <a:xfrm>
            <a:off x="1181100" y="1376455"/>
            <a:ext cx="9829800" cy="1517904"/>
          </a:xfrm>
        </p:spPr>
        <p:txBody>
          <a:bodyPr>
            <a:normAutofit lnSpcReduction="10000"/>
          </a:bodyPr>
          <a:lstStyle/>
          <a:p>
            <a:pPr marL="508000" marR="74295" indent="0" algn="just">
              <a:lnSpc>
                <a:spcPct val="106000"/>
              </a:lnSpc>
              <a:spcBef>
                <a:spcPts val="1100"/>
              </a:spcBef>
              <a:spcAft>
                <a:spcPts val="0"/>
              </a:spcAft>
              <a:buNone/>
            </a:pPr>
            <a:r>
              <a:rPr lang="en-US" sz="2400" dirty="0"/>
              <a:t>Develop classifiers for music genre discrimination:</a:t>
            </a:r>
            <a:endParaRPr lang="en-GB" sz="2400" dirty="0"/>
          </a:p>
          <a:p>
            <a:pPr marL="342900" marR="74930" lvl="0" indent="-342900">
              <a:lnSpc>
                <a:spcPct val="106000"/>
              </a:lnSpc>
              <a:spcBef>
                <a:spcPts val="680"/>
              </a:spcBef>
              <a:spcAft>
                <a:spcPts val="0"/>
              </a:spcAft>
              <a:buSzPts val="1100"/>
              <a:buFont typeface="Times New Roman" panose="02020603050405020304" pitchFamily="18" charset="0"/>
              <a:buChar char="•"/>
              <a:tabLst>
                <a:tab pos="854710" algn="l"/>
              </a:tabLst>
            </a:pPr>
            <a:r>
              <a:rPr lang="en-US" sz="1800" b="1" dirty="0">
                <a:effectLst/>
                <a:ea typeface="Times New Roman" panose="02020603050405020304" pitchFamily="18" charset="0"/>
              </a:rPr>
              <a:t>Scenario</a:t>
            </a:r>
            <a:r>
              <a:rPr lang="en-US" sz="1800" b="1" spc="100" dirty="0">
                <a:effectLst/>
                <a:ea typeface="Times New Roman" panose="02020603050405020304" pitchFamily="18" charset="0"/>
              </a:rPr>
              <a:t> </a:t>
            </a:r>
            <a:r>
              <a:rPr lang="en-US" sz="1800" b="1" dirty="0">
                <a:effectLst/>
                <a:ea typeface="Times New Roman" panose="02020603050405020304" pitchFamily="18" charset="0"/>
              </a:rPr>
              <a:t>A</a:t>
            </a:r>
            <a:r>
              <a:rPr lang="en-US" sz="1800" b="1" spc="50" dirty="0">
                <a:effectLst/>
                <a:ea typeface="Times New Roman" panose="02020603050405020304" pitchFamily="18" charset="0"/>
              </a:rPr>
              <a:t> </a:t>
            </a:r>
            <a:r>
              <a:rPr lang="en-US" sz="1800" dirty="0">
                <a:effectLst/>
                <a:ea typeface="Times New Roman" panose="02020603050405020304" pitchFamily="18" charset="0"/>
              </a:rPr>
              <a:t>(binary classification):</a:t>
            </a:r>
            <a:r>
              <a:rPr lang="en-US" sz="1800" spc="170" dirty="0">
                <a:effectLst/>
                <a:ea typeface="Times New Roman" panose="02020603050405020304" pitchFamily="18" charset="0"/>
              </a:rPr>
              <a:t> </a:t>
            </a:r>
            <a:r>
              <a:rPr lang="en-US" sz="1800" dirty="0">
                <a:effectLst/>
                <a:ea typeface="Times New Roman" panose="02020603050405020304" pitchFamily="18" charset="0"/>
              </a:rPr>
              <a:t>where we consider a one-vs-all classification.</a:t>
            </a:r>
            <a:endParaRPr lang="en-GB" sz="1800" dirty="0">
              <a:effectLst/>
              <a:ea typeface="Times New Roman" panose="02020603050405020304" pitchFamily="18" charset="0"/>
            </a:endParaRPr>
          </a:p>
          <a:p>
            <a:pPr marL="342900" marR="74930" lvl="0" indent="-342900">
              <a:lnSpc>
                <a:spcPct val="106000"/>
              </a:lnSpc>
              <a:spcBef>
                <a:spcPts val="680"/>
              </a:spcBef>
              <a:spcAft>
                <a:spcPts val="0"/>
              </a:spcAft>
              <a:buSzPts val="1100"/>
              <a:buFont typeface="Times New Roman" panose="02020603050405020304" pitchFamily="18" charset="0"/>
              <a:buChar char="•"/>
              <a:tabLst>
                <a:tab pos="854710" algn="l"/>
              </a:tabLst>
            </a:pPr>
            <a:r>
              <a:rPr lang="en-US" sz="1800" b="1" dirty="0">
                <a:effectLst/>
                <a:ea typeface="Times New Roman" panose="02020603050405020304" pitchFamily="18" charset="0"/>
              </a:rPr>
              <a:t>Scenario</a:t>
            </a:r>
            <a:r>
              <a:rPr lang="en-US" sz="1800" b="1" spc="140" dirty="0">
                <a:effectLst/>
                <a:ea typeface="Times New Roman" panose="02020603050405020304" pitchFamily="18" charset="0"/>
              </a:rPr>
              <a:t> </a:t>
            </a:r>
            <a:r>
              <a:rPr lang="en-US" sz="1800" b="1" dirty="0">
                <a:effectLst/>
                <a:ea typeface="Times New Roman" panose="02020603050405020304" pitchFamily="18" charset="0"/>
              </a:rPr>
              <a:t>B</a:t>
            </a:r>
            <a:r>
              <a:rPr lang="en-US" sz="1800" b="1" spc="90" dirty="0">
                <a:effectLst/>
                <a:ea typeface="Times New Roman" panose="02020603050405020304" pitchFamily="18" charset="0"/>
              </a:rPr>
              <a:t> </a:t>
            </a:r>
            <a:r>
              <a:rPr lang="en-US" sz="1800" dirty="0">
                <a:effectLst/>
                <a:ea typeface="Times New Roman" panose="02020603050405020304" pitchFamily="18" charset="0"/>
              </a:rPr>
              <a:t>(multiclass classification): where we consider a </a:t>
            </a:r>
            <a:r>
              <a:rPr lang="pt-PT" sz="1800" dirty="0" err="1">
                <a:effectLst/>
                <a:ea typeface="Times New Roman" panose="02020603050405020304" pitchFamily="18" charset="0"/>
              </a:rPr>
              <a:t>problem</a:t>
            </a:r>
            <a:r>
              <a:rPr lang="pt-PT" sz="1800" dirty="0">
                <a:effectLst/>
                <a:ea typeface="Times New Roman" panose="02020603050405020304" pitchFamily="18" charset="0"/>
              </a:rPr>
              <a:t> </a:t>
            </a:r>
            <a:r>
              <a:rPr lang="pt-PT" sz="1800" dirty="0" err="1">
                <a:effectLst/>
                <a:ea typeface="Times New Roman" panose="02020603050405020304" pitchFamily="18" charset="0"/>
              </a:rPr>
              <a:t>of</a:t>
            </a:r>
            <a:r>
              <a:rPr lang="pt-PT" sz="1800" dirty="0">
                <a:effectLst/>
                <a:ea typeface="Times New Roman" panose="02020603050405020304" pitchFamily="18" charset="0"/>
              </a:rPr>
              <a:t> </a:t>
            </a:r>
            <a:r>
              <a:rPr lang="en-GB" sz="1800" dirty="0">
                <a:effectLst/>
                <a:ea typeface="Times New Roman" panose="02020603050405020304" pitchFamily="18" charset="0"/>
              </a:rPr>
              <a:t>classifying</a:t>
            </a:r>
            <a:r>
              <a:rPr lang="pt-PT" sz="1800" dirty="0">
                <a:effectLst/>
                <a:ea typeface="Times New Roman" panose="02020603050405020304" pitchFamily="18" charset="0"/>
              </a:rPr>
              <a:t> </a:t>
            </a:r>
            <a:r>
              <a:rPr lang="pt-PT" sz="1800" dirty="0" err="1">
                <a:effectLst/>
                <a:ea typeface="Times New Roman" panose="02020603050405020304" pitchFamily="18" charset="0"/>
              </a:rPr>
              <a:t>all</a:t>
            </a:r>
            <a:r>
              <a:rPr lang="pt-PT" sz="1800" dirty="0">
                <a:effectLst/>
                <a:ea typeface="Times New Roman" panose="02020603050405020304" pitchFamily="18" charset="0"/>
              </a:rPr>
              <a:t> </a:t>
            </a:r>
            <a:r>
              <a:rPr lang="pt-PT" sz="1800" dirty="0" err="1">
                <a:effectLst/>
                <a:ea typeface="Times New Roman" panose="02020603050405020304" pitchFamily="18" charset="0"/>
              </a:rPr>
              <a:t>genres</a:t>
            </a:r>
            <a:r>
              <a:rPr lang="pt-PT" sz="1800" dirty="0">
                <a:effectLst/>
                <a:ea typeface="Times New Roman" panose="02020603050405020304" pitchFamily="18" charset="0"/>
              </a:rPr>
              <a:t> </a:t>
            </a:r>
            <a:r>
              <a:rPr lang="pt-PT" sz="1800" dirty="0" err="1">
                <a:effectLst/>
                <a:ea typeface="Times New Roman" panose="02020603050405020304" pitchFamily="18" charset="0"/>
              </a:rPr>
              <a:t>together</a:t>
            </a:r>
            <a:endParaRPr lang="en-GB" sz="1800" dirty="0">
              <a:effectLst/>
              <a:ea typeface="Times New Roman" panose="02020603050405020304" pitchFamily="18" charset="0"/>
            </a:endParaRPr>
          </a:p>
          <a:p>
            <a:endParaRPr lang="en-GB" dirty="0"/>
          </a:p>
        </p:txBody>
      </p:sp>
      <p:pic>
        <p:nvPicPr>
          <p:cNvPr id="4" name="Graphic 3" descr="Voice outline">
            <a:extLst>
              <a:ext uri="{FF2B5EF4-FFF2-40B4-BE49-F238E27FC236}">
                <a16:creationId xmlns:a16="http://schemas.microsoft.com/office/drawing/2014/main" id="{35E10348-CB78-C893-3DD6-5CB342967E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1360" y="2583362"/>
            <a:ext cx="868680" cy="868680"/>
          </a:xfrm>
          <a:prstGeom prst="rect">
            <a:avLst/>
          </a:prstGeom>
        </p:spPr>
      </p:pic>
      <p:pic>
        <p:nvPicPr>
          <p:cNvPr id="8" name="Graphic 7" descr="Voice with solid fill">
            <a:extLst>
              <a:ext uri="{FF2B5EF4-FFF2-40B4-BE49-F238E27FC236}">
                <a16:creationId xmlns:a16="http://schemas.microsoft.com/office/drawing/2014/main" id="{719A5EFC-750D-2FA7-D67B-8DCAB02ED7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61360" y="3188885"/>
            <a:ext cx="914400" cy="914400"/>
          </a:xfrm>
          <a:prstGeom prst="rect">
            <a:avLst/>
          </a:prstGeom>
        </p:spPr>
      </p:pic>
      <p:sp>
        <p:nvSpPr>
          <p:cNvPr id="10" name="TextBox 9">
            <a:extLst>
              <a:ext uri="{FF2B5EF4-FFF2-40B4-BE49-F238E27FC236}">
                <a16:creationId xmlns:a16="http://schemas.microsoft.com/office/drawing/2014/main" id="{56EE7172-A48C-EE0E-FD30-6E4BB61B23CA}"/>
              </a:ext>
            </a:extLst>
          </p:cNvPr>
          <p:cNvSpPr txBox="1"/>
          <p:nvPr/>
        </p:nvSpPr>
        <p:spPr>
          <a:xfrm>
            <a:off x="2209800" y="2819553"/>
            <a:ext cx="868680" cy="369332"/>
          </a:xfrm>
          <a:prstGeom prst="rect">
            <a:avLst/>
          </a:prstGeom>
          <a:noFill/>
        </p:spPr>
        <p:txBody>
          <a:bodyPr wrap="square" rtlCol="0">
            <a:spAutoFit/>
          </a:bodyPr>
          <a:lstStyle/>
          <a:p>
            <a:r>
              <a:rPr lang="en-GB" dirty="0"/>
              <a:t>Blues</a:t>
            </a:r>
          </a:p>
        </p:txBody>
      </p:sp>
      <p:sp>
        <p:nvSpPr>
          <p:cNvPr id="11" name="TextBox 10">
            <a:extLst>
              <a:ext uri="{FF2B5EF4-FFF2-40B4-BE49-F238E27FC236}">
                <a16:creationId xmlns:a16="http://schemas.microsoft.com/office/drawing/2014/main" id="{064CAB0A-A47F-FA09-359F-68BC62C12C10}"/>
              </a:ext>
            </a:extLst>
          </p:cNvPr>
          <p:cNvSpPr txBox="1"/>
          <p:nvPr/>
        </p:nvSpPr>
        <p:spPr>
          <a:xfrm>
            <a:off x="2138680" y="3457910"/>
            <a:ext cx="1122680" cy="369332"/>
          </a:xfrm>
          <a:prstGeom prst="rect">
            <a:avLst/>
          </a:prstGeom>
          <a:noFill/>
        </p:spPr>
        <p:txBody>
          <a:bodyPr wrap="square" rtlCol="0">
            <a:spAutoFit/>
          </a:bodyPr>
          <a:lstStyle/>
          <a:p>
            <a:r>
              <a:rPr lang="en-GB" dirty="0"/>
              <a:t>Classical</a:t>
            </a:r>
          </a:p>
        </p:txBody>
      </p:sp>
      <p:sp>
        <p:nvSpPr>
          <p:cNvPr id="15" name="TextBox 14">
            <a:extLst>
              <a:ext uri="{FF2B5EF4-FFF2-40B4-BE49-F238E27FC236}">
                <a16:creationId xmlns:a16="http://schemas.microsoft.com/office/drawing/2014/main" id="{C02BFAC1-A945-09C3-5314-8D2B82CB72C0}"/>
              </a:ext>
            </a:extLst>
          </p:cNvPr>
          <p:cNvSpPr txBox="1"/>
          <p:nvPr/>
        </p:nvSpPr>
        <p:spPr>
          <a:xfrm>
            <a:off x="2209800" y="4496010"/>
            <a:ext cx="701040" cy="369332"/>
          </a:xfrm>
          <a:prstGeom prst="rect">
            <a:avLst/>
          </a:prstGeom>
          <a:noFill/>
        </p:spPr>
        <p:txBody>
          <a:bodyPr wrap="square" rtlCol="0">
            <a:spAutoFit/>
          </a:bodyPr>
          <a:lstStyle/>
          <a:p>
            <a:r>
              <a:rPr lang="en-GB" dirty="0"/>
              <a:t>Rock</a:t>
            </a:r>
          </a:p>
        </p:txBody>
      </p:sp>
      <p:pic>
        <p:nvPicPr>
          <p:cNvPr id="16" name="Graphic 15" descr="Voice outline">
            <a:extLst>
              <a:ext uri="{FF2B5EF4-FFF2-40B4-BE49-F238E27FC236}">
                <a16:creationId xmlns:a16="http://schemas.microsoft.com/office/drawing/2014/main" id="{967A0E55-C431-6648-EC3A-35BF43E00A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61360" y="4246336"/>
            <a:ext cx="868680" cy="868680"/>
          </a:xfrm>
          <a:prstGeom prst="rect">
            <a:avLst/>
          </a:prstGeom>
        </p:spPr>
      </p:pic>
      <p:sp>
        <p:nvSpPr>
          <p:cNvPr id="17" name="TextBox 16">
            <a:extLst>
              <a:ext uri="{FF2B5EF4-FFF2-40B4-BE49-F238E27FC236}">
                <a16:creationId xmlns:a16="http://schemas.microsoft.com/office/drawing/2014/main" id="{31540A17-CD40-C88D-C4D4-6AE5393773B2}"/>
              </a:ext>
            </a:extLst>
          </p:cNvPr>
          <p:cNvSpPr txBox="1"/>
          <p:nvPr/>
        </p:nvSpPr>
        <p:spPr>
          <a:xfrm>
            <a:off x="2138680" y="5296879"/>
            <a:ext cx="1214120" cy="369332"/>
          </a:xfrm>
          <a:prstGeom prst="rect">
            <a:avLst/>
          </a:prstGeom>
          <a:noFill/>
        </p:spPr>
        <p:txBody>
          <a:bodyPr wrap="square" rtlCol="0">
            <a:spAutoFit/>
          </a:bodyPr>
          <a:lstStyle/>
          <a:p>
            <a:r>
              <a:rPr lang="en-GB" dirty="0"/>
              <a:t>Unknown</a:t>
            </a:r>
          </a:p>
        </p:txBody>
      </p:sp>
      <p:pic>
        <p:nvPicPr>
          <p:cNvPr id="18" name="Graphic 17" descr="Voice with solid fill">
            <a:extLst>
              <a:ext uri="{FF2B5EF4-FFF2-40B4-BE49-F238E27FC236}">
                <a16:creationId xmlns:a16="http://schemas.microsoft.com/office/drawing/2014/main" id="{D8D5BD70-50FD-91AE-88AB-C1B88A2453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61360" y="5037985"/>
            <a:ext cx="914400" cy="914400"/>
          </a:xfrm>
          <a:prstGeom prst="rect">
            <a:avLst/>
          </a:prstGeom>
        </p:spPr>
      </p:pic>
      <p:sp>
        <p:nvSpPr>
          <p:cNvPr id="19" name="TextBox 18">
            <a:extLst>
              <a:ext uri="{FF2B5EF4-FFF2-40B4-BE49-F238E27FC236}">
                <a16:creationId xmlns:a16="http://schemas.microsoft.com/office/drawing/2014/main" id="{DF4959CE-6F24-BBC3-C4AF-5C7F91B7CBDC}"/>
              </a:ext>
            </a:extLst>
          </p:cNvPr>
          <p:cNvSpPr txBox="1"/>
          <p:nvPr/>
        </p:nvSpPr>
        <p:spPr>
          <a:xfrm>
            <a:off x="2303780" y="3941355"/>
            <a:ext cx="680720" cy="521105"/>
          </a:xfrm>
          <a:prstGeom prst="rect">
            <a:avLst/>
          </a:prstGeom>
          <a:noFill/>
        </p:spPr>
        <p:txBody>
          <a:bodyPr wrap="square" rtlCol="0">
            <a:spAutoFit/>
          </a:bodyPr>
          <a:lstStyle/>
          <a:p>
            <a:pPr algn="ctr">
              <a:lnSpc>
                <a:spcPts val="1000"/>
              </a:lnSpc>
            </a:pPr>
            <a:r>
              <a:rPr lang="en-GB" sz="2400" b="1" dirty="0"/>
              <a:t>.</a:t>
            </a:r>
          </a:p>
          <a:p>
            <a:pPr algn="ctr">
              <a:lnSpc>
                <a:spcPts val="1000"/>
              </a:lnSpc>
            </a:pPr>
            <a:r>
              <a:rPr lang="en-GB" sz="2400" b="1" dirty="0"/>
              <a:t>.</a:t>
            </a:r>
          </a:p>
          <a:p>
            <a:pPr algn="ctr">
              <a:lnSpc>
                <a:spcPts val="1000"/>
              </a:lnSpc>
            </a:pPr>
            <a:r>
              <a:rPr lang="en-GB" sz="2400" b="1" dirty="0"/>
              <a:t>.</a:t>
            </a:r>
          </a:p>
        </p:txBody>
      </p:sp>
      <p:sp>
        <p:nvSpPr>
          <p:cNvPr id="45" name="Rectangle: Rounded Corners 44">
            <a:extLst>
              <a:ext uri="{FF2B5EF4-FFF2-40B4-BE49-F238E27FC236}">
                <a16:creationId xmlns:a16="http://schemas.microsoft.com/office/drawing/2014/main" id="{D2A7C4E4-F844-B784-D66B-EADB4876706B}"/>
              </a:ext>
            </a:extLst>
          </p:cNvPr>
          <p:cNvSpPr/>
          <p:nvPr/>
        </p:nvSpPr>
        <p:spPr>
          <a:xfrm>
            <a:off x="5278120" y="3331153"/>
            <a:ext cx="1554480" cy="632489"/>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Feature extraction</a:t>
            </a:r>
          </a:p>
        </p:txBody>
      </p:sp>
      <p:cxnSp>
        <p:nvCxnSpPr>
          <p:cNvPr id="47" name="Straight Arrow Connector 46">
            <a:extLst>
              <a:ext uri="{FF2B5EF4-FFF2-40B4-BE49-F238E27FC236}">
                <a16:creationId xmlns:a16="http://schemas.microsoft.com/office/drawing/2014/main" id="{41D1D13B-49C5-7BFE-0DFC-CB68F94DB1CE}"/>
              </a:ext>
            </a:extLst>
          </p:cNvPr>
          <p:cNvCxnSpPr>
            <a:cxnSpLocks/>
            <a:stCxn id="4" idx="3"/>
            <a:endCxn id="45" idx="1"/>
          </p:cNvCxnSpPr>
          <p:nvPr/>
        </p:nvCxnSpPr>
        <p:spPr>
          <a:xfrm>
            <a:off x="4130040" y="3017702"/>
            <a:ext cx="1148080" cy="629696"/>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DDBE7F2-ED51-F491-1C44-95FDCA64CFFF}"/>
              </a:ext>
            </a:extLst>
          </p:cNvPr>
          <p:cNvCxnSpPr>
            <a:stCxn id="8" idx="3"/>
            <a:endCxn id="45" idx="1"/>
          </p:cNvCxnSpPr>
          <p:nvPr/>
        </p:nvCxnSpPr>
        <p:spPr>
          <a:xfrm>
            <a:off x="4175760" y="3646085"/>
            <a:ext cx="1102360" cy="1313"/>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7C791E4-BC97-BE1F-3CED-5FAE17AE2A34}"/>
              </a:ext>
            </a:extLst>
          </p:cNvPr>
          <p:cNvCxnSpPr>
            <a:cxnSpLocks/>
            <a:stCxn id="16" idx="3"/>
            <a:endCxn id="45" idx="1"/>
          </p:cNvCxnSpPr>
          <p:nvPr/>
        </p:nvCxnSpPr>
        <p:spPr>
          <a:xfrm flipV="1">
            <a:off x="4130040" y="3647398"/>
            <a:ext cx="1148080" cy="1033278"/>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2824F023-A678-2826-CB71-3DEB4FD5E923}"/>
              </a:ext>
            </a:extLst>
          </p:cNvPr>
          <p:cNvSpPr/>
          <p:nvPr/>
        </p:nvSpPr>
        <p:spPr>
          <a:xfrm>
            <a:off x="5278120" y="5178940"/>
            <a:ext cx="1554480" cy="632489"/>
          </a:xfrm>
          <a:prstGeom prst="roundRect">
            <a:avLst/>
          </a:prstGeom>
          <a:solidFill>
            <a:schemeClr val="accent4">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Feature extraction</a:t>
            </a:r>
          </a:p>
        </p:txBody>
      </p:sp>
      <p:cxnSp>
        <p:nvCxnSpPr>
          <p:cNvPr id="57" name="Straight Arrow Connector 56">
            <a:extLst>
              <a:ext uri="{FF2B5EF4-FFF2-40B4-BE49-F238E27FC236}">
                <a16:creationId xmlns:a16="http://schemas.microsoft.com/office/drawing/2014/main" id="{EADCA514-E393-02F6-62CC-BDC66754B93A}"/>
              </a:ext>
            </a:extLst>
          </p:cNvPr>
          <p:cNvCxnSpPr>
            <a:cxnSpLocks/>
            <a:stCxn id="18" idx="3"/>
            <a:endCxn id="56" idx="1"/>
          </p:cNvCxnSpPr>
          <p:nvPr/>
        </p:nvCxnSpPr>
        <p:spPr>
          <a:xfrm>
            <a:off x="4175760" y="5495185"/>
            <a:ext cx="1102360" cy="0"/>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6911BC4A-8BB7-8A3B-9E0C-D31182C9EA08}"/>
              </a:ext>
            </a:extLst>
          </p:cNvPr>
          <p:cNvSpPr/>
          <p:nvPr/>
        </p:nvSpPr>
        <p:spPr>
          <a:xfrm>
            <a:off x="7548880" y="3331153"/>
            <a:ext cx="1554480" cy="632489"/>
          </a:xfrm>
          <a:prstGeom prst="round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training</a:t>
            </a:r>
          </a:p>
        </p:txBody>
      </p:sp>
      <p:sp>
        <p:nvSpPr>
          <p:cNvPr id="61" name="Rectangle: Rounded Corners 60">
            <a:extLst>
              <a:ext uri="{FF2B5EF4-FFF2-40B4-BE49-F238E27FC236}">
                <a16:creationId xmlns:a16="http://schemas.microsoft.com/office/drawing/2014/main" id="{E085B0D5-B45C-61AF-076F-A53AD9AB934E}"/>
              </a:ext>
            </a:extLst>
          </p:cNvPr>
          <p:cNvSpPr/>
          <p:nvPr/>
        </p:nvSpPr>
        <p:spPr>
          <a:xfrm>
            <a:off x="7548880" y="5178940"/>
            <a:ext cx="1554480" cy="632489"/>
          </a:xfrm>
          <a:prstGeom prst="roundRect">
            <a:avLst/>
          </a:prstGeom>
          <a:solidFill>
            <a:schemeClr val="accent4">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62" name="Cylinder 61">
            <a:extLst>
              <a:ext uri="{FF2B5EF4-FFF2-40B4-BE49-F238E27FC236}">
                <a16:creationId xmlns:a16="http://schemas.microsoft.com/office/drawing/2014/main" id="{C772247E-60BA-5396-A713-EC2F3F4A038E}"/>
              </a:ext>
            </a:extLst>
          </p:cNvPr>
          <p:cNvSpPr/>
          <p:nvPr/>
        </p:nvSpPr>
        <p:spPr>
          <a:xfrm>
            <a:off x="9984740" y="3703508"/>
            <a:ext cx="1148080" cy="15179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Trained Classifier</a:t>
            </a:r>
          </a:p>
        </p:txBody>
      </p:sp>
      <p:cxnSp>
        <p:nvCxnSpPr>
          <p:cNvPr id="64" name="Straight Arrow Connector 63">
            <a:extLst>
              <a:ext uri="{FF2B5EF4-FFF2-40B4-BE49-F238E27FC236}">
                <a16:creationId xmlns:a16="http://schemas.microsoft.com/office/drawing/2014/main" id="{DCCA54E2-57B3-2B94-EC4E-E633B3504A5F}"/>
              </a:ext>
            </a:extLst>
          </p:cNvPr>
          <p:cNvCxnSpPr>
            <a:cxnSpLocks/>
          </p:cNvCxnSpPr>
          <p:nvPr/>
        </p:nvCxnSpPr>
        <p:spPr>
          <a:xfrm>
            <a:off x="6832600" y="3563578"/>
            <a:ext cx="716280"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AD1580C-594E-276F-ABB3-877315DD760F}"/>
              </a:ext>
            </a:extLst>
          </p:cNvPr>
          <p:cNvCxnSpPr>
            <a:stCxn id="60" idx="3"/>
            <a:endCxn id="62" idx="2"/>
          </p:cNvCxnSpPr>
          <p:nvPr/>
        </p:nvCxnSpPr>
        <p:spPr>
          <a:xfrm>
            <a:off x="9103360" y="3647398"/>
            <a:ext cx="881380" cy="815062"/>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BA6D3E3-9918-1880-D763-787187824754}"/>
              </a:ext>
            </a:extLst>
          </p:cNvPr>
          <p:cNvCxnSpPr>
            <a:cxnSpLocks/>
          </p:cNvCxnSpPr>
          <p:nvPr/>
        </p:nvCxnSpPr>
        <p:spPr>
          <a:xfrm>
            <a:off x="6832600" y="5418985"/>
            <a:ext cx="716280"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D83E9C8-4051-9BA8-E595-0823A124DE9F}"/>
              </a:ext>
            </a:extLst>
          </p:cNvPr>
          <p:cNvCxnSpPr>
            <a:stCxn id="62" idx="2"/>
            <a:endCxn id="61" idx="3"/>
          </p:cNvCxnSpPr>
          <p:nvPr/>
        </p:nvCxnSpPr>
        <p:spPr>
          <a:xfrm flipH="1">
            <a:off x="9103360" y="4462460"/>
            <a:ext cx="881380" cy="1032725"/>
          </a:xfrm>
          <a:prstGeom prst="straightConnector1">
            <a:avLst/>
          </a:prstGeom>
          <a:ln w="190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986DBEE-60A5-0D7B-E0F2-B35FB692923A}"/>
              </a:ext>
            </a:extLst>
          </p:cNvPr>
          <p:cNvCxnSpPr/>
          <p:nvPr/>
        </p:nvCxnSpPr>
        <p:spPr>
          <a:xfrm>
            <a:off x="6832600" y="3716166"/>
            <a:ext cx="716280"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3152EEB-9CC6-DAF1-BDBC-45E99086CC09}"/>
              </a:ext>
            </a:extLst>
          </p:cNvPr>
          <p:cNvCxnSpPr/>
          <p:nvPr/>
        </p:nvCxnSpPr>
        <p:spPr>
          <a:xfrm>
            <a:off x="6832600" y="5601865"/>
            <a:ext cx="716280"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5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solidFill>
                  <a:srgbClr val="FFFFFF"/>
                </a:solidFill>
              </a:rPr>
              <a:t>The Dataset</a:t>
            </a:r>
            <a:endParaRPr lang="en-GB"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n-GB" dirty="0">
              <a:solidFill>
                <a:srgbClr val="FFFFFF"/>
              </a:solidFill>
            </a:endParaRPr>
          </a:p>
          <a:p>
            <a:pPr rtl="0"/>
            <a:endParaRPr lang="en-GB" dirty="0"/>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60F2923-568A-C6C1-820F-266A851669E0}"/>
              </a:ext>
            </a:extLst>
          </p:cNvPr>
          <p:cNvSpPr>
            <a:spLocks noGrp="1"/>
          </p:cNvSpPr>
          <p:nvPr>
            <p:ph idx="1"/>
          </p:nvPr>
        </p:nvSpPr>
        <p:spPr>
          <a:xfrm>
            <a:off x="1981681" y="1967395"/>
            <a:ext cx="3055540" cy="3859742"/>
          </a:xfrm>
        </p:spPr>
        <p:txBody>
          <a:bodyPr>
            <a:normAutofit fontScale="77500" lnSpcReduction="20000"/>
          </a:bodyPr>
          <a:lstStyle/>
          <a:p>
            <a:r>
              <a:rPr lang="en-GB" dirty="0"/>
              <a:t>999 audio tracks</a:t>
            </a:r>
          </a:p>
          <a:p>
            <a:r>
              <a:rPr lang="en-GB" dirty="0"/>
              <a:t>30 s long</a:t>
            </a:r>
          </a:p>
          <a:p>
            <a:r>
              <a:rPr lang="en-GB" dirty="0"/>
              <a:t>10 music genres</a:t>
            </a:r>
          </a:p>
          <a:p>
            <a:pPr lvl="1"/>
            <a:r>
              <a:rPr lang="en-GB" dirty="0"/>
              <a:t>Blues</a:t>
            </a:r>
          </a:p>
          <a:p>
            <a:pPr lvl="1"/>
            <a:r>
              <a:rPr lang="en-GB" dirty="0"/>
              <a:t>Classical</a:t>
            </a:r>
          </a:p>
          <a:p>
            <a:pPr lvl="1"/>
            <a:r>
              <a:rPr lang="en-GB" dirty="0"/>
              <a:t>Country</a:t>
            </a:r>
          </a:p>
          <a:p>
            <a:pPr lvl="1"/>
            <a:r>
              <a:rPr lang="en-GB" dirty="0"/>
              <a:t>Disco</a:t>
            </a:r>
          </a:p>
          <a:p>
            <a:pPr lvl="1"/>
            <a:r>
              <a:rPr lang="en-GB" dirty="0"/>
              <a:t>Hip-hop</a:t>
            </a:r>
          </a:p>
          <a:p>
            <a:pPr lvl="1"/>
            <a:r>
              <a:rPr lang="en-GB" dirty="0"/>
              <a:t>Jazz</a:t>
            </a:r>
          </a:p>
          <a:p>
            <a:pPr lvl="1"/>
            <a:r>
              <a:rPr lang="en-GB" dirty="0"/>
              <a:t>Metal </a:t>
            </a:r>
          </a:p>
          <a:p>
            <a:pPr lvl="1"/>
            <a:r>
              <a:rPr lang="en-GB" dirty="0"/>
              <a:t>Pop</a:t>
            </a:r>
          </a:p>
          <a:p>
            <a:pPr lvl="1"/>
            <a:r>
              <a:rPr lang="en-GB" dirty="0"/>
              <a:t>Reggae </a:t>
            </a:r>
          </a:p>
          <a:p>
            <a:pPr lvl="1"/>
            <a:r>
              <a:rPr lang="en-GB" dirty="0"/>
              <a:t>Rock</a:t>
            </a:r>
          </a:p>
        </p:txBody>
      </p:sp>
      <p:pic>
        <p:nvPicPr>
          <p:cNvPr id="4" name="Picture 3">
            <a:extLst>
              <a:ext uri="{FF2B5EF4-FFF2-40B4-BE49-F238E27FC236}">
                <a16:creationId xmlns:a16="http://schemas.microsoft.com/office/drawing/2014/main" id="{88E7C801-F669-D1FE-73CE-95378A6E7FA1}"/>
              </a:ext>
            </a:extLst>
          </p:cNvPr>
          <p:cNvPicPr>
            <a:picLocks noChangeAspect="1"/>
          </p:cNvPicPr>
          <p:nvPr/>
        </p:nvPicPr>
        <p:blipFill>
          <a:blip r:embed="rId3">
            <a:clrChange>
              <a:clrFrom>
                <a:srgbClr val="FFC494"/>
              </a:clrFrom>
              <a:clrTo>
                <a:srgbClr val="FFC494">
                  <a:alpha val="0"/>
                </a:srgbClr>
              </a:clrTo>
            </a:clrChange>
          </a:blip>
          <a:stretch>
            <a:fillRect/>
          </a:stretch>
        </p:blipFill>
        <p:spPr>
          <a:xfrm>
            <a:off x="201610" y="208407"/>
            <a:ext cx="8381576" cy="1229775"/>
          </a:xfrm>
          <a:prstGeom prst="rect">
            <a:avLst/>
          </a:prstGeom>
        </p:spPr>
      </p:pic>
      <p:sp>
        <p:nvSpPr>
          <p:cNvPr id="8" name="Content Placeholder 2">
            <a:extLst>
              <a:ext uri="{FF2B5EF4-FFF2-40B4-BE49-F238E27FC236}">
                <a16:creationId xmlns:a16="http://schemas.microsoft.com/office/drawing/2014/main" id="{B5943158-7B20-10C5-2F67-8D0670EFA501}"/>
              </a:ext>
            </a:extLst>
          </p:cNvPr>
          <p:cNvSpPr txBox="1">
            <a:spLocks/>
          </p:cNvSpPr>
          <p:nvPr/>
        </p:nvSpPr>
        <p:spPr>
          <a:xfrm>
            <a:off x="5458327" y="2931914"/>
            <a:ext cx="4523873" cy="1442671"/>
          </a:xfrm>
          <a:prstGeom prst="rect">
            <a:avLst/>
          </a:prstGeom>
          <a:solidFill>
            <a:srgbClr val="20E1EB"/>
          </a:solidFill>
          <a:ln w="38100">
            <a:solidFill>
              <a:srgbClr val="156FF9"/>
            </a:solidFill>
            <a:prstDash val="sysDot"/>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dirty="0"/>
          </a:p>
          <a:p>
            <a:pPr algn="ctr"/>
            <a:r>
              <a:rPr lang="en-GB" dirty="0"/>
              <a:t>199 features</a:t>
            </a:r>
          </a:p>
        </p:txBody>
      </p:sp>
    </p:spTree>
    <p:extLst>
      <p:ext uri="{BB962C8B-B14F-4D97-AF65-F5344CB8AC3E}">
        <p14:creationId xmlns:p14="http://schemas.microsoft.com/office/powerpoint/2010/main" val="101921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en-GB" dirty="0"/>
              <a:t>Pipeline</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3151809045"/>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64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rtlCol="0"/>
          <a:lstStyle/>
          <a:p>
            <a:pPr rtl="0"/>
            <a:r>
              <a:rPr lang="en-GB" dirty="0"/>
              <a:t>Data Import</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dirty="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DE18436F-1DD4-A17E-E44F-631FA5712B76}"/>
              </a:ext>
            </a:extLst>
          </p:cNvPr>
          <p:cNvSpPr>
            <a:spLocks noGrp="1"/>
          </p:cNvSpPr>
          <p:nvPr>
            <p:ph idx="1"/>
          </p:nvPr>
        </p:nvSpPr>
        <p:spPr>
          <a:xfrm>
            <a:off x="606911" y="1557604"/>
            <a:ext cx="10515600" cy="3859742"/>
          </a:xfrm>
        </p:spPr>
        <p:txBody>
          <a:bodyPr/>
          <a:lstStyle/>
          <a:p>
            <a:pPr marL="508000" marR="75565" indent="284480" algn="just">
              <a:lnSpc>
                <a:spcPct val="106000"/>
              </a:lnSpc>
              <a:spcBef>
                <a:spcPts val="1100"/>
              </a:spcBef>
              <a:spcAft>
                <a:spcPts val="0"/>
              </a:spcAft>
            </a:pPr>
            <a:r>
              <a:rPr lang="en-US" sz="1800" dirty="0">
                <a:effectLst/>
                <a:ea typeface="Times New Roman" panose="02020603050405020304" pitchFamily="18" charset="0"/>
              </a:rPr>
              <a:t>Raw dataset: 999 samples and 199 features. </a:t>
            </a:r>
          </a:p>
          <a:p>
            <a:pPr marL="1308100" marR="75565" lvl="1" indent="-342900" algn="just">
              <a:lnSpc>
                <a:spcPct val="106000"/>
              </a:lnSpc>
              <a:spcBef>
                <a:spcPts val="1100"/>
              </a:spcBef>
              <a:buAutoNum type="arabicPeriod"/>
            </a:pPr>
            <a:r>
              <a:rPr lang="en-US" sz="1400" dirty="0">
                <a:effectLst/>
                <a:ea typeface="Times New Roman" panose="02020603050405020304" pitchFamily="18" charset="0"/>
              </a:rPr>
              <a:t>Drop 1</a:t>
            </a:r>
            <a:r>
              <a:rPr lang="en-US" sz="1400" baseline="30000" dirty="0">
                <a:effectLst/>
                <a:ea typeface="Times New Roman" panose="02020603050405020304" pitchFamily="18" charset="0"/>
              </a:rPr>
              <a:t>st</a:t>
            </a:r>
            <a:r>
              <a:rPr lang="en-US" sz="1400" dirty="0">
                <a:effectLst/>
                <a:ea typeface="Times New Roman" panose="02020603050405020304" pitchFamily="18" charset="0"/>
              </a:rPr>
              <a:t> column (</a:t>
            </a:r>
            <a:r>
              <a:rPr lang="en-US" sz="1400" b="1" spc="100" dirty="0">
                <a:effectLst/>
                <a:ea typeface="Times New Roman" panose="02020603050405020304" pitchFamily="18" charset="0"/>
              </a:rPr>
              <a:t>filename</a:t>
            </a:r>
            <a:r>
              <a:rPr lang="en-US" sz="1400" dirty="0">
                <a:effectLst/>
                <a:ea typeface="Times New Roman" panose="02020603050405020304" pitchFamily="18" charset="0"/>
              </a:rPr>
              <a:t>),</a:t>
            </a:r>
          </a:p>
          <a:p>
            <a:pPr marL="1308100" marR="75565" lvl="1" indent="-342900" algn="just">
              <a:lnSpc>
                <a:spcPct val="106000"/>
              </a:lnSpc>
              <a:spcBef>
                <a:spcPts val="1100"/>
              </a:spcBef>
              <a:buAutoNum type="arabicPeriod"/>
            </a:pPr>
            <a:r>
              <a:rPr lang="en-US" sz="1400" dirty="0">
                <a:ea typeface="Times New Roman" panose="02020603050405020304" pitchFamily="18" charset="0"/>
              </a:rPr>
              <a:t>D</a:t>
            </a:r>
            <a:r>
              <a:rPr lang="en-US" sz="1400" dirty="0">
                <a:effectLst/>
                <a:ea typeface="Times New Roman" panose="02020603050405020304" pitchFamily="18" charset="0"/>
              </a:rPr>
              <a:t>ata is split in 1 categorical feature (</a:t>
            </a:r>
            <a:r>
              <a:rPr lang="en-US" sz="1400" b="1" spc="100" dirty="0">
                <a:effectLst/>
                <a:ea typeface="Times New Roman" panose="02020603050405020304" pitchFamily="18" charset="0"/>
              </a:rPr>
              <a:t>genre</a:t>
            </a:r>
            <a:r>
              <a:rPr lang="en-US" sz="1400" dirty="0">
                <a:effectLst/>
                <a:ea typeface="Times New Roman" panose="02020603050405020304" pitchFamily="18" charset="0"/>
              </a:rPr>
              <a:t>) and 197 numerical features (these are, respectively, the dependent variable and the independent variables).</a:t>
            </a:r>
            <a:endParaRPr lang="en-GB" sz="1400" dirty="0">
              <a:effectLst/>
              <a:ea typeface="Times New Roman" panose="02020603050405020304" pitchFamily="18" charset="0"/>
            </a:endParaRPr>
          </a:p>
          <a:p>
            <a:pPr marL="508000" marR="75565" indent="284480" algn="just">
              <a:lnSpc>
                <a:spcPct val="106000"/>
              </a:lnSpc>
              <a:spcBef>
                <a:spcPts val="1100"/>
              </a:spcBef>
              <a:spcAft>
                <a:spcPts val="0"/>
              </a:spcAft>
            </a:pPr>
            <a:r>
              <a:rPr lang="en-US" sz="1800" dirty="0">
                <a:ea typeface="Times New Roman" panose="02020603050405020304" pitchFamily="18" charset="0"/>
              </a:rPr>
              <a:t>C</a:t>
            </a:r>
            <a:r>
              <a:rPr lang="en-US" sz="1800" dirty="0">
                <a:effectLst/>
                <a:ea typeface="Times New Roman" panose="02020603050405020304" pitchFamily="18" charset="0"/>
              </a:rPr>
              <a:t>heck for missing values: no missing values.</a:t>
            </a:r>
          </a:p>
          <a:p>
            <a:pPr marL="508000" marR="75565" indent="284480" algn="just">
              <a:lnSpc>
                <a:spcPct val="106000"/>
              </a:lnSpc>
              <a:spcBef>
                <a:spcPts val="1100"/>
              </a:spcBef>
              <a:spcAft>
                <a:spcPts val="0"/>
              </a:spcAft>
            </a:pPr>
            <a:r>
              <a:rPr lang="en-US" sz="1800" dirty="0">
                <a:ea typeface="Times New Roman" panose="02020603050405020304" pitchFamily="18" charset="0"/>
              </a:rPr>
              <a:t>Visualize </a:t>
            </a:r>
            <a:r>
              <a:rPr lang="en-US" sz="1800" dirty="0">
                <a:effectLst/>
                <a:ea typeface="Times New Roman" panose="02020603050405020304" pitchFamily="18" charset="0"/>
              </a:rPr>
              <a:t>with a pair plot (see variable distribution and correlation)</a:t>
            </a:r>
            <a:endParaRPr lang="en-GB" sz="1800" dirty="0">
              <a:effectLst/>
              <a:ea typeface="Times New Roman" panose="02020603050405020304" pitchFamily="18" charset="0"/>
            </a:endParaRPr>
          </a:p>
          <a:p>
            <a:endParaRPr lang="en-GB" dirty="0"/>
          </a:p>
        </p:txBody>
      </p:sp>
      <p:pic>
        <p:nvPicPr>
          <p:cNvPr id="10" name="Picture 9">
            <a:extLst>
              <a:ext uri="{FF2B5EF4-FFF2-40B4-BE49-F238E27FC236}">
                <a16:creationId xmlns:a16="http://schemas.microsoft.com/office/drawing/2014/main" id="{BDD86F03-3C49-9F4D-6776-B7522EB0CB6C}"/>
              </a:ext>
            </a:extLst>
          </p:cNvPr>
          <p:cNvPicPr>
            <a:picLocks noChangeAspect="1"/>
          </p:cNvPicPr>
          <p:nvPr/>
        </p:nvPicPr>
        <p:blipFill>
          <a:blip r:embed="rId3"/>
          <a:stretch>
            <a:fillRect/>
          </a:stretch>
        </p:blipFill>
        <p:spPr>
          <a:xfrm>
            <a:off x="1590129" y="3876466"/>
            <a:ext cx="3637761" cy="1789878"/>
          </a:xfrm>
          <a:prstGeom prst="rect">
            <a:avLst/>
          </a:prstGeom>
        </p:spPr>
      </p:pic>
      <p:sp>
        <p:nvSpPr>
          <p:cNvPr id="3" name="Text Box 1">
            <a:extLst>
              <a:ext uri="{FF2B5EF4-FFF2-40B4-BE49-F238E27FC236}">
                <a16:creationId xmlns:a16="http://schemas.microsoft.com/office/drawing/2014/main" id="{C5657A6E-991D-B860-DDDB-CA6C18A19AE9}"/>
              </a:ext>
            </a:extLst>
          </p:cNvPr>
          <p:cNvSpPr txBox="1"/>
          <p:nvPr/>
        </p:nvSpPr>
        <p:spPr>
          <a:xfrm>
            <a:off x="1328464" y="5763737"/>
            <a:ext cx="4505871" cy="24622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Table 1</a:t>
            </a:r>
            <a:r>
              <a:rPr lang="en-US" sz="1600" i="1" dirty="0">
                <a:effectLst/>
                <a:latin typeface="+mj-lt"/>
                <a:ea typeface="Times New Roman" panose="02020603050405020304" pitchFamily="18" charset="0"/>
              </a:rPr>
              <a:t> – Modules used in </a:t>
            </a:r>
            <a:r>
              <a:rPr lang="en-US" sz="1600" i="1" dirty="0">
                <a:latin typeface="+mj-lt"/>
                <a:ea typeface="Times New Roman" panose="02020603050405020304" pitchFamily="18" charset="0"/>
              </a:rPr>
              <a:t>the model implementation. </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179153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rtlCol="0"/>
          <a:lstStyle/>
          <a:p>
            <a:pPr rtl="0"/>
            <a:r>
              <a:rPr lang="en-GB" dirty="0"/>
              <a:t>Data Import</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16/05/2023</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Music Genre Classification</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4" name="Picture 3" descr="A screenshot of a graph&#10;&#10;Description automatically generated with low confidence">
            <a:extLst>
              <a:ext uri="{FF2B5EF4-FFF2-40B4-BE49-F238E27FC236}">
                <a16:creationId xmlns:a16="http://schemas.microsoft.com/office/drawing/2014/main" id="{B8A4A318-B62B-7CAB-1CB5-C2E844FD70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0699" y="1291907"/>
            <a:ext cx="6070600" cy="4869180"/>
          </a:xfrm>
          <a:prstGeom prst="rect">
            <a:avLst/>
          </a:prstGeom>
          <a:noFill/>
          <a:ln>
            <a:noFill/>
          </a:ln>
        </p:spPr>
      </p:pic>
      <p:sp>
        <p:nvSpPr>
          <p:cNvPr id="10" name="Text Box 1">
            <a:extLst>
              <a:ext uri="{FF2B5EF4-FFF2-40B4-BE49-F238E27FC236}">
                <a16:creationId xmlns:a16="http://schemas.microsoft.com/office/drawing/2014/main" id="{B0DCD54B-AB2C-345D-3333-8621BC140A48}"/>
              </a:ext>
            </a:extLst>
          </p:cNvPr>
          <p:cNvSpPr txBox="1"/>
          <p:nvPr/>
        </p:nvSpPr>
        <p:spPr>
          <a:xfrm>
            <a:off x="8610600" y="5176202"/>
            <a:ext cx="3171506" cy="9848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1000"/>
              </a:spcAft>
            </a:pPr>
            <a:r>
              <a:rPr lang="en-US" sz="1600" b="1" i="1" dirty="0">
                <a:effectLst/>
                <a:latin typeface="+mj-lt"/>
                <a:ea typeface="Times New Roman" panose="02020603050405020304" pitchFamily="18" charset="0"/>
              </a:rPr>
              <a:t>Figure 1</a:t>
            </a:r>
            <a:r>
              <a:rPr lang="en-US" sz="1600" i="1" dirty="0">
                <a:effectLst/>
                <a:latin typeface="+mj-lt"/>
                <a:ea typeface="Times New Roman" panose="02020603050405020304" pitchFamily="18" charset="0"/>
              </a:rPr>
              <a:t> - Distribution and correlation between the different classes for scenario A, where the variable of interest is the class “classical” (green).</a:t>
            </a:r>
            <a:endParaRPr lang="en-GB" sz="1600" i="1" dirty="0">
              <a:effectLst/>
              <a:latin typeface="+mj-lt"/>
              <a:ea typeface="Times New Roman" panose="02020603050405020304" pitchFamily="18" charset="0"/>
            </a:endParaRPr>
          </a:p>
        </p:txBody>
      </p:sp>
    </p:spTree>
    <p:extLst>
      <p:ext uri="{BB962C8B-B14F-4D97-AF65-F5344CB8AC3E}">
        <p14:creationId xmlns:p14="http://schemas.microsoft.com/office/powerpoint/2010/main" val="85556603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{06FB657C-F8C6-4867-82AB-568219044395}tf78504181_win32</Template>
  <TotalTime>4673</TotalTime>
  <Words>3763</Words>
  <Application>Microsoft Office PowerPoint</Application>
  <PresentationFormat>Widescreen</PresentationFormat>
  <Paragraphs>385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Avenir Next LT Pro</vt:lpstr>
      <vt:lpstr>Calibri</vt:lpstr>
      <vt:lpstr>Söhne</vt:lpstr>
      <vt:lpstr>Times New Roman</vt:lpstr>
      <vt:lpstr>Tw Cen MT</vt:lpstr>
      <vt:lpstr>ShapesVTI</vt:lpstr>
      <vt:lpstr>Music Genre Classification</vt:lpstr>
      <vt:lpstr>Summary</vt:lpstr>
      <vt:lpstr>Introduction</vt:lpstr>
      <vt:lpstr>The Goal</vt:lpstr>
      <vt:lpstr>The Dataset</vt:lpstr>
      <vt:lpstr>PowerPoint Presentation</vt:lpstr>
      <vt:lpstr>Pipeline</vt:lpstr>
      <vt:lpstr>Data Import</vt:lpstr>
      <vt:lpstr>Data Import</vt:lpstr>
      <vt:lpstr>Data Import</vt:lpstr>
      <vt:lpstr>Scenario A – Binary Classification</vt:lpstr>
      <vt:lpstr>Scenario A – Binary Classification</vt:lpstr>
      <vt:lpstr>Scenario A – Binary Classification</vt:lpstr>
      <vt:lpstr>Scenario A – Binary Classification</vt:lpstr>
      <vt:lpstr>Scenario A – Binary Classification</vt:lpstr>
      <vt:lpstr>Scenario B – Multiclass Classification</vt:lpstr>
      <vt:lpstr>Scenario B – Multiclass Classification</vt:lpstr>
      <vt:lpstr>Scenario B – Multiclass Classification</vt:lpstr>
      <vt:lpstr>Scenario B – Multiclass Classification</vt:lpstr>
      <vt:lpstr>Classifiers</vt:lpstr>
      <vt:lpstr>Results – Scenario A</vt:lpstr>
      <vt:lpstr>Results – Scenario A</vt:lpstr>
      <vt:lpstr>Results – Scenario A</vt:lpstr>
      <vt:lpstr>Results – Scenario B</vt:lpstr>
      <vt:lpstr>Results – Scenario B</vt:lpstr>
      <vt:lpstr>Results – Scenario 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Rita Pereira Ângelo</dc:creator>
  <cp:lastModifiedBy>Elmer Jorge Inácio Carlos</cp:lastModifiedBy>
  <cp:revision>7</cp:revision>
  <dcterms:created xsi:type="dcterms:W3CDTF">2023-05-09T15:40:29Z</dcterms:created>
  <dcterms:modified xsi:type="dcterms:W3CDTF">2023-05-16T16:55:50Z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