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0"/>
  </p:notesMasterIdLst>
  <p:sldIdLst>
    <p:sldId id="256" r:id="rId2"/>
    <p:sldId id="258" r:id="rId3"/>
    <p:sldId id="260" r:id="rId4"/>
    <p:sldId id="315" r:id="rId5"/>
    <p:sldId id="316" r:id="rId6"/>
    <p:sldId id="317" r:id="rId7"/>
    <p:sldId id="318" r:id="rId8"/>
    <p:sldId id="27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C819B-A475-839F-3006-64D03F68930A}" v="10" dt="2021-12-24T15:25:59.545"/>
  </p1510:revLst>
</p1510:revInfo>
</file>

<file path=ppt/tableStyles.xml><?xml version="1.0" encoding="utf-8"?>
<a:tblStyleLst xmlns:a="http://schemas.openxmlformats.org/drawingml/2006/main" def="{FA17C4EF-7FD5-4FB6-9F45-D397F12C46FE}">
  <a:tblStyle styleId="{FA17C4EF-7FD5-4FB6-9F45-D397F12C46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83"/>
    <p:restoredTop sz="90132"/>
  </p:normalViewPr>
  <p:slideViewPr>
    <p:cSldViewPr snapToGrid="0" snapToObjects="1">
      <p:cViewPr varScale="1">
        <p:scale>
          <a:sx n="115" d="100"/>
          <a:sy n="115" d="100"/>
        </p:scale>
        <p:origin x="3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Thank you so much for having me today. Good morning, ladies and gentlemen. My name is May. I’d like to give you an overview of my proposal for E&amp;C Smart Band-Aid, a product that can transform our lives by providing consistent timely healthcare.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9208102d6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9208102d6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My talk will be in 4 parts. In the first part, I plan to say a few words about people’s needs. The second part will cover the product as a solution to clients’ problem, followed by the benefits of the products. Finally, how the proposal implementation is within the budget. So that concludes the introduction. Now, let’ move to the first part of my talk, client requirements. </a:t>
            </a:r>
            <a:endParaRPr lang="en-HK"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667dd00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667dd00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HK" sz="1100" b="0" i="0" u="none" strike="noStrike" cap="none" dirty="0">
                <a:solidFill>
                  <a:srgbClr val="000000"/>
                </a:solidFill>
                <a:effectLst/>
                <a:latin typeface="Arial"/>
                <a:ea typeface="Arial"/>
                <a:cs typeface="Arial"/>
                <a:sym typeface="Arial"/>
              </a:rPr>
              <a:t>To reduce the accidental deaths of lack of timely care, those ill ‘empty nesters’ needs a type of medical first aid coming even faster than an ambulance. </a:t>
            </a:r>
            <a:r>
              <a:rPr lang="en-US" sz="1100" b="0" i="0" u="none" strike="noStrike" cap="none" dirty="0">
                <a:solidFill>
                  <a:srgbClr val="000000"/>
                </a:solidFill>
                <a:effectLst/>
                <a:latin typeface="Arial"/>
                <a:ea typeface="Arial"/>
                <a:cs typeface="Arial"/>
                <a:sym typeface="Arial"/>
              </a:rPr>
              <a:t>So now we come to</a:t>
            </a:r>
            <a:r>
              <a:rPr lang="en-HK" sz="1100" b="0" i="0" u="none" strike="noStrike" cap="none" dirty="0">
                <a:solidFill>
                  <a:srgbClr val="000000"/>
                </a:solidFill>
                <a:effectLst/>
                <a:latin typeface="Arial"/>
                <a:ea typeface="Arial"/>
                <a:cs typeface="Arial"/>
                <a:sym typeface="Arial"/>
              </a:rPr>
              <a:t> the second part</a:t>
            </a:r>
            <a:endParaRPr lang="en-HK"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667dd00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667dd00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HK" sz="1100" b="0" i="0" u="none" strike="noStrike" cap="none" dirty="0">
                <a:solidFill>
                  <a:srgbClr val="000000"/>
                </a:solidFill>
                <a:effectLst/>
                <a:latin typeface="Arial"/>
                <a:ea typeface="Arial"/>
                <a:cs typeface="Arial"/>
                <a:sym typeface="Arial"/>
              </a:rPr>
              <a:t>To reduce the accidental deaths of lack of timely care, those ill ‘empty nesters’ needs a type of medical first aid coming even faster than an ambulance. </a:t>
            </a:r>
            <a:r>
              <a:rPr lang="en-US" sz="1100" b="0" i="0" u="none" strike="noStrike" cap="none" dirty="0">
                <a:solidFill>
                  <a:srgbClr val="000000"/>
                </a:solidFill>
                <a:effectLst/>
                <a:latin typeface="Arial"/>
                <a:ea typeface="Arial"/>
                <a:cs typeface="Arial"/>
                <a:sym typeface="Arial"/>
              </a:rPr>
              <a:t>So now we come to</a:t>
            </a:r>
            <a:r>
              <a:rPr lang="en-HK" sz="1100" b="0" i="0" u="none" strike="noStrike" cap="none" dirty="0">
                <a:solidFill>
                  <a:srgbClr val="000000"/>
                </a:solidFill>
                <a:effectLst/>
                <a:latin typeface="Arial"/>
                <a:ea typeface="Arial"/>
                <a:cs typeface="Arial"/>
                <a:sym typeface="Arial"/>
              </a:rPr>
              <a:t> the second part</a:t>
            </a:r>
            <a:endParaRPr lang="en-HK"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24862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667dd00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667dd00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HK" sz="1100" b="0" i="0" u="none" strike="noStrike" cap="none" dirty="0">
                <a:solidFill>
                  <a:srgbClr val="000000"/>
                </a:solidFill>
                <a:effectLst/>
                <a:latin typeface="Arial"/>
                <a:ea typeface="Arial"/>
                <a:cs typeface="Arial"/>
                <a:sym typeface="Arial"/>
              </a:rPr>
              <a:t>To reduce the accidental deaths of lack of timely care, those ill ‘empty nesters’ needs a type of medical first aid coming even faster than an ambulance. </a:t>
            </a:r>
            <a:r>
              <a:rPr lang="en-US" sz="1100" b="0" i="0" u="none" strike="noStrike" cap="none" dirty="0">
                <a:solidFill>
                  <a:srgbClr val="000000"/>
                </a:solidFill>
                <a:effectLst/>
                <a:latin typeface="Arial"/>
                <a:ea typeface="Arial"/>
                <a:cs typeface="Arial"/>
                <a:sym typeface="Arial"/>
              </a:rPr>
              <a:t>So now we come to</a:t>
            </a:r>
            <a:r>
              <a:rPr lang="en-HK" sz="1100" b="0" i="0" u="none" strike="noStrike" cap="none" dirty="0">
                <a:solidFill>
                  <a:srgbClr val="000000"/>
                </a:solidFill>
                <a:effectLst/>
                <a:latin typeface="Arial"/>
                <a:ea typeface="Arial"/>
                <a:cs typeface="Arial"/>
                <a:sym typeface="Arial"/>
              </a:rPr>
              <a:t> the second part</a:t>
            </a:r>
            <a:endParaRPr lang="en-HK"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569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667dd00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667dd00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HK" sz="1100" b="0" i="0" u="none" strike="noStrike" cap="none" dirty="0">
                <a:solidFill>
                  <a:srgbClr val="000000"/>
                </a:solidFill>
                <a:effectLst/>
                <a:latin typeface="Arial"/>
                <a:ea typeface="Arial"/>
                <a:cs typeface="Arial"/>
                <a:sym typeface="Arial"/>
              </a:rPr>
              <a:t>To reduce the accidental deaths of lack of timely care, those ill ‘empty nesters’ needs a type of medical first aid coming even faster than an ambulance. </a:t>
            </a:r>
            <a:r>
              <a:rPr lang="en-US" sz="1100" b="0" i="0" u="none" strike="noStrike" cap="none" dirty="0">
                <a:solidFill>
                  <a:srgbClr val="000000"/>
                </a:solidFill>
                <a:effectLst/>
                <a:latin typeface="Arial"/>
                <a:ea typeface="Arial"/>
                <a:cs typeface="Arial"/>
                <a:sym typeface="Arial"/>
              </a:rPr>
              <a:t>So now we come to</a:t>
            </a:r>
            <a:r>
              <a:rPr lang="en-HK" sz="1100" b="0" i="0" u="none" strike="noStrike" cap="none" dirty="0">
                <a:solidFill>
                  <a:srgbClr val="000000"/>
                </a:solidFill>
                <a:effectLst/>
                <a:latin typeface="Arial"/>
                <a:ea typeface="Arial"/>
                <a:cs typeface="Arial"/>
                <a:sym typeface="Arial"/>
              </a:rPr>
              <a:t> the second part</a:t>
            </a:r>
            <a:endParaRPr lang="en-HK"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69204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667dd00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9667dd00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HK" sz="1100" b="0" i="0" u="none" strike="noStrike" cap="none" dirty="0">
                <a:solidFill>
                  <a:srgbClr val="000000"/>
                </a:solidFill>
                <a:effectLst/>
                <a:latin typeface="Arial"/>
                <a:ea typeface="Arial"/>
                <a:cs typeface="Arial"/>
                <a:sym typeface="Arial"/>
              </a:rPr>
              <a:t>To reduce the accidental deaths of lack of timely care, those ill ‘empty nesters’ needs a type of medical first aid coming even faster than an ambulance. </a:t>
            </a:r>
            <a:r>
              <a:rPr lang="en-US" sz="1100" b="0" i="0" u="none" strike="noStrike" cap="none" dirty="0">
                <a:solidFill>
                  <a:srgbClr val="000000"/>
                </a:solidFill>
                <a:effectLst/>
                <a:latin typeface="Arial"/>
                <a:ea typeface="Arial"/>
                <a:cs typeface="Arial"/>
                <a:sym typeface="Arial"/>
              </a:rPr>
              <a:t>So now we come to</a:t>
            </a:r>
            <a:r>
              <a:rPr lang="en-HK" sz="1100" b="0" i="0" u="none" strike="noStrike" cap="none" dirty="0">
                <a:solidFill>
                  <a:srgbClr val="000000"/>
                </a:solidFill>
                <a:effectLst/>
                <a:latin typeface="Arial"/>
                <a:ea typeface="Arial"/>
                <a:cs typeface="Arial"/>
                <a:sym typeface="Arial"/>
              </a:rPr>
              <a:t> the second part</a:t>
            </a:r>
            <a:endParaRPr lang="en-HK"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454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86867e1515_0_20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86867e1515_0_20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 strongly recommend carrying out this proposal.</a:t>
            </a:r>
            <a:r>
              <a:rPr lang="en-HK" dirty="0">
                <a:effectLst/>
              </a:rPr>
              <a:t> </a:t>
            </a:r>
            <a:r>
              <a:rPr lang="en-US" sz="1100" b="0" i="0" u="none" strike="noStrike" cap="none" dirty="0">
                <a:solidFill>
                  <a:srgbClr val="000000"/>
                </a:solidFill>
                <a:effectLst/>
                <a:latin typeface="Arial"/>
                <a:ea typeface="Arial"/>
                <a:cs typeface="Arial"/>
                <a:sym typeface="Arial"/>
              </a:rPr>
              <a:t>And I think this new product will become a great asset to E&amp;C and an assurance to the clients’ health,</a:t>
            </a:r>
            <a:r>
              <a:rPr lang="en-HK" dirty="0">
                <a:effectLst/>
              </a:rPr>
              <a:t> </a:t>
            </a:r>
            <a:r>
              <a:rPr lang="en-US" sz="1100" b="0" i="0" u="none" strike="noStrike" cap="none" dirty="0">
                <a:solidFill>
                  <a:srgbClr val="000000"/>
                </a:solidFill>
                <a:effectLst/>
                <a:latin typeface="Arial"/>
                <a:ea typeface="Arial"/>
                <a:cs typeface="Arial"/>
                <a:sym typeface="Arial"/>
              </a:rPr>
              <a:t>a win win for E&amp;C and the clients. so please implement my proposal. Thank you very much for your listening. That’s the end of my pre.</a:t>
            </a:r>
            <a:r>
              <a:rPr lang="en-HK" dirty="0">
                <a:effectLst/>
              </a:rPr>
              <a:t> </a:t>
            </a:r>
            <a:r>
              <a:rPr lang="en-US" sz="1100" b="0" i="0" u="none" strike="noStrike" cap="none" dirty="0">
                <a:solidFill>
                  <a:srgbClr val="000000"/>
                </a:solidFill>
                <a:effectLst/>
                <a:latin typeface="Arial"/>
                <a:ea typeface="Arial"/>
                <a:cs typeface="Arial"/>
                <a:sym typeface="Arial"/>
              </a:rPr>
              <a:t>I am happy to the discuss any question in the meeting after the end of the presentation.</a:t>
            </a:r>
            <a:endParaRPr lang="en-HK"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4665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0" y="4881"/>
            <a:ext cx="9144012" cy="5138620"/>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flipH="1">
            <a:off x="0" y="-22763"/>
            <a:ext cx="9144012" cy="4781592"/>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0303" y="1078000"/>
            <a:ext cx="40869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800" b="1">
                <a:solidFill>
                  <a:schemeClr val="lt2"/>
                </a:solidFill>
                <a:latin typeface="Manjari"/>
                <a:ea typeface="Manjari"/>
                <a:cs typeface="Manjari"/>
                <a:sym typeface="Manja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20300" y="3167550"/>
            <a:ext cx="40869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43434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0" y="4881"/>
            <a:ext cx="9144012" cy="5138620"/>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a:off x="0" y="-22763"/>
            <a:ext cx="9144012" cy="4781592"/>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999916" y="2183100"/>
            <a:ext cx="3422700" cy="777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Char char="-"/>
              <a:defRPr sz="5200">
                <a:solidFill>
                  <a:schemeClr val="lt2"/>
                </a:solidFill>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
        <p:nvSpPr>
          <p:cNvPr id="17" name="Google Shape;17;p3"/>
          <p:cNvSpPr txBox="1">
            <a:spLocks noGrp="1"/>
          </p:cNvSpPr>
          <p:nvPr>
            <p:ph type="subTitle" idx="1"/>
          </p:nvPr>
        </p:nvSpPr>
        <p:spPr>
          <a:xfrm>
            <a:off x="5462966" y="3112350"/>
            <a:ext cx="2496600" cy="77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8" name="Google Shape;18;p3"/>
          <p:cNvSpPr txBox="1">
            <a:spLocks noGrp="1"/>
          </p:cNvSpPr>
          <p:nvPr>
            <p:ph type="title" idx="2" hasCustomPrompt="1"/>
          </p:nvPr>
        </p:nvSpPr>
        <p:spPr>
          <a:xfrm>
            <a:off x="4999916" y="1253850"/>
            <a:ext cx="3422700" cy="7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7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37"/>
        <p:cNvGrpSpPr/>
        <p:nvPr/>
      </p:nvGrpSpPr>
      <p:grpSpPr>
        <a:xfrm>
          <a:off x="0" y="0"/>
          <a:ext cx="0" cy="0"/>
          <a:chOff x="0" y="0"/>
          <a:chExt cx="0" cy="0"/>
        </a:xfrm>
      </p:grpSpPr>
      <p:sp>
        <p:nvSpPr>
          <p:cNvPr id="38" name="Google Shape;38;p8"/>
          <p:cNvSpPr/>
          <p:nvPr/>
        </p:nvSpPr>
        <p:spPr>
          <a:xfrm>
            <a:off x="0" y="857842"/>
            <a:ext cx="9144012" cy="4253509"/>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p:nvPr/>
        </p:nvSpPr>
        <p:spPr>
          <a:xfrm>
            <a:off x="0" y="1176247"/>
            <a:ext cx="9144012" cy="3957808"/>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txBox="1">
            <a:spLocks noGrp="1"/>
          </p:cNvSpPr>
          <p:nvPr>
            <p:ph type="title"/>
          </p:nvPr>
        </p:nvSpPr>
        <p:spPr>
          <a:xfrm>
            <a:off x="720300" y="1418000"/>
            <a:ext cx="4086900" cy="992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1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ubTitle" idx="1"/>
          </p:nvPr>
        </p:nvSpPr>
        <p:spPr>
          <a:xfrm>
            <a:off x="720300" y="2462895"/>
            <a:ext cx="40869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rot="10800000" flipH="1">
            <a:off x="0" y="4881"/>
            <a:ext cx="9144012" cy="5138620"/>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10800000" flipH="1">
            <a:off x="0" y="-22763"/>
            <a:ext cx="9144012" cy="4781592"/>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21366" y="2183100"/>
            <a:ext cx="3422700" cy="7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Char char="-"/>
              <a:defRPr sz="5200">
                <a:solidFill>
                  <a:schemeClr val="lt2"/>
                </a:solidFill>
              </a:defRPr>
            </a:lvl1pPr>
            <a:lvl2pPr lvl="1" algn="ctr" rtl="0">
              <a:spcBef>
                <a:spcPts val="0"/>
              </a:spcBef>
              <a:spcAft>
                <a:spcPts val="0"/>
              </a:spcAft>
              <a:buSzPts val="3600"/>
              <a:buChar char="-"/>
              <a:defRPr sz="3600"/>
            </a:lvl2pPr>
            <a:lvl3pPr lvl="2" algn="ctr" rtl="0">
              <a:spcBef>
                <a:spcPts val="0"/>
              </a:spcBef>
              <a:spcAft>
                <a:spcPts val="0"/>
              </a:spcAft>
              <a:buSzPts val="3600"/>
              <a:buChar char="-"/>
              <a:defRPr sz="3600"/>
            </a:lvl3pPr>
            <a:lvl4pPr lvl="3" algn="ctr" rtl="0">
              <a:spcBef>
                <a:spcPts val="0"/>
              </a:spcBef>
              <a:spcAft>
                <a:spcPts val="0"/>
              </a:spcAft>
              <a:buSzPts val="3600"/>
              <a:buChar char="-"/>
              <a:defRPr sz="3600"/>
            </a:lvl4pPr>
            <a:lvl5pPr lvl="4" algn="ctr" rtl="0">
              <a:spcBef>
                <a:spcPts val="0"/>
              </a:spcBef>
              <a:spcAft>
                <a:spcPts val="0"/>
              </a:spcAft>
              <a:buSzPts val="3600"/>
              <a:buChar char="-"/>
              <a:defRPr sz="3600"/>
            </a:lvl5pPr>
            <a:lvl6pPr lvl="5" algn="ctr" rtl="0">
              <a:spcBef>
                <a:spcPts val="0"/>
              </a:spcBef>
              <a:spcAft>
                <a:spcPts val="0"/>
              </a:spcAft>
              <a:buSzPts val="3600"/>
              <a:buChar char="-"/>
              <a:defRPr sz="3600"/>
            </a:lvl6pPr>
            <a:lvl7pPr lvl="6" algn="ctr" rtl="0">
              <a:spcBef>
                <a:spcPts val="0"/>
              </a:spcBef>
              <a:spcAft>
                <a:spcPts val="0"/>
              </a:spcAft>
              <a:buSzPts val="3600"/>
              <a:buChar char="-"/>
              <a:defRPr sz="3600"/>
            </a:lvl7pPr>
            <a:lvl8pPr lvl="7" algn="ctr" rtl="0">
              <a:spcBef>
                <a:spcPts val="0"/>
              </a:spcBef>
              <a:spcAft>
                <a:spcPts val="0"/>
              </a:spcAft>
              <a:buSzPts val="3600"/>
              <a:buChar char="-"/>
              <a:defRPr sz="3600"/>
            </a:lvl8pPr>
            <a:lvl9pPr lvl="8" algn="ctr" rtl="0">
              <a:spcBef>
                <a:spcPts val="0"/>
              </a:spcBef>
              <a:spcAft>
                <a:spcPts val="0"/>
              </a:spcAft>
              <a:buSzPts val="3600"/>
              <a:buChar char="-"/>
              <a:defRPr sz="3600"/>
            </a:lvl9pPr>
          </a:lstStyle>
          <a:p>
            <a:endParaRPr/>
          </a:p>
        </p:txBody>
      </p:sp>
      <p:sp>
        <p:nvSpPr>
          <p:cNvPr id="46" name="Google Shape;46;p9"/>
          <p:cNvSpPr txBox="1">
            <a:spLocks noGrp="1"/>
          </p:cNvSpPr>
          <p:nvPr>
            <p:ph type="subTitle" idx="1"/>
          </p:nvPr>
        </p:nvSpPr>
        <p:spPr>
          <a:xfrm>
            <a:off x="1184416" y="3112350"/>
            <a:ext cx="2496600" cy="77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7" name="Google Shape;47;p9"/>
          <p:cNvSpPr txBox="1">
            <a:spLocks noGrp="1"/>
          </p:cNvSpPr>
          <p:nvPr>
            <p:ph type="title" idx="2" hasCustomPrompt="1"/>
          </p:nvPr>
        </p:nvSpPr>
        <p:spPr>
          <a:xfrm>
            <a:off x="721366" y="1253850"/>
            <a:ext cx="3422700" cy="7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7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193"/>
        <p:cNvGrpSpPr/>
        <p:nvPr/>
      </p:nvGrpSpPr>
      <p:grpSpPr>
        <a:xfrm>
          <a:off x="0" y="0"/>
          <a:ext cx="0" cy="0"/>
          <a:chOff x="0" y="0"/>
          <a:chExt cx="0" cy="0"/>
        </a:xfrm>
      </p:grpSpPr>
      <p:sp>
        <p:nvSpPr>
          <p:cNvPr id="194" name="Google Shape;194;p34"/>
          <p:cNvSpPr/>
          <p:nvPr/>
        </p:nvSpPr>
        <p:spPr>
          <a:xfrm rot="10800000" flipH="1">
            <a:off x="0" y="28394"/>
            <a:ext cx="9144012" cy="4347655"/>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rot="10800000" flipH="1">
            <a:off x="0" y="4901"/>
            <a:ext cx="9144012" cy="4045657"/>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196"/>
        <p:cNvGrpSpPr/>
        <p:nvPr/>
      </p:nvGrpSpPr>
      <p:grpSpPr>
        <a:xfrm>
          <a:off x="0" y="0"/>
          <a:ext cx="0" cy="0"/>
          <a:chOff x="0" y="0"/>
          <a:chExt cx="0" cy="0"/>
        </a:xfrm>
      </p:grpSpPr>
      <p:sp>
        <p:nvSpPr>
          <p:cNvPr id="197" name="Google Shape;197;p35"/>
          <p:cNvSpPr/>
          <p:nvPr/>
        </p:nvSpPr>
        <p:spPr>
          <a:xfrm flipH="1">
            <a:off x="0" y="772351"/>
            <a:ext cx="9144012" cy="4347655"/>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flipH="1">
            <a:off x="0" y="1097843"/>
            <a:ext cx="9144012" cy="4045657"/>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rot="10800000">
            <a:off x="-12" y="4549"/>
            <a:ext cx="9144012" cy="5138952"/>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10800000">
            <a:off x="-12" y="-22768"/>
            <a:ext cx="9144012" cy="4781592"/>
          </a:xfrm>
          <a:custGeom>
            <a:avLst/>
            <a:gdLst/>
            <a:ahLst/>
            <a:cxnLst/>
            <a:rect l="l" t="t" r="r" b="b"/>
            <a:pathLst>
              <a:path w="285060" h="132601" extrusionOk="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title"/>
          </p:nvPr>
        </p:nvSpPr>
        <p:spPr>
          <a:xfrm>
            <a:off x="4844400" y="445025"/>
            <a:ext cx="3522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4"/>
          <p:cNvSpPr txBox="1">
            <a:spLocks noGrp="1"/>
          </p:cNvSpPr>
          <p:nvPr>
            <p:ph type="subTitle" idx="1"/>
          </p:nvPr>
        </p:nvSpPr>
        <p:spPr>
          <a:xfrm>
            <a:off x="5450550" y="1339848"/>
            <a:ext cx="2582700" cy="6174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63" name="Google Shape;63;p14"/>
          <p:cNvSpPr txBox="1">
            <a:spLocks noGrp="1"/>
          </p:cNvSpPr>
          <p:nvPr>
            <p:ph type="subTitle" idx="2"/>
          </p:nvPr>
        </p:nvSpPr>
        <p:spPr>
          <a:xfrm>
            <a:off x="5450550" y="2085648"/>
            <a:ext cx="2582700" cy="6174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64" name="Google Shape;64;p14"/>
          <p:cNvSpPr txBox="1">
            <a:spLocks noGrp="1"/>
          </p:cNvSpPr>
          <p:nvPr>
            <p:ph type="subTitle" idx="3"/>
          </p:nvPr>
        </p:nvSpPr>
        <p:spPr>
          <a:xfrm>
            <a:off x="5450550" y="2831448"/>
            <a:ext cx="2529000" cy="6174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65" name="Google Shape;65;p14"/>
          <p:cNvSpPr txBox="1">
            <a:spLocks noGrp="1"/>
          </p:cNvSpPr>
          <p:nvPr>
            <p:ph type="subTitle" idx="4"/>
          </p:nvPr>
        </p:nvSpPr>
        <p:spPr>
          <a:xfrm>
            <a:off x="5450550" y="3577248"/>
            <a:ext cx="2529000" cy="6174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66" name="Google Shape;66;p14"/>
          <p:cNvSpPr txBox="1">
            <a:spLocks noGrp="1"/>
          </p:cNvSpPr>
          <p:nvPr>
            <p:ph type="title" idx="5" hasCustomPrompt="1"/>
          </p:nvPr>
        </p:nvSpPr>
        <p:spPr>
          <a:xfrm>
            <a:off x="4844400" y="1339848"/>
            <a:ext cx="700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7" name="Google Shape;67;p14"/>
          <p:cNvSpPr txBox="1">
            <a:spLocks noGrp="1"/>
          </p:cNvSpPr>
          <p:nvPr>
            <p:ph type="title" idx="6" hasCustomPrompt="1"/>
          </p:nvPr>
        </p:nvSpPr>
        <p:spPr>
          <a:xfrm>
            <a:off x="4844400" y="2085648"/>
            <a:ext cx="700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8" name="Google Shape;68;p14"/>
          <p:cNvSpPr txBox="1">
            <a:spLocks noGrp="1"/>
          </p:cNvSpPr>
          <p:nvPr>
            <p:ph type="title" idx="7" hasCustomPrompt="1"/>
          </p:nvPr>
        </p:nvSpPr>
        <p:spPr>
          <a:xfrm>
            <a:off x="4844400" y="2831448"/>
            <a:ext cx="700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9" name="Google Shape;69;p14"/>
          <p:cNvSpPr txBox="1">
            <a:spLocks noGrp="1"/>
          </p:cNvSpPr>
          <p:nvPr>
            <p:ph type="title" idx="8" hasCustomPrompt="1"/>
          </p:nvPr>
        </p:nvSpPr>
        <p:spPr>
          <a:xfrm>
            <a:off x="4844400" y="3577248"/>
            <a:ext cx="7008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extLst>
      <p:ext uri="{BB962C8B-B14F-4D97-AF65-F5344CB8AC3E}">
        <p14:creationId xmlns:p14="http://schemas.microsoft.com/office/powerpoint/2010/main" val="108220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1pPr>
            <a:lvl2pPr lvl="1">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2pPr>
            <a:lvl3pPr lvl="2">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3pPr>
            <a:lvl4pPr lvl="3">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4pPr>
            <a:lvl5pPr lvl="4">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5pPr>
            <a:lvl6pPr lvl="5">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6pPr>
            <a:lvl7pPr lvl="6">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7pPr>
            <a:lvl8pPr lvl="7">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8pPr>
            <a:lvl9pPr lvl="8">
              <a:spcBef>
                <a:spcPts val="0"/>
              </a:spcBef>
              <a:spcAft>
                <a:spcPts val="0"/>
              </a:spcAft>
              <a:buClr>
                <a:schemeClr val="lt2"/>
              </a:buClr>
              <a:buSzPts val="2800"/>
              <a:buFont typeface="Manjari"/>
              <a:buNone/>
              <a:defRPr sz="2800" b="1">
                <a:solidFill>
                  <a:schemeClr val="lt2"/>
                </a:solidFill>
                <a:latin typeface="Manjari"/>
                <a:ea typeface="Manjari"/>
                <a:cs typeface="Manjari"/>
                <a:sym typeface="Manja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1pPr>
            <a:lvl2pPr marL="914400" lvl="1"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2pPr>
            <a:lvl3pPr marL="1371600" lvl="2"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3pPr>
            <a:lvl4pPr marL="1828800" lvl="3"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4pPr>
            <a:lvl5pPr marL="2286000" lvl="4"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5pPr>
            <a:lvl6pPr marL="2743200" lvl="5"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6pPr>
            <a:lvl7pPr marL="3200400" lvl="6"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7pPr>
            <a:lvl8pPr marL="3657600" lvl="7"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8pPr>
            <a:lvl9pPr marL="4114800" lvl="8" indent="-31115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80" r:id="rId5"/>
    <p:sldLayoutId id="2147483681" r:id="rId6"/>
    <p:sldLayoutId id="214748368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417" name="Google Shape;428;p40">
            <a:extLst>
              <a:ext uri="{FF2B5EF4-FFF2-40B4-BE49-F238E27FC236}">
                <a16:creationId xmlns:a16="http://schemas.microsoft.com/office/drawing/2014/main" id="{BA15AA98-2A0A-8645-8153-481738C57E96}"/>
              </a:ext>
            </a:extLst>
          </p:cNvPr>
          <p:cNvSpPr txBox="1">
            <a:spLocks/>
          </p:cNvSpPr>
          <p:nvPr/>
        </p:nvSpPr>
        <p:spPr>
          <a:xfrm>
            <a:off x="720300" y="3066585"/>
            <a:ext cx="8423700" cy="516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1"/>
              </a:buClr>
              <a:buSzPts val="2800"/>
              <a:buFont typeface="Roboto"/>
              <a:buNone/>
              <a:defRPr sz="1400" b="0" i="0" u="none" strike="noStrike" cap="none">
                <a:solidFill>
                  <a:srgbClr val="434343"/>
                </a:solidFill>
                <a:latin typeface="Roboto"/>
                <a:ea typeface="Roboto"/>
                <a:cs typeface="Roboto"/>
                <a:sym typeface="Roboto"/>
              </a:defRPr>
            </a:lvl1pPr>
            <a:lvl2pPr marL="914400" marR="0" lvl="1"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115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 sz="3200" dirty="0" err="1">
                <a:solidFill>
                  <a:srgbClr val="000000"/>
                </a:solidFill>
              </a:rPr>
              <a:t>maycd</a:t>
            </a:r>
            <a:endParaRPr lang="en-US" dirty="0" err="1"/>
          </a:p>
          <a:p>
            <a:pPr marL="0" indent="0"/>
            <a:endParaRPr lang="en" sz="3200" dirty="0">
              <a:solidFill>
                <a:srgbClr val="000000"/>
              </a:solidFill>
            </a:endParaRPr>
          </a:p>
        </p:txBody>
      </p:sp>
      <p:sp>
        <p:nvSpPr>
          <p:cNvPr id="207" name="Google Shape;207;p38"/>
          <p:cNvSpPr txBox="1">
            <a:spLocks noGrp="1"/>
          </p:cNvSpPr>
          <p:nvPr>
            <p:ph type="ctrTitle"/>
          </p:nvPr>
        </p:nvSpPr>
        <p:spPr>
          <a:xfrm>
            <a:off x="720300" y="626738"/>
            <a:ext cx="7353183" cy="2439847"/>
          </a:xfrm>
          <a:prstGeom prst="rect">
            <a:avLst/>
          </a:prstGeom>
        </p:spPr>
        <p:txBody>
          <a:bodyPr spcFirstLastPara="1" wrap="square" lIns="91425" tIns="91425" rIns="91425" bIns="91425" anchor="b" anchorCtr="0">
            <a:noAutofit/>
          </a:bodyPr>
          <a:lstStyle/>
          <a:p>
            <a:r>
              <a:rPr lang="en-HK" sz="6000" dirty="0"/>
              <a:t>Disposition Effect</a:t>
            </a:r>
            <a:br>
              <a:rPr lang="en-HK" sz="6000" dirty="0"/>
            </a:br>
            <a:r>
              <a:rPr lang="en-HK" sz="6000" dirty="0"/>
              <a:t>Explaining PEAD</a:t>
            </a:r>
            <a:br>
              <a:rPr lang="en-HK" b="0" dirty="0"/>
            </a:br>
            <a:r>
              <a:rPr lang="en-HK" b="0" dirty="0"/>
              <a:t>An empirical study of </a:t>
            </a:r>
            <a:br>
              <a:rPr lang="en-HK" b="0" dirty="0"/>
            </a:br>
            <a:r>
              <a:rPr lang="en-HK" b="0" dirty="0"/>
              <a:t>cross-listed A&amp;H stocks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0"/>
          <p:cNvSpPr txBox="1">
            <a:spLocks noGrp="1"/>
          </p:cNvSpPr>
          <p:nvPr>
            <p:ph type="title"/>
          </p:nvPr>
        </p:nvSpPr>
        <p:spPr>
          <a:xfrm>
            <a:off x="720300" y="361096"/>
            <a:ext cx="4086900" cy="992700"/>
          </a:xfrm>
          <a:prstGeom prst="rect">
            <a:avLst/>
          </a:prstGeom>
        </p:spPr>
        <p:txBody>
          <a:bodyPr spcFirstLastPara="1" wrap="square" lIns="91425" tIns="91425" rIns="91425" bIns="91425" anchor="ctr" anchorCtr="0">
            <a:noAutofit/>
          </a:bodyPr>
          <a:lstStyle/>
          <a:p>
            <a:r>
              <a:rPr lang="en-HK" sz="7200" dirty="0"/>
              <a:t>Contents</a:t>
            </a:r>
            <a:endParaRPr sz="7200" dirty="0"/>
          </a:p>
        </p:txBody>
      </p:sp>
      <p:sp>
        <p:nvSpPr>
          <p:cNvPr id="428" name="Google Shape;428;p40"/>
          <p:cNvSpPr txBox="1">
            <a:spLocks noGrp="1"/>
          </p:cNvSpPr>
          <p:nvPr>
            <p:ph type="subTitle" idx="1"/>
          </p:nvPr>
        </p:nvSpPr>
        <p:spPr>
          <a:xfrm>
            <a:off x="720300" y="1745682"/>
            <a:ext cx="5347556" cy="1901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3200" b="1" dirty="0">
                <a:solidFill>
                  <a:srgbClr val="000000"/>
                </a:solidFill>
              </a:rPr>
              <a:t>01. Introduction </a:t>
            </a:r>
          </a:p>
          <a:p>
            <a:pPr marL="0" lvl="0" indent="0" algn="l" rtl="0">
              <a:spcBef>
                <a:spcPts val="0"/>
              </a:spcBef>
              <a:spcAft>
                <a:spcPts val="0"/>
              </a:spcAft>
            </a:pPr>
            <a:r>
              <a:rPr lang="en" sz="3200" b="1" dirty="0">
                <a:solidFill>
                  <a:srgbClr val="000000"/>
                </a:solidFill>
              </a:rPr>
              <a:t>02. Research Question </a:t>
            </a:r>
          </a:p>
          <a:p>
            <a:pPr marL="0" lvl="0" indent="0" algn="l" rtl="0">
              <a:spcBef>
                <a:spcPts val="0"/>
              </a:spcBef>
              <a:spcAft>
                <a:spcPts val="0"/>
              </a:spcAft>
            </a:pPr>
            <a:r>
              <a:rPr lang="en" sz="3200" b="1" dirty="0">
                <a:solidFill>
                  <a:srgbClr val="000000"/>
                </a:solidFill>
              </a:rPr>
              <a:t>03. Literature Review</a:t>
            </a:r>
          </a:p>
          <a:p>
            <a:pPr marL="0" lvl="0" indent="0" algn="l" rtl="0">
              <a:spcBef>
                <a:spcPts val="0"/>
              </a:spcBef>
              <a:spcAft>
                <a:spcPts val="0"/>
              </a:spcAft>
            </a:pPr>
            <a:r>
              <a:rPr lang="en" sz="3200" b="1" dirty="0">
                <a:solidFill>
                  <a:srgbClr val="000000"/>
                </a:solidFill>
              </a:rPr>
              <a:t>04. Methods</a:t>
            </a:r>
          </a:p>
          <a:p>
            <a:pPr marL="0" lvl="0" indent="0" algn="l" rtl="0">
              <a:spcBef>
                <a:spcPts val="0"/>
              </a:spcBef>
              <a:spcAft>
                <a:spcPts val="0"/>
              </a:spcAft>
            </a:pPr>
            <a:r>
              <a:rPr lang="en" sz="3200" b="1" dirty="0">
                <a:solidFill>
                  <a:srgbClr val="000000"/>
                </a:solidFill>
              </a:rPr>
              <a:t>05. Conclusion</a:t>
            </a:r>
          </a:p>
          <a:p>
            <a:pPr marL="0" lvl="0" indent="0" algn="l" rtl="0">
              <a:spcBef>
                <a:spcPts val="0"/>
              </a:spcBef>
              <a:spcAft>
                <a:spcPts val="0"/>
              </a:spcAft>
            </a:pPr>
            <a:endParaRPr lang="en" sz="32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336" name="Google Shape;427;p40">
            <a:extLst>
              <a:ext uri="{FF2B5EF4-FFF2-40B4-BE49-F238E27FC236}">
                <a16:creationId xmlns:a16="http://schemas.microsoft.com/office/drawing/2014/main" id="{024EB28C-F07F-0142-A0A5-5D984EA47365}"/>
              </a:ext>
            </a:extLst>
          </p:cNvPr>
          <p:cNvSpPr txBox="1">
            <a:spLocks noGrp="1"/>
          </p:cNvSpPr>
          <p:nvPr>
            <p:ph type="title"/>
          </p:nvPr>
        </p:nvSpPr>
        <p:spPr>
          <a:xfrm>
            <a:off x="720300" y="0"/>
            <a:ext cx="7600740" cy="992700"/>
          </a:xfrm>
          <a:prstGeom prst="rect">
            <a:avLst/>
          </a:prstGeom>
        </p:spPr>
        <p:txBody>
          <a:bodyPr spcFirstLastPara="1" wrap="square" lIns="91425" tIns="91425" rIns="91425" bIns="91425" anchor="ctr" anchorCtr="0">
            <a:noAutofit/>
          </a:bodyPr>
          <a:lstStyle/>
          <a:p>
            <a:pPr>
              <a:buNone/>
            </a:pPr>
            <a:r>
              <a:rPr lang="en-HK" sz="6000" dirty="0"/>
              <a:t>01 Introduction</a:t>
            </a:r>
            <a:endParaRPr sz="6000" dirty="0"/>
          </a:p>
        </p:txBody>
      </p:sp>
      <p:sp>
        <p:nvSpPr>
          <p:cNvPr id="337" name="Google Shape;428;p40">
            <a:extLst>
              <a:ext uri="{FF2B5EF4-FFF2-40B4-BE49-F238E27FC236}">
                <a16:creationId xmlns:a16="http://schemas.microsoft.com/office/drawing/2014/main" id="{F2B120DB-D816-4445-957F-9E332CE08009}"/>
              </a:ext>
            </a:extLst>
          </p:cNvPr>
          <p:cNvSpPr txBox="1">
            <a:spLocks noGrp="1"/>
          </p:cNvSpPr>
          <p:nvPr>
            <p:ph type="subTitle" idx="1"/>
          </p:nvPr>
        </p:nvSpPr>
        <p:spPr>
          <a:xfrm>
            <a:off x="720300" y="791736"/>
            <a:ext cx="7438048" cy="3495691"/>
          </a:xfrm>
          <a:prstGeom prst="rect">
            <a:avLst/>
          </a:prstGeom>
        </p:spPr>
        <p:txBody>
          <a:bodyPr spcFirstLastPara="1" wrap="square" lIns="91425" tIns="91425" rIns="91425" bIns="91425" anchor="t" anchorCtr="0">
            <a:noAutofit/>
          </a:bodyPr>
          <a:lstStyle/>
          <a:p>
            <a:pPr marL="0" indent="0" algn="l"/>
            <a:r>
              <a:rPr lang="en" sz="3000" b="1" dirty="0">
                <a:solidFill>
                  <a:srgbClr val="000000"/>
                </a:solidFill>
              </a:rPr>
              <a:t>Disposition Effect: </a:t>
            </a:r>
            <a:r>
              <a:rPr lang="en" sz="3000" dirty="0">
                <a:solidFill>
                  <a:srgbClr val="000000"/>
                </a:solidFill>
              </a:rPr>
              <a:t>Investors sell stocks with capital gains too soon, hold onto stocks with capital losses too long. </a:t>
            </a:r>
          </a:p>
          <a:p>
            <a:pPr marL="0" indent="0" algn="l"/>
            <a:r>
              <a:rPr lang="en" sz="3000" b="1" dirty="0">
                <a:solidFill>
                  <a:srgbClr val="000000"/>
                </a:solidFill>
              </a:rPr>
              <a:t>Post-Earnings-Announcement Drift (PEAD): </a:t>
            </a:r>
            <a:r>
              <a:rPr lang="en" sz="3000" dirty="0">
                <a:solidFill>
                  <a:srgbClr val="000000"/>
                </a:solidFill>
              </a:rPr>
              <a:t>cumulative abnormal returns (CAR) tend to change with unexpected earnings</a:t>
            </a:r>
            <a:r>
              <a:rPr lang="en" sz="3000" b="1" dirty="0">
                <a:solidFill>
                  <a:srgbClr val="000000"/>
                </a:solidFill>
              </a:rPr>
              <a:t> </a:t>
            </a:r>
            <a:r>
              <a:rPr lang="en" sz="3000" dirty="0">
                <a:solidFill>
                  <a:srgbClr val="000000"/>
                </a:solidFill>
              </a:rPr>
              <a:t>(Earnings Surprise) for weeks after an earnings announcement.</a:t>
            </a:r>
          </a:p>
          <a:p>
            <a:pPr marL="0" indent="0" algn="l"/>
            <a:r>
              <a:rPr lang="en" sz="3000" b="1" dirty="0">
                <a:solidFill>
                  <a:srgbClr val="000000"/>
                </a:solidFill>
              </a:rPr>
              <a:t>-&gt; Develop an investment strategy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336" name="Google Shape;427;p40">
            <a:extLst>
              <a:ext uri="{FF2B5EF4-FFF2-40B4-BE49-F238E27FC236}">
                <a16:creationId xmlns:a16="http://schemas.microsoft.com/office/drawing/2014/main" id="{024EB28C-F07F-0142-A0A5-5D984EA47365}"/>
              </a:ext>
            </a:extLst>
          </p:cNvPr>
          <p:cNvSpPr txBox="1">
            <a:spLocks noGrp="1"/>
          </p:cNvSpPr>
          <p:nvPr>
            <p:ph type="title"/>
          </p:nvPr>
        </p:nvSpPr>
        <p:spPr>
          <a:xfrm>
            <a:off x="720300" y="0"/>
            <a:ext cx="7600740" cy="992700"/>
          </a:xfrm>
          <a:prstGeom prst="rect">
            <a:avLst/>
          </a:prstGeom>
        </p:spPr>
        <p:txBody>
          <a:bodyPr spcFirstLastPara="1" wrap="square" lIns="91425" tIns="91425" rIns="91425" bIns="91425" anchor="ctr" anchorCtr="0">
            <a:noAutofit/>
          </a:bodyPr>
          <a:lstStyle/>
          <a:p>
            <a:pPr>
              <a:buNone/>
            </a:pPr>
            <a:r>
              <a:rPr lang="en-HK" sz="6000" dirty="0"/>
              <a:t>02 Research Question</a:t>
            </a:r>
            <a:endParaRPr sz="6000" dirty="0"/>
          </a:p>
        </p:txBody>
      </p:sp>
      <p:sp>
        <p:nvSpPr>
          <p:cNvPr id="337" name="Google Shape;428;p40">
            <a:extLst>
              <a:ext uri="{FF2B5EF4-FFF2-40B4-BE49-F238E27FC236}">
                <a16:creationId xmlns:a16="http://schemas.microsoft.com/office/drawing/2014/main" id="{F2B120DB-D816-4445-957F-9E332CE08009}"/>
              </a:ext>
            </a:extLst>
          </p:cNvPr>
          <p:cNvSpPr txBox="1">
            <a:spLocks noGrp="1"/>
          </p:cNvSpPr>
          <p:nvPr>
            <p:ph type="subTitle" idx="1"/>
          </p:nvPr>
        </p:nvSpPr>
        <p:spPr>
          <a:xfrm>
            <a:off x="720300" y="791737"/>
            <a:ext cx="7438048" cy="3495691"/>
          </a:xfrm>
          <a:prstGeom prst="rect">
            <a:avLst/>
          </a:prstGeom>
        </p:spPr>
        <p:txBody>
          <a:bodyPr spcFirstLastPara="1" wrap="square" lIns="91425" tIns="91425" rIns="91425" bIns="91425" anchor="t" anchorCtr="0">
            <a:noAutofit/>
          </a:bodyPr>
          <a:lstStyle/>
          <a:p>
            <a:pPr marL="0" indent="0" algn="l"/>
            <a:r>
              <a:rPr lang="en" sz="3000" b="1" dirty="0">
                <a:solidFill>
                  <a:srgbClr val="000000"/>
                </a:solidFill>
              </a:rPr>
              <a:t>Research Question: </a:t>
            </a:r>
            <a:r>
              <a:rPr lang="en" sz="3000" dirty="0">
                <a:solidFill>
                  <a:srgbClr val="000000"/>
                </a:solidFill>
              </a:rPr>
              <a:t>Does Disposition Effect explain PEAD?</a:t>
            </a:r>
          </a:p>
          <a:p>
            <a:pPr marL="0" indent="0" algn="l"/>
            <a:r>
              <a:rPr lang="en" sz="3000" b="1" dirty="0">
                <a:solidFill>
                  <a:srgbClr val="000000"/>
                </a:solidFill>
              </a:rPr>
              <a:t>Hypothesis: </a:t>
            </a:r>
            <a:r>
              <a:rPr lang="en" sz="3000" dirty="0">
                <a:solidFill>
                  <a:srgbClr val="000000"/>
                </a:solidFill>
              </a:rPr>
              <a:t>Irrational </a:t>
            </a:r>
            <a:r>
              <a:rPr lang="en" sz="3000" dirty="0" err="1">
                <a:solidFill>
                  <a:srgbClr val="000000"/>
                </a:solidFill>
              </a:rPr>
              <a:t>behaviour</a:t>
            </a:r>
            <a:r>
              <a:rPr lang="en" sz="3000" dirty="0">
                <a:solidFill>
                  <a:srgbClr val="000000"/>
                </a:solidFill>
              </a:rPr>
              <a:t> of investors in disposition effect is positively associated with under-re</a:t>
            </a:r>
            <a:r>
              <a:rPr lang="en-HK" sz="3000" dirty="0">
                <a:solidFill>
                  <a:srgbClr val="000000"/>
                </a:solidFill>
              </a:rPr>
              <a:t>ac</a:t>
            </a:r>
            <a:r>
              <a:rPr lang="en" sz="3000" dirty="0" err="1">
                <a:solidFill>
                  <a:srgbClr val="000000"/>
                </a:solidFill>
              </a:rPr>
              <a:t>tion</a:t>
            </a:r>
            <a:r>
              <a:rPr lang="en" sz="3000" dirty="0">
                <a:solidFill>
                  <a:srgbClr val="000000"/>
                </a:solidFill>
              </a:rPr>
              <a:t> to earnings announcement leading to PEAD</a:t>
            </a:r>
          </a:p>
          <a:p>
            <a:pPr marL="0" indent="0" algn="l"/>
            <a:r>
              <a:rPr lang="en" sz="3000" b="1" dirty="0">
                <a:solidFill>
                  <a:srgbClr val="000000"/>
                </a:solidFill>
              </a:rPr>
              <a:t>Assumptions: </a:t>
            </a:r>
            <a:r>
              <a:rPr lang="en" sz="3000" dirty="0">
                <a:solidFill>
                  <a:srgbClr val="FF0000"/>
                </a:solidFill>
              </a:rPr>
              <a:t>A stocks </a:t>
            </a:r>
            <a:r>
              <a:rPr lang="en" sz="3000" dirty="0">
                <a:solidFill>
                  <a:srgbClr val="000000"/>
                </a:solidFill>
              </a:rPr>
              <a:t>more </a:t>
            </a:r>
            <a:r>
              <a:rPr lang="en" sz="3000" dirty="0">
                <a:solidFill>
                  <a:srgbClr val="FF0000"/>
                </a:solidFill>
              </a:rPr>
              <a:t>retail investors</a:t>
            </a:r>
            <a:r>
              <a:rPr lang="en" sz="3000" dirty="0">
                <a:solidFill>
                  <a:srgbClr val="000000"/>
                </a:solidFill>
              </a:rPr>
              <a:t> than institutional investors, thus greater disposition effect than H stocks</a:t>
            </a:r>
            <a:endParaRPr lang="en" sz="3000" b="1" dirty="0">
              <a:solidFill>
                <a:srgbClr val="000000"/>
              </a:solidFill>
            </a:endParaRPr>
          </a:p>
        </p:txBody>
      </p:sp>
    </p:spTree>
    <p:extLst>
      <p:ext uri="{BB962C8B-B14F-4D97-AF65-F5344CB8AC3E}">
        <p14:creationId xmlns:p14="http://schemas.microsoft.com/office/powerpoint/2010/main" val="189167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336" name="Google Shape;427;p40">
            <a:extLst>
              <a:ext uri="{FF2B5EF4-FFF2-40B4-BE49-F238E27FC236}">
                <a16:creationId xmlns:a16="http://schemas.microsoft.com/office/drawing/2014/main" id="{024EB28C-F07F-0142-A0A5-5D984EA47365}"/>
              </a:ext>
            </a:extLst>
          </p:cNvPr>
          <p:cNvSpPr txBox="1">
            <a:spLocks noGrp="1"/>
          </p:cNvSpPr>
          <p:nvPr>
            <p:ph type="title"/>
          </p:nvPr>
        </p:nvSpPr>
        <p:spPr>
          <a:xfrm>
            <a:off x="720300" y="0"/>
            <a:ext cx="7600740" cy="992700"/>
          </a:xfrm>
          <a:prstGeom prst="rect">
            <a:avLst/>
          </a:prstGeom>
        </p:spPr>
        <p:txBody>
          <a:bodyPr spcFirstLastPara="1" wrap="square" lIns="91425" tIns="91425" rIns="91425" bIns="91425" anchor="ctr" anchorCtr="0">
            <a:noAutofit/>
          </a:bodyPr>
          <a:lstStyle/>
          <a:p>
            <a:pPr>
              <a:buNone/>
            </a:pPr>
            <a:r>
              <a:rPr lang="en-HK" sz="6000" dirty="0"/>
              <a:t>03 Literature Review</a:t>
            </a:r>
            <a:endParaRPr sz="6000" dirty="0"/>
          </a:p>
        </p:txBody>
      </p:sp>
      <p:sp>
        <p:nvSpPr>
          <p:cNvPr id="337" name="Google Shape;428;p40">
            <a:extLst>
              <a:ext uri="{FF2B5EF4-FFF2-40B4-BE49-F238E27FC236}">
                <a16:creationId xmlns:a16="http://schemas.microsoft.com/office/drawing/2014/main" id="{F2B120DB-D816-4445-957F-9E332CE08009}"/>
              </a:ext>
            </a:extLst>
          </p:cNvPr>
          <p:cNvSpPr txBox="1">
            <a:spLocks noGrp="1"/>
          </p:cNvSpPr>
          <p:nvPr>
            <p:ph type="subTitle" idx="1"/>
          </p:nvPr>
        </p:nvSpPr>
        <p:spPr>
          <a:xfrm>
            <a:off x="720300" y="769434"/>
            <a:ext cx="7438048" cy="3495691"/>
          </a:xfrm>
          <a:prstGeom prst="rect">
            <a:avLst/>
          </a:prstGeom>
        </p:spPr>
        <p:txBody>
          <a:bodyPr spcFirstLastPara="1" wrap="square" lIns="91425" tIns="91425" rIns="91425" bIns="91425" anchor="t" anchorCtr="0">
            <a:noAutofit/>
          </a:bodyPr>
          <a:lstStyle/>
          <a:p>
            <a:pPr marL="0" indent="0" algn="l"/>
            <a:r>
              <a:rPr lang="en-HK" sz="3000" b="1" dirty="0" err="1">
                <a:solidFill>
                  <a:srgbClr val="000000"/>
                </a:solidFill>
              </a:rPr>
              <a:t>Shefrin</a:t>
            </a:r>
            <a:r>
              <a:rPr lang="en-HK" sz="3000" b="1" dirty="0">
                <a:solidFill>
                  <a:srgbClr val="000000"/>
                </a:solidFill>
              </a:rPr>
              <a:t> &amp; Statman (1985): </a:t>
            </a:r>
            <a:r>
              <a:rPr lang="en-HK" sz="3000" dirty="0">
                <a:solidFill>
                  <a:srgbClr val="000000"/>
                </a:solidFill>
              </a:rPr>
              <a:t>discovery of disposition effect </a:t>
            </a:r>
          </a:p>
          <a:p>
            <a:pPr marL="0" indent="0" algn="l"/>
            <a:r>
              <a:rPr lang="en-HK" sz="3000" b="1" dirty="0" err="1">
                <a:solidFill>
                  <a:srgbClr val="000000"/>
                </a:solidFill>
              </a:rPr>
              <a:t>Szyszka</a:t>
            </a:r>
            <a:r>
              <a:rPr lang="en-HK" sz="3000" b="1" dirty="0">
                <a:solidFill>
                  <a:srgbClr val="000000"/>
                </a:solidFill>
              </a:rPr>
              <a:t> &amp; </a:t>
            </a:r>
            <a:r>
              <a:rPr lang="en-HK" sz="3000" b="1" dirty="0" err="1">
                <a:solidFill>
                  <a:srgbClr val="000000"/>
                </a:solidFill>
              </a:rPr>
              <a:t>Zielonka</a:t>
            </a:r>
            <a:r>
              <a:rPr lang="en-HK" sz="3000" b="1" dirty="0">
                <a:solidFill>
                  <a:srgbClr val="000000"/>
                </a:solidFill>
              </a:rPr>
              <a:t> (2007): </a:t>
            </a:r>
            <a:r>
              <a:rPr lang="en-HK" sz="3000" dirty="0">
                <a:solidFill>
                  <a:srgbClr val="000000"/>
                </a:solidFill>
              </a:rPr>
              <a:t>relationship between stock price &amp; IPO trading volume</a:t>
            </a:r>
          </a:p>
          <a:p>
            <a:pPr marL="0" indent="0" algn="l"/>
            <a:r>
              <a:rPr lang="en-HK" sz="3000" b="1" dirty="0" err="1">
                <a:solidFill>
                  <a:srgbClr val="000000"/>
                </a:solidFill>
              </a:rPr>
              <a:t>Grinblatt</a:t>
            </a:r>
            <a:r>
              <a:rPr lang="en-HK" sz="3000" b="1" dirty="0">
                <a:solidFill>
                  <a:srgbClr val="000000"/>
                </a:solidFill>
              </a:rPr>
              <a:t> &amp; Han (2005): </a:t>
            </a:r>
            <a:r>
              <a:rPr lang="en-HK" sz="3000" dirty="0">
                <a:solidFill>
                  <a:srgbClr val="000000"/>
                </a:solidFill>
              </a:rPr>
              <a:t>Measurement of reference price &amp; capital gain overhang (CGO)</a:t>
            </a:r>
          </a:p>
          <a:p>
            <a:pPr marL="0" indent="0" algn="l"/>
            <a:r>
              <a:rPr lang="en-HK" sz="3000" b="1" dirty="0" err="1">
                <a:solidFill>
                  <a:srgbClr val="000000"/>
                </a:solidFill>
              </a:rPr>
              <a:t>Fama</a:t>
            </a:r>
            <a:r>
              <a:rPr lang="en-HK" sz="3000" b="1" dirty="0">
                <a:solidFill>
                  <a:srgbClr val="000000"/>
                </a:solidFill>
              </a:rPr>
              <a:t>–</a:t>
            </a:r>
            <a:r>
              <a:rPr lang="en-HK" sz="3000" b="1" dirty="0" err="1">
                <a:solidFill>
                  <a:srgbClr val="000000"/>
                </a:solidFill>
              </a:rPr>
              <a:t>MacBeth</a:t>
            </a:r>
            <a:r>
              <a:rPr lang="en-HK" sz="3000" b="1" dirty="0">
                <a:solidFill>
                  <a:srgbClr val="000000"/>
                </a:solidFill>
              </a:rPr>
              <a:t> (1973): </a:t>
            </a:r>
            <a:r>
              <a:rPr lang="en-HK" sz="3000" dirty="0">
                <a:solidFill>
                  <a:srgbClr val="000000"/>
                </a:solidFill>
              </a:rPr>
              <a:t>regressing capital gains variable, coefficient on CGO</a:t>
            </a:r>
            <a:endParaRPr lang="en" sz="3000" dirty="0">
              <a:solidFill>
                <a:srgbClr val="000000"/>
              </a:solidFill>
            </a:endParaRPr>
          </a:p>
        </p:txBody>
      </p:sp>
    </p:spTree>
    <p:extLst>
      <p:ext uri="{BB962C8B-B14F-4D97-AF65-F5344CB8AC3E}">
        <p14:creationId xmlns:p14="http://schemas.microsoft.com/office/powerpoint/2010/main" val="122465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336" name="Google Shape;427;p40">
            <a:extLst>
              <a:ext uri="{FF2B5EF4-FFF2-40B4-BE49-F238E27FC236}">
                <a16:creationId xmlns:a16="http://schemas.microsoft.com/office/drawing/2014/main" id="{024EB28C-F07F-0142-A0A5-5D984EA47365}"/>
              </a:ext>
            </a:extLst>
          </p:cNvPr>
          <p:cNvSpPr txBox="1">
            <a:spLocks noGrp="1"/>
          </p:cNvSpPr>
          <p:nvPr>
            <p:ph type="title"/>
          </p:nvPr>
        </p:nvSpPr>
        <p:spPr>
          <a:xfrm>
            <a:off x="720300" y="0"/>
            <a:ext cx="7600740" cy="992700"/>
          </a:xfrm>
          <a:prstGeom prst="rect">
            <a:avLst/>
          </a:prstGeom>
        </p:spPr>
        <p:txBody>
          <a:bodyPr spcFirstLastPara="1" wrap="square" lIns="91425" tIns="91425" rIns="91425" bIns="91425" anchor="ctr" anchorCtr="0">
            <a:noAutofit/>
          </a:bodyPr>
          <a:lstStyle/>
          <a:p>
            <a:pPr>
              <a:buNone/>
            </a:pPr>
            <a:r>
              <a:rPr lang="en-HK" sz="6000" dirty="0"/>
              <a:t>04 Methods</a:t>
            </a:r>
            <a:endParaRPr sz="6000" dirty="0"/>
          </a:p>
        </p:txBody>
      </p:sp>
      <p:sp>
        <p:nvSpPr>
          <p:cNvPr id="337" name="Google Shape;428;p40">
            <a:extLst>
              <a:ext uri="{FF2B5EF4-FFF2-40B4-BE49-F238E27FC236}">
                <a16:creationId xmlns:a16="http://schemas.microsoft.com/office/drawing/2014/main" id="{F2B120DB-D816-4445-957F-9E332CE08009}"/>
              </a:ext>
            </a:extLst>
          </p:cNvPr>
          <p:cNvSpPr txBox="1">
            <a:spLocks noGrp="1"/>
          </p:cNvSpPr>
          <p:nvPr>
            <p:ph type="subTitle" idx="1"/>
          </p:nvPr>
        </p:nvSpPr>
        <p:spPr>
          <a:xfrm>
            <a:off x="720300" y="713678"/>
            <a:ext cx="7438048" cy="3495691"/>
          </a:xfrm>
          <a:prstGeom prst="rect">
            <a:avLst/>
          </a:prstGeom>
        </p:spPr>
        <p:txBody>
          <a:bodyPr spcFirstLastPara="1" wrap="square" lIns="91425" tIns="91425" rIns="91425" bIns="91425" anchor="t" anchorCtr="0">
            <a:noAutofit/>
          </a:bodyPr>
          <a:lstStyle/>
          <a:p>
            <a:pPr marL="0" indent="0" algn="l"/>
            <a:r>
              <a:rPr lang="en" sz="3000" b="1" dirty="0">
                <a:solidFill>
                  <a:srgbClr val="000000"/>
                </a:solidFill>
              </a:rPr>
              <a:t>Methods: </a:t>
            </a:r>
            <a:r>
              <a:rPr lang="en" sz="3000" dirty="0">
                <a:solidFill>
                  <a:srgbClr val="000000"/>
                </a:solidFill>
              </a:rPr>
              <a:t>statistical tests in R to investigate relationship between </a:t>
            </a:r>
          </a:p>
          <a:p>
            <a:pPr marL="0" indent="0" algn="l"/>
            <a:r>
              <a:rPr lang="en" sz="3000" dirty="0">
                <a:solidFill>
                  <a:srgbClr val="000000"/>
                </a:solidFill>
              </a:rPr>
              <a:t>two independent variable: CGO (disposition effect), Standardized unexpected earnings (SUE), &amp; </a:t>
            </a:r>
          </a:p>
          <a:p>
            <a:pPr marL="0" indent="0" algn="l"/>
            <a:r>
              <a:rPr lang="en" sz="3000" dirty="0">
                <a:solidFill>
                  <a:srgbClr val="000000"/>
                </a:solidFill>
              </a:rPr>
              <a:t>one dependent variable: CAR (drift)</a:t>
            </a:r>
          </a:p>
          <a:p>
            <a:pPr marL="0" indent="0" algn="l"/>
            <a:r>
              <a:rPr lang="en" sz="3000" b="1" dirty="0">
                <a:solidFill>
                  <a:srgbClr val="000000"/>
                </a:solidFill>
              </a:rPr>
              <a:t>Data Collection: </a:t>
            </a:r>
            <a:r>
              <a:rPr lang="en-HK" sz="3000" dirty="0">
                <a:solidFill>
                  <a:srgbClr val="000000"/>
                </a:solidFill>
              </a:rPr>
              <a:t>F</a:t>
            </a:r>
            <a:r>
              <a:rPr lang="en" sz="3000" dirty="0">
                <a:solidFill>
                  <a:srgbClr val="000000"/>
                </a:solidFill>
              </a:rPr>
              <a:t>or cross-listed A &amp; H stocks, daily closing prices, turnover, etc. from CSMAR database</a:t>
            </a:r>
          </a:p>
        </p:txBody>
      </p:sp>
    </p:spTree>
    <p:extLst>
      <p:ext uri="{BB962C8B-B14F-4D97-AF65-F5344CB8AC3E}">
        <p14:creationId xmlns:p14="http://schemas.microsoft.com/office/powerpoint/2010/main" val="161218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336" name="Google Shape;427;p40">
            <a:extLst>
              <a:ext uri="{FF2B5EF4-FFF2-40B4-BE49-F238E27FC236}">
                <a16:creationId xmlns:a16="http://schemas.microsoft.com/office/drawing/2014/main" id="{024EB28C-F07F-0142-A0A5-5D984EA47365}"/>
              </a:ext>
            </a:extLst>
          </p:cNvPr>
          <p:cNvSpPr txBox="1">
            <a:spLocks noGrp="1"/>
          </p:cNvSpPr>
          <p:nvPr>
            <p:ph type="title"/>
          </p:nvPr>
        </p:nvSpPr>
        <p:spPr>
          <a:xfrm>
            <a:off x="720300" y="0"/>
            <a:ext cx="7600740" cy="992700"/>
          </a:xfrm>
          <a:prstGeom prst="rect">
            <a:avLst/>
          </a:prstGeom>
        </p:spPr>
        <p:txBody>
          <a:bodyPr spcFirstLastPara="1" wrap="square" lIns="91425" tIns="91425" rIns="91425" bIns="91425" anchor="ctr" anchorCtr="0">
            <a:noAutofit/>
          </a:bodyPr>
          <a:lstStyle/>
          <a:p>
            <a:pPr>
              <a:buNone/>
            </a:pPr>
            <a:r>
              <a:rPr lang="en-HK" sz="6000" dirty="0"/>
              <a:t>05 Conclusion</a:t>
            </a:r>
            <a:endParaRPr sz="6000" dirty="0"/>
          </a:p>
        </p:txBody>
      </p:sp>
      <p:sp>
        <p:nvSpPr>
          <p:cNvPr id="337" name="Google Shape;428;p40">
            <a:extLst>
              <a:ext uri="{FF2B5EF4-FFF2-40B4-BE49-F238E27FC236}">
                <a16:creationId xmlns:a16="http://schemas.microsoft.com/office/drawing/2014/main" id="{F2B120DB-D816-4445-957F-9E332CE08009}"/>
              </a:ext>
            </a:extLst>
          </p:cNvPr>
          <p:cNvSpPr txBox="1">
            <a:spLocks noGrp="1"/>
          </p:cNvSpPr>
          <p:nvPr>
            <p:ph type="subTitle" idx="1"/>
          </p:nvPr>
        </p:nvSpPr>
        <p:spPr>
          <a:xfrm>
            <a:off x="720300" y="791736"/>
            <a:ext cx="7438048" cy="3495691"/>
          </a:xfrm>
          <a:prstGeom prst="rect">
            <a:avLst/>
          </a:prstGeom>
        </p:spPr>
        <p:txBody>
          <a:bodyPr spcFirstLastPara="1" wrap="square" lIns="91425" tIns="91425" rIns="91425" bIns="91425" anchor="t" anchorCtr="0">
            <a:noAutofit/>
          </a:bodyPr>
          <a:lstStyle/>
          <a:p>
            <a:pPr marL="0" indent="0" algn="l"/>
            <a:r>
              <a:rPr lang="en" sz="3000" b="1" dirty="0">
                <a:solidFill>
                  <a:srgbClr val="000000"/>
                </a:solidFill>
              </a:rPr>
              <a:t>Findings</a:t>
            </a:r>
            <a:r>
              <a:rPr lang="en" sz="3000" dirty="0">
                <a:solidFill>
                  <a:srgbClr val="000000"/>
                </a:solidFill>
              </a:rPr>
              <a:t>: CGO &amp; SUE are positively correlated with </a:t>
            </a:r>
            <a:r>
              <a:rPr lang="en-US" sz="3000" dirty="0">
                <a:solidFill>
                  <a:srgbClr val="000000"/>
                </a:solidFill>
              </a:rPr>
              <a:t>CAR with the </a:t>
            </a:r>
            <a:r>
              <a:rPr lang="en" sz="3000" dirty="0">
                <a:solidFill>
                  <a:srgbClr val="000000"/>
                </a:solidFill>
              </a:rPr>
              <a:t>comparison of A stocks vs. H stocks after earnings announcement.</a:t>
            </a:r>
          </a:p>
          <a:p>
            <a:pPr marL="0" indent="0" algn="l"/>
            <a:endParaRPr lang="en" sz="3000" dirty="0">
              <a:solidFill>
                <a:srgbClr val="000000"/>
              </a:solidFill>
            </a:endParaRPr>
          </a:p>
          <a:p>
            <a:pPr marL="0" indent="0" algn="l"/>
            <a:r>
              <a:rPr lang="en" sz="3000" dirty="0">
                <a:solidFill>
                  <a:srgbClr val="000000"/>
                </a:solidFill>
              </a:rPr>
              <a:t>Accordingly, develop an investment strategy which will earn profits for investors from the </a:t>
            </a:r>
            <a:r>
              <a:rPr lang="en" sz="3000" dirty="0" err="1">
                <a:solidFill>
                  <a:srgbClr val="000000"/>
                </a:solidFill>
              </a:rPr>
              <a:t>behavourial</a:t>
            </a:r>
            <a:r>
              <a:rPr lang="en" sz="3000" dirty="0">
                <a:solidFill>
                  <a:srgbClr val="000000"/>
                </a:solidFill>
              </a:rPr>
              <a:t> financial explanation of the drift.</a:t>
            </a:r>
          </a:p>
        </p:txBody>
      </p:sp>
    </p:spTree>
    <p:extLst>
      <p:ext uri="{BB962C8B-B14F-4D97-AF65-F5344CB8AC3E}">
        <p14:creationId xmlns:p14="http://schemas.microsoft.com/office/powerpoint/2010/main" val="9575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27" name="Google Shape;207;p38">
            <a:extLst>
              <a:ext uri="{FF2B5EF4-FFF2-40B4-BE49-F238E27FC236}">
                <a16:creationId xmlns:a16="http://schemas.microsoft.com/office/drawing/2014/main" id="{B0F3758C-EA5B-F946-87F7-506254CC9FB9}"/>
              </a:ext>
            </a:extLst>
          </p:cNvPr>
          <p:cNvSpPr txBox="1">
            <a:spLocks/>
          </p:cNvSpPr>
          <p:nvPr/>
        </p:nvSpPr>
        <p:spPr>
          <a:xfrm>
            <a:off x="2027765" y="1640346"/>
            <a:ext cx="4704161" cy="9427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1pPr>
            <a:lvl2pPr marR="0" lvl="1"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2pPr>
            <a:lvl3pPr marR="0" lvl="2"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3pPr>
            <a:lvl4pPr marR="0" lvl="3"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4pPr>
            <a:lvl5pPr marR="0" lvl="4"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5pPr>
            <a:lvl6pPr marR="0" lvl="5"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6pPr>
            <a:lvl7pPr marR="0" lvl="6"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7pPr>
            <a:lvl8pPr marR="0" lvl="7"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8pPr>
            <a:lvl9pPr marR="0" lvl="8" algn="l" rtl="0">
              <a:lnSpc>
                <a:spcPct val="100000"/>
              </a:lnSpc>
              <a:spcBef>
                <a:spcPts val="0"/>
              </a:spcBef>
              <a:spcAft>
                <a:spcPts val="0"/>
              </a:spcAft>
              <a:buClr>
                <a:schemeClr val="lt2"/>
              </a:buClr>
              <a:buSzPts val="2800"/>
              <a:buFont typeface="Manjari"/>
              <a:buNone/>
              <a:defRPr sz="2800" b="1" i="0" u="none" strike="noStrike" cap="none">
                <a:solidFill>
                  <a:schemeClr val="lt2"/>
                </a:solidFill>
                <a:latin typeface="Manjari"/>
                <a:ea typeface="Manjari"/>
                <a:cs typeface="Manjari"/>
                <a:sym typeface="Manjari"/>
              </a:defRPr>
            </a:lvl9pPr>
          </a:lstStyle>
          <a:p>
            <a:r>
              <a:rPr lang="en-HK" sz="7200" dirty="0"/>
              <a:t>Thank you!</a:t>
            </a:r>
            <a:endParaRPr lang="en-HK" sz="7200" b="0" dirty="0"/>
          </a:p>
        </p:txBody>
      </p:sp>
    </p:spTree>
    <p:extLst>
      <p:ext uri="{BB962C8B-B14F-4D97-AF65-F5344CB8AC3E}">
        <p14:creationId xmlns:p14="http://schemas.microsoft.com/office/powerpoint/2010/main" val="459342870"/>
      </p:ext>
    </p:extLst>
  </p:cSld>
  <p:clrMapOvr>
    <a:masterClrMapping/>
  </p:clrMapOvr>
</p:sld>
</file>

<file path=ppt/theme/theme1.xml><?xml version="1.0" encoding="utf-8"?>
<a:theme xmlns:a="http://schemas.openxmlformats.org/drawingml/2006/main" name="Heale Slideshow by Slidesgo">
  <a:themeElements>
    <a:clrScheme name="Simple Light">
      <a:dk1>
        <a:srgbClr val="434343"/>
      </a:dk1>
      <a:lt1>
        <a:srgbClr val="FFFFFF"/>
      </a:lt1>
      <a:dk2>
        <a:srgbClr val="710102"/>
      </a:dk2>
      <a:lt2>
        <a:srgbClr val="C50000"/>
      </a:lt2>
      <a:accent1>
        <a:srgbClr val="EEF6FF"/>
      </a:accent1>
      <a:accent2>
        <a:srgbClr val="71ABB0"/>
      </a:accent2>
      <a:accent3>
        <a:srgbClr val="2B555F"/>
      </a:accent3>
      <a:accent4>
        <a:srgbClr val="710102"/>
      </a:accent4>
      <a:accent5>
        <a:srgbClr val="C50000"/>
      </a:accent5>
      <a:accent6>
        <a:srgbClr val="EEF6FF"/>
      </a:accent6>
      <a:hlink>
        <a:srgbClr val="2B55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745</Words>
  <Application>Microsoft Office PowerPoint</Application>
  <PresentationFormat>On-screen Show (16:9)</PresentationFormat>
  <Paragraphs>41</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Heale Slideshow by Slidesgo</vt:lpstr>
      <vt:lpstr>Disposition Effect Explaining PEAD An empirical study of  cross-listed A&amp;H stocks</vt:lpstr>
      <vt:lpstr>Contents</vt:lpstr>
      <vt:lpstr>01 Introduction</vt:lpstr>
      <vt:lpstr>02 Research Question</vt:lpstr>
      <vt:lpstr>03 Literature Review</vt:lpstr>
      <vt:lpstr>04 Methods</vt:lpstr>
      <vt:lpstr>05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Heale Slideshow</dc:title>
  <cp:lastModifiedBy>Microsoft Office User</cp:lastModifiedBy>
  <cp:revision>95</cp:revision>
  <dcterms:modified xsi:type="dcterms:W3CDTF">2021-12-24T15:26:00Z</dcterms:modified>
</cp:coreProperties>
</file>