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7" r:id="rId3"/>
    <p:sldId id="261" r:id="rId4"/>
    <p:sldId id="292" r:id="rId5"/>
    <p:sldId id="295" r:id="rId6"/>
    <p:sldId id="294" r:id="rId7"/>
    <p:sldId id="296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7A69CD-A37F-45D8-894F-5D02CD7FB462}">
  <a:tblStyle styleId="{ED7A69CD-A37F-45D8-894F-5D02CD7FB4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48" autoAdjust="0"/>
  </p:normalViewPr>
  <p:slideViewPr>
    <p:cSldViewPr snapToGrid="0">
      <p:cViewPr varScale="1">
        <p:scale>
          <a:sx n="80" d="100"/>
          <a:sy n="80" d="100"/>
        </p:scale>
        <p:origin x="7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B127E-2F31-4E5C-9D85-5253B22A1A0B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3797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CDAE-6E3E-4B80-ACBE-5CC9FDAD4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0A218-474B-471B-8742-767FBF98C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BF63-79B1-4AF9-93CE-460D53EE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238F-43E7-4D32-96B1-4D5F223F304A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4CB6-992A-48A7-A693-0A92523D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59774-A176-4B97-A0C1-30A2E326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7B4-73A5-4D96-9FB9-717E89D294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9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2FB3-C00F-4D0D-9185-16A1D427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3216-E014-452E-9046-945EA269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9AF4-FBC5-4A78-962D-7650745A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238F-43E7-4D32-96B1-4D5F223F304A}" type="datetimeFigureOut">
              <a:rPr lang="en-HK" smtClean="0"/>
              <a:t>18/12/2021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ACBA-AD47-493F-8296-E1C465F0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DA1B-A0AF-42F8-B2EA-5308E906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7B4-73A5-4D96-9FB9-717E89D2944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2846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F01A-1890-4132-8836-A428AABA4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Predict Loan Default with Tree-Based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5ABF0-B650-448C-B3F9-A16747CFF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/>
          <a:p>
            <a:r>
              <a:rPr lang="en-HK" dirty="0" err="1"/>
              <a:t>maycd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445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21E0-B878-4578-838A-C746AA6E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1. Data </a:t>
            </a:r>
            <a:r>
              <a:rPr lang="en-HK" dirty="0" err="1"/>
              <a:t>Preprocessing</a:t>
            </a:r>
            <a:r>
              <a:rPr lang="en-HK" dirty="0"/>
              <a:t> &amp;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9608-D12F-45DC-A55D-AF5F92B8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80" y="1053227"/>
            <a:ext cx="2503170" cy="3895487"/>
          </a:xfrm>
        </p:spPr>
        <p:txBody>
          <a:bodyPr>
            <a:normAutofit/>
          </a:bodyPr>
          <a:lstStyle/>
          <a:p>
            <a:r>
              <a:rPr lang="en-HK" dirty="0"/>
              <a:t>All 285,285 </a:t>
            </a:r>
            <a:r>
              <a:rPr lang="en-HK" dirty="0" err="1"/>
              <a:t>obs</a:t>
            </a:r>
            <a:endParaRPr lang="en-HK" dirty="0"/>
          </a:p>
          <a:p>
            <a:r>
              <a:rPr lang="en-HK" dirty="0"/>
              <a:t>1 target: </a:t>
            </a:r>
            <a:r>
              <a:rPr lang="en-HK" dirty="0" err="1"/>
              <a:t>bad_good</a:t>
            </a:r>
            <a:endParaRPr lang="en-HK" dirty="0"/>
          </a:p>
          <a:p>
            <a:r>
              <a:rPr lang="en-HK" dirty="0"/>
              <a:t>10 out of 626 selected features</a:t>
            </a:r>
          </a:p>
          <a:p>
            <a:r>
              <a:rPr lang="en-HK" dirty="0"/>
              <a:t>Data </a:t>
            </a:r>
            <a:r>
              <a:rPr lang="en-HK" dirty="0" err="1"/>
              <a:t>preprocessing</a:t>
            </a:r>
            <a:r>
              <a:rPr lang="en-HK" dirty="0"/>
              <a:t>: convert data type, EDA, stratified sampling, normalize &amp; standardize numeric, one-hot encoding nominal</a:t>
            </a:r>
          </a:p>
          <a:p>
            <a:r>
              <a:rPr lang="en-HK" dirty="0"/>
              <a:t>Model training: fit random forest, basic GBM, </a:t>
            </a:r>
            <a:r>
              <a:rPr lang="en-HK" dirty="0" err="1"/>
              <a:t>XGBoost</a:t>
            </a:r>
            <a:endParaRPr lang="en-HK" dirty="0"/>
          </a:p>
          <a:p>
            <a:r>
              <a:rPr lang="en-HK" dirty="0"/>
              <a:t>Performance metric: 10-fold CV error</a:t>
            </a:r>
          </a:p>
          <a:p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5A473-82B7-2941-A524-88D5EBBD4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8" y="1053227"/>
            <a:ext cx="5819052" cy="38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1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F469DA6-AA62-40A2-ADEC-2D4C6ED97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107" y="1949219"/>
            <a:ext cx="4504279" cy="29822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5A8B8F-FE6F-4536-86DA-2B2B3036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" y="1868750"/>
            <a:ext cx="4367520" cy="2960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EFC9A-909D-4084-A6B0-5EE11D8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2.1 Random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A0415-DCB2-4767-919C-FC08A2D35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37273"/>
                <a:ext cx="7886700" cy="3595450"/>
              </a:xfrm>
            </p:spPr>
            <p:txBody>
              <a:bodyPr/>
              <a:lstStyle/>
              <a:p>
                <a:r>
                  <a:rPr lang="en-HK" dirty="0"/>
                  <a:t>CV error =</a:t>
                </a:r>
                <a:r>
                  <a:rPr lang="en-H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7.8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H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HK" dirty="0"/>
                  <a:t> -&gt;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H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HK" dirty="0"/>
                  <a:t> after tuning by full cartesian grid search, </a:t>
                </a:r>
                <a:r>
                  <a:rPr lang="en-US" dirty="0" err="1"/>
                  <a:t>mtry</a:t>
                </a:r>
                <a:r>
                  <a:rPr lang="en-US" dirty="0"/>
                  <a:t> = 6, </a:t>
                </a:r>
                <a:r>
                  <a:rPr lang="en-US" dirty="0" err="1"/>
                  <a:t>min.node.size</a:t>
                </a:r>
                <a:r>
                  <a:rPr lang="en-US" dirty="0"/>
                  <a:t> = 3, replace = FALSE, and </a:t>
                </a:r>
                <a:r>
                  <a:rPr lang="en-US" dirty="0" err="1"/>
                  <a:t>sample.fraction</a:t>
                </a:r>
                <a:r>
                  <a:rPr lang="en-US" dirty="0"/>
                  <a:t> = 0.80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A0415-DCB2-4767-919C-FC08A2D35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37273"/>
                <a:ext cx="7886700" cy="359545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452EC9-0968-4508-B5FB-B1514643A94E}"/>
              </a:ext>
            </a:extLst>
          </p:cNvPr>
          <p:cNvSpPr txBox="1"/>
          <p:nvPr/>
        </p:nvSpPr>
        <p:spPr>
          <a:xfrm>
            <a:off x="1171955" y="1876228"/>
            <a:ext cx="326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800" dirty="0">
                <a:solidFill>
                  <a:srgbClr val="FF0000"/>
                </a:solidFill>
              </a:rPr>
              <a:t>Gross outstanding sum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9FFAF-3E0E-4FE6-85B0-BC550F25602D}"/>
              </a:ext>
            </a:extLst>
          </p:cNvPr>
          <p:cNvSpPr txBox="1"/>
          <p:nvPr/>
        </p:nvSpPr>
        <p:spPr>
          <a:xfrm>
            <a:off x="1171955" y="2136765"/>
            <a:ext cx="2123716" cy="4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800" dirty="0">
                <a:solidFill>
                  <a:srgbClr val="0070C0"/>
                </a:solidFill>
              </a:rPr>
              <a:t>Loan flag 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34213-BD2F-49F6-AC65-AA78D61A9271}"/>
              </a:ext>
            </a:extLst>
          </p:cNvPr>
          <p:cNvSpPr txBox="1"/>
          <p:nvPr/>
        </p:nvSpPr>
        <p:spPr>
          <a:xfrm>
            <a:off x="1171955" y="2421351"/>
            <a:ext cx="2123716" cy="4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800" dirty="0">
                <a:solidFill>
                  <a:srgbClr val="00B0F0"/>
                </a:solidFill>
              </a:rPr>
              <a:t>Loan flag 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DFFF99-3A65-4997-AD0B-9839E016854B}"/>
              </a:ext>
            </a:extLst>
          </p:cNvPr>
          <p:cNvSpPr txBox="1"/>
          <p:nvPr/>
        </p:nvSpPr>
        <p:spPr>
          <a:xfrm>
            <a:off x="1153107" y="2690074"/>
            <a:ext cx="1773028" cy="4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800" dirty="0">
                <a:solidFill>
                  <a:srgbClr val="FFC000"/>
                </a:solidFill>
              </a:rPr>
              <a:t>OS 3mths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331C-E00B-4CB2-A341-22A61D3B3F71}"/>
              </a:ext>
            </a:extLst>
          </p:cNvPr>
          <p:cNvSpPr txBox="1"/>
          <p:nvPr/>
        </p:nvSpPr>
        <p:spPr>
          <a:xfrm>
            <a:off x="1153107" y="2950611"/>
            <a:ext cx="1773028" cy="4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800" dirty="0">
                <a:solidFill>
                  <a:srgbClr val="FFFF00"/>
                </a:solidFill>
              </a:rPr>
              <a:t>OS 6mths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60A22-5ECE-49EA-9E15-6197A9F927BB}"/>
              </a:ext>
            </a:extLst>
          </p:cNvPr>
          <p:cNvSpPr txBox="1"/>
          <p:nvPr/>
        </p:nvSpPr>
        <p:spPr>
          <a:xfrm>
            <a:off x="4075100" y="2814363"/>
            <a:ext cx="31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800" dirty="0">
                <a:solidFill>
                  <a:srgbClr val="FF0000"/>
                </a:solidFill>
              </a:rPr>
              <a:t>Gross 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3ADEC-6B5E-4DBC-879E-92DCEFEB89B5}"/>
              </a:ext>
            </a:extLst>
          </p:cNvPr>
          <p:cNvSpPr txBox="1"/>
          <p:nvPr/>
        </p:nvSpPr>
        <p:spPr>
          <a:xfrm>
            <a:off x="6723900" y="2840875"/>
            <a:ext cx="2038360" cy="412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800" dirty="0">
                <a:solidFill>
                  <a:srgbClr val="0070C0"/>
                </a:solidFill>
              </a:rPr>
              <a:t>Loan flag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073EF-CDE8-4B15-9AE4-DAF411783B9F}"/>
              </a:ext>
            </a:extLst>
          </p:cNvPr>
          <p:cNvSpPr txBox="1"/>
          <p:nvPr/>
        </p:nvSpPr>
        <p:spPr>
          <a:xfrm>
            <a:off x="4610887" y="4305882"/>
            <a:ext cx="2038360" cy="412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800" dirty="0">
                <a:solidFill>
                  <a:srgbClr val="00B0F0"/>
                </a:solidFill>
              </a:rPr>
              <a:t>Loan flag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4A447-E3CE-41ED-B6D0-998260B580B4}"/>
              </a:ext>
            </a:extLst>
          </p:cNvPr>
          <p:cNvSpPr txBox="1"/>
          <p:nvPr/>
        </p:nvSpPr>
        <p:spPr>
          <a:xfrm>
            <a:off x="7130152" y="4208717"/>
            <a:ext cx="1337500" cy="72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800" dirty="0">
                <a:solidFill>
                  <a:srgbClr val="FFC000"/>
                </a:solidFill>
              </a:rPr>
              <a:t>OS 3 </a:t>
            </a:r>
            <a:r>
              <a:rPr lang="en-HK" sz="1800" dirty="0" err="1">
                <a:solidFill>
                  <a:srgbClr val="FFC000"/>
                </a:solidFill>
              </a:rPr>
              <a:t>mths</a:t>
            </a:r>
            <a:endParaRPr lang="en-HK" sz="1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1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CCF4-3019-453A-91C6-8786496B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2.2 Basic GBM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29725-B221-4097-AE42-8118D7094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04406"/>
                <a:ext cx="7886700" cy="3528317"/>
              </a:xfrm>
            </p:spPr>
            <p:txBody>
              <a:bodyPr/>
              <a:lstStyle/>
              <a:p>
                <a:r>
                  <a:rPr lang="en-HK" dirty="0"/>
                  <a:t>CV error = </a:t>
                </a:r>
                <a14:m>
                  <m:oMath xmlns:m="http://schemas.openxmlformats.org/officeDocument/2006/math">
                    <m:r>
                      <a:rPr lang="en-HK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HK" i="1" dirty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HK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HK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HK" dirty="0"/>
                  <a:t>, (default) </a:t>
                </a:r>
                <a:r>
                  <a:rPr lang="en-US" dirty="0"/>
                  <a:t>shrinkage = 0.1, </a:t>
                </a:r>
                <a:r>
                  <a:rPr lang="en-US" dirty="0" err="1"/>
                  <a:t>interaction.depth</a:t>
                </a:r>
                <a:r>
                  <a:rPr lang="en-US" dirty="0"/>
                  <a:t> = 5, </a:t>
                </a:r>
                <a:r>
                  <a:rPr lang="en-US" dirty="0" err="1"/>
                  <a:t>n.minobsinnode</a:t>
                </a:r>
                <a:r>
                  <a:rPr lang="en-US" dirty="0"/>
                  <a:t> = 10, (</a:t>
                </a:r>
                <a:r>
                  <a:rPr lang="en-US" dirty="0" err="1"/>
                  <a:t>n.trees</a:t>
                </a:r>
                <a:r>
                  <a:rPr lang="en-US" dirty="0"/>
                  <a:t> = 3000, best </a:t>
                </a:r>
                <a:r>
                  <a:rPr lang="en-US" dirty="0" err="1"/>
                  <a:t>n.trees</a:t>
                </a:r>
                <a:r>
                  <a:rPr lang="en-US" dirty="0"/>
                  <a:t> around 600)</a:t>
                </a:r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29725-B221-4097-AE42-8118D7094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04406"/>
                <a:ext cx="7886700" cy="3528317"/>
              </a:xfrm>
              <a:blipFill>
                <a:blip r:embed="rId2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487DD42-4B32-47CA-B1D1-A16618B59E16}"/>
              </a:ext>
            </a:extLst>
          </p:cNvPr>
          <p:cNvGrpSpPr/>
          <p:nvPr/>
        </p:nvGrpSpPr>
        <p:grpSpPr>
          <a:xfrm>
            <a:off x="33198" y="1827416"/>
            <a:ext cx="4279175" cy="2904609"/>
            <a:chOff x="422556" y="2436555"/>
            <a:chExt cx="5327274" cy="36160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45D4BB-1353-41C5-989F-1E33125A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556" y="2436555"/>
              <a:ext cx="5327274" cy="361603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0B0739-4B06-4835-9A50-82753630258A}"/>
                </a:ext>
              </a:extLst>
            </p:cNvPr>
            <p:cNvSpPr txBox="1"/>
            <p:nvPr/>
          </p:nvSpPr>
          <p:spPr>
            <a:xfrm>
              <a:off x="1739588" y="2436555"/>
              <a:ext cx="3882292" cy="459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FF0000"/>
                  </a:solidFill>
                </a:rPr>
                <a:t>Gross outstanding sum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22A12F-2299-43E9-8245-C2FA08CCBD6A}"/>
                </a:ext>
              </a:extLst>
            </p:cNvPr>
            <p:cNvSpPr txBox="1"/>
            <p:nvPr/>
          </p:nvSpPr>
          <p:spPr>
            <a:xfrm>
              <a:off x="742060" y="2729574"/>
              <a:ext cx="38822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00B0F0"/>
                  </a:solidFill>
                </a:rPr>
                <a:t>Loan flag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25DD72-5437-4A2A-9EEF-4242316B1FE9}"/>
                </a:ext>
              </a:extLst>
            </p:cNvPr>
            <p:cNvSpPr txBox="1"/>
            <p:nvPr/>
          </p:nvSpPr>
          <p:spPr>
            <a:xfrm>
              <a:off x="742060" y="3037042"/>
              <a:ext cx="38822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0070C0"/>
                  </a:solidFill>
                </a:rPr>
                <a:t>Loan flag 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1331A5-9DD4-4470-91C0-A26264FC730E}"/>
                </a:ext>
              </a:extLst>
            </p:cNvPr>
            <p:cNvSpPr txBox="1"/>
            <p:nvPr/>
          </p:nvSpPr>
          <p:spPr>
            <a:xfrm>
              <a:off x="1164916" y="3429000"/>
              <a:ext cx="32632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chemeClr val="accent6"/>
                  </a:solidFill>
                </a:rPr>
                <a:t>Debt amount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B2548-39CB-49BF-BF41-B516C1D92E96}"/>
              </a:ext>
            </a:extLst>
          </p:cNvPr>
          <p:cNvGrpSpPr/>
          <p:nvPr/>
        </p:nvGrpSpPr>
        <p:grpSpPr>
          <a:xfrm>
            <a:off x="4396519" y="1756837"/>
            <a:ext cx="4927591" cy="2853187"/>
            <a:chOff x="5621879" y="2342449"/>
            <a:chExt cx="6570121" cy="38042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B0DDAE-A9D4-4C1F-9D17-8E11A4DE5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0037" y="2342449"/>
              <a:ext cx="5731921" cy="380424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E86FAC-0DCD-4786-88C3-07D08C23B88A}"/>
                </a:ext>
              </a:extLst>
            </p:cNvPr>
            <p:cNvSpPr txBox="1"/>
            <p:nvPr/>
          </p:nvSpPr>
          <p:spPr>
            <a:xfrm>
              <a:off x="5621879" y="5429503"/>
              <a:ext cx="38822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0070C0"/>
                  </a:solidFill>
                </a:rPr>
                <a:t>Loan flag 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449B2D-2424-4FE9-893D-1E6E512F28BB}"/>
                </a:ext>
              </a:extLst>
            </p:cNvPr>
            <p:cNvSpPr txBox="1"/>
            <p:nvPr/>
          </p:nvSpPr>
          <p:spPr>
            <a:xfrm>
              <a:off x="8309708" y="3526629"/>
              <a:ext cx="38822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00B0F0"/>
                  </a:solidFill>
                </a:rPr>
                <a:t>Loan flag 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84FA6-C0D0-4C27-B2BE-354034A33361}"/>
                </a:ext>
              </a:extLst>
            </p:cNvPr>
            <p:cNvSpPr txBox="1"/>
            <p:nvPr/>
          </p:nvSpPr>
          <p:spPr>
            <a:xfrm>
              <a:off x="5621879" y="3498116"/>
              <a:ext cx="38822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FF0000"/>
                  </a:solidFill>
                </a:rPr>
                <a:t>Gross OS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8809FF-24E1-48FC-83E9-9871A6655DFA}"/>
                </a:ext>
              </a:extLst>
            </p:cNvPr>
            <p:cNvSpPr txBox="1"/>
            <p:nvPr/>
          </p:nvSpPr>
          <p:spPr>
            <a:xfrm>
              <a:off x="8797342" y="5429503"/>
              <a:ext cx="32632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chemeClr val="accent6"/>
                  </a:solidFill>
                </a:rPr>
                <a:t>Debt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39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AEE6-4576-4F46-AB6B-3D2EC53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2.3 </a:t>
            </a:r>
            <a:r>
              <a:rPr lang="en-HK" dirty="0" err="1"/>
              <a:t>XGBoost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8E27-8BED-46BD-BA36-1FDB6D5D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0754"/>
            <a:ext cx="7886700" cy="3701969"/>
          </a:xfrm>
        </p:spPr>
        <p:txBody>
          <a:bodyPr/>
          <a:lstStyle/>
          <a:p>
            <a:r>
              <a:rPr lang="en-HK" dirty="0"/>
              <a:t>CV error = 0, default (gamma = 0, lambda = 1, alpha = 0)</a:t>
            </a:r>
          </a:p>
          <a:p>
            <a:endParaRPr lang="en-H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92E909-E6A9-475F-9F4E-BDA74F7D6689}"/>
              </a:ext>
            </a:extLst>
          </p:cNvPr>
          <p:cNvGrpSpPr/>
          <p:nvPr/>
        </p:nvGrpSpPr>
        <p:grpSpPr>
          <a:xfrm>
            <a:off x="4541893" y="1574917"/>
            <a:ext cx="4422650" cy="2885222"/>
            <a:chOff x="6226362" y="2655436"/>
            <a:chExt cx="5281250" cy="34453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75CBFD-6F2B-43DB-AE5A-5AB13B591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362" y="2655436"/>
              <a:ext cx="5243280" cy="34453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165625-A27A-4A6E-91F9-A71F5C34BBCB}"/>
                </a:ext>
              </a:extLst>
            </p:cNvPr>
            <p:cNvSpPr txBox="1"/>
            <p:nvPr/>
          </p:nvSpPr>
          <p:spPr>
            <a:xfrm>
              <a:off x="6576208" y="5230733"/>
              <a:ext cx="1779270" cy="441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FF0000"/>
                  </a:solidFill>
                </a:rPr>
                <a:t>Gross OS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3F9A7B-005D-4B94-8342-96D1C7510762}"/>
                </a:ext>
              </a:extLst>
            </p:cNvPr>
            <p:cNvSpPr txBox="1"/>
            <p:nvPr/>
          </p:nvSpPr>
          <p:spPr>
            <a:xfrm>
              <a:off x="8102884" y="5020363"/>
              <a:ext cx="177927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00B0F0"/>
                  </a:solidFill>
                </a:rPr>
                <a:t>Loan</a:t>
              </a:r>
            </a:p>
            <a:p>
              <a:pPr algn="ctr"/>
              <a:r>
                <a:rPr lang="en-HK" sz="1800" dirty="0">
                  <a:solidFill>
                    <a:srgbClr val="00B0F0"/>
                  </a:solidFill>
                </a:rPr>
                <a:t>flag 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507503-B1F2-492F-9B38-E245652213E7}"/>
                </a:ext>
              </a:extLst>
            </p:cNvPr>
            <p:cNvSpPr txBox="1"/>
            <p:nvPr/>
          </p:nvSpPr>
          <p:spPr>
            <a:xfrm>
              <a:off x="9728342" y="5020362"/>
              <a:ext cx="177927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0070C0"/>
                  </a:solidFill>
                </a:rPr>
                <a:t>Loan</a:t>
              </a:r>
            </a:p>
            <a:p>
              <a:pPr algn="ctr"/>
              <a:r>
                <a:rPr lang="en-HK" sz="1800" dirty="0">
                  <a:solidFill>
                    <a:srgbClr val="0070C0"/>
                  </a:solidFill>
                </a:rPr>
                <a:t>flag 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0E436FB-1B2F-4F07-8524-7FBE60396B5C}"/>
              </a:ext>
            </a:extLst>
          </p:cNvPr>
          <p:cNvGrpSpPr/>
          <p:nvPr/>
        </p:nvGrpSpPr>
        <p:grpSpPr>
          <a:xfrm>
            <a:off x="179457" y="1574917"/>
            <a:ext cx="4291383" cy="2899492"/>
            <a:chOff x="838200" y="2636410"/>
            <a:chExt cx="5127440" cy="34643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15F4D1-3FDE-4F20-8ECC-E60B547EF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636410"/>
              <a:ext cx="5127440" cy="346437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77B4AD-7050-42FE-89BA-4FEAC5BC6D90}"/>
                </a:ext>
              </a:extLst>
            </p:cNvPr>
            <p:cNvSpPr txBox="1"/>
            <p:nvPr/>
          </p:nvSpPr>
          <p:spPr>
            <a:xfrm>
              <a:off x="1809849" y="2999829"/>
              <a:ext cx="3882292" cy="44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FF0000"/>
                  </a:solidFill>
                </a:rPr>
                <a:t>Gross outstanding sum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8A3391-465B-42CB-8E4C-F1E96A5F8913}"/>
                </a:ext>
              </a:extLst>
            </p:cNvPr>
            <p:cNvSpPr txBox="1"/>
            <p:nvPr/>
          </p:nvSpPr>
          <p:spPr>
            <a:xfrm>
              <a:off x="1809848" y="4001294"/>
              <a:ext cx="1779271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00B0F0"/>
                  </a:solidFill>
                </a:rPr>
                <a:t>Loan flag 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F71E73-40FB-4130-9E95-D2AA061184A7}"/>
                </a:ext>
              </a:extLst>
            </p:cNvPr>
            <p:cNvSpPr txBox="1"/>
            <p:nvPr/>
          </p:nvSpPr>
          <p:spPr>
            <a:xfrm>
              <a:off x="1809848" y="5042911"/>
              <a:ext cx="1779271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800" dirty="0">
                  <a:solidFill>
                    <a:srgbClr val="0070C0"/>
                  </a:solidFill>
                </a:rPr>
                <a:t>Loan flag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1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DC8E-A7AF-4388-BD2C-9E665A34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3. Comparison &amp; Final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4B6B65-56A1-47CD-9190-413D6B1A6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24051"/>
                <a:ext cx="8090048" cy="951077"/>
              </a:xfrm>
            </p:spPr>
            <p:txBody>
              <a:bodyPr>
                <a:normAutofit/>
              </a:bodyPr>
              <a:lstStyle/>
              <a:p>
                <a:r>
                  <a:rPr lang="en-HK" b="1" dirty="0"/>
                  <a:t>Relationship: </a:t>
                </a:r>
                <a:r>
                  <a:rPr lang="en-HK" dirty="0"/>
                  <a:t>Near zero gross outstanding sum &amp; loan flag Y -&gt; Default</a:t>
                </a:r>
              </a:p>
              <a:p>
                <a:r>
                  <a:rPr lang="en-HK" b="1" dirty="0"/>
                  <a:t>Final model: </a:t>
                </a:r>
                <a:r>
                  <a:rPr lang="en-HK" dirty="0" err="1"/>
                  <a:t>XGBoost</a:t>
                </a:r>
                <a:endParaRPr lang="en-HK" dirty="0"/>
              </a:p>
              <a:p>
                <a:r>
                  <a:rPr lang="en-HK" b="1" dirty="0"/>
                  <a:t>Performance: </a:t>
                </a:r>
                <a:r>
                  <a:rPr lang="en-HK" dirty="0"/>
                  <a:t>1 FP, no FN, Train error = 0, Test error =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HK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.76</m:t>
                    </m:r>
                    <m:r>
                      <a:rPr lang="en-HK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H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HK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HK" dirty="0"/>
                  <a:t> , F1 score = 99.97%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4B6B65-56A1-47CD-9190-413D6B1A6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24051"/>
                <a:ext cx="8090048" cy="9510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68079C4F-3A1E-4CDB-BF71-EE1B860175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754086"/>
                  </p:ext>
                </p:extLst>
              </p:nvPr>
            </p:nvGraphicFramePr>
            <p:xfrm>
              <a:off x="457200" y="782875"/>
              <a:ext cx="8229604" cy="3341176"/>
            </p:xfrm>
            <a:graphic>
              <a:graphicData uri="http://schemas.openxmlformats.org/drawingml/2006/table">
                <a:tbl>
                  <a:tblPr firstRow="1" bandRow="1">
                    <a:tableStyleId>{ED7A69CD-A37F-45D8-894F-5D02CD7FB462}</a:tableStyleId>
                  </a:tblPr>
                  <a:tblGrid>
                    <a:gridCol w="2057401">
                      <a:extLst>
                        <a:ext uri="{9D8B030D-6E8A-4147-A177-3AD203B41FA5}">
                          <a16:colId xmlns:a16="http://schemas.microsoft.com/office/drawing/2014/main" val="4287081216"/>
                        </a:ext>
                      </a:extLst>
                    </a:gridCol>
                    <a:gridCol w="2057401">
                      <a:extLst>
                        <a:ext uri="{9D8B030D-6E8A-4147-A177-3AD203B41FA5}">
                          <a16:colId xmlns:a16="http://schemas.microsoft.com/office/drawing/2014/main" val="3351838422"/>
                        </a:ext>
                      </a:extLst>
                    </a:gridCol>
                    <a:gridCol w="2057401">
                      <a:extLst>
                        <a:ext uri="{9D8B030D-6E8A-4147-A177-3AD203B41FA5}">
                          <a16:colId xmlns:a16="http://schemas.microsoft.com/office/drawing/2014/main" val="457528421"/>
                        </a:ext>
                      </a:extLst>
                    </a:gridCol>
                    <a:gridCol w="2057401">
                      <a:extLst>
                        <a:ext uri="{9D8B030D-6E8A-4147-A177-3AD203B41FA5}">
                          <a16:colId xmlns:a16="http://schemas.microsoft.com/office/drawing/2014/main" val="2163325002"/>
                        </a:ext>
                      </a:extLst>
                    </a:gridCol>
                  </a:tblGrid>
                  <a:tr h="341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Random Forest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Basic GBM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 err="1"/>
                            <a:t>XGBoost</a:t>
                          </a:r>
                          <a:endParaRPr lang="en-HK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5222175"/>
                      </a:ext>
                    </a:extLst>
                  </a:tr>
                  <a:tr h="5441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CV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7.8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HK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HK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HK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HK" dirty="0"/>
                            <a:t> </a:t>
                          </a:r>
                        </a:p>
                        <a:p>
                          <a:pPr algn="ctr"/>
                          <a:r>
                            <a:rPr lang="en-HK" dirty="0"/>
                            <a:t>-&gt;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HK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HK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HK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HK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HK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HK" i="1" dirty="0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  <m:r>
                                  <a:rPr lang="en-HK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HK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HK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HK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297499"/>
                      </a:ext>
                    </a:extLst>
                  </a:tr>
                  <a:tr h="992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Values of hyperparameters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mtry</a:t>
                          </a:r>
                          <a:r>
                            <a:rPr lang="en-US" dirty="0"/>
                            <a:t> = 6, </a:t>
                          </a:r>
                        </a:p>
                        <a:p>
                          <a:pPr algn="ctr"/>
                          <a:r>
                            <a:rPr lang="en-US" dirty="0" err="1"/>
                            <a:t>min.node.size</a:t>
                          </a:r>
                          <a:r>
                            <a:rPr lang="en-US" dirty="0"/>
                            <a:t> = 3,</a:t>
                          </a:r>
                        </a:p>
                        <a:p>
                          <a:pPr algn="ctr"/>
                          <a:r>
                            <a:rPr lang="en-US" dirty="0"/>
                            <a:t>replace = FALSE,</a:t>
                          </a:r>
                        </a:p>
                        <a:p>
                          <a:pPr algn="ctr"/>
                          <a:r>
                            <a:rPr lang="en-US" dirty="0" err="1"/>
                            <a:t>sample.fraction</a:t>
                          </a:r>
                          <a:r>
                            <a:rPr lang="en-US" dirty="0"/>
                            <a:t> = 0.80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shrinkage = 0.1,</a:t>
                          </a:r>
                        </a:p>
                        <a:p>
                          <a:pPr algn="ctr"/>
                          <a:r>
                            <a:rPr lang="en-US" dirty="0" err="1"/>
                            <a:t>interaction.depth</a:t>
                          </a:r>
                          <a:r>
                            <a:rPr lang="en-US" dirty="0"/>
                            <a:t> = 5,</a:t>
                          </a:r>
                        </a:p>
                        <a:p>
                          <a:pPr algn="ctr"/>
                          <a:r>
                            <a:rPr lang="en-US" dirty="0" err="1"/>
                            <a:t>n.minobsinnode</a:t>
                          </a:r>
                          <a:r>
                            <a:rPr lang="en-US" dirty="0"/>
                            <a:t> = 10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gamma = 0, </a:t>
                          </a:r>
                        </a:p>
                        <a:p>
                          <a:pPr algn="ctr"/>
                          <a:r>
                            <a:rPr lang="en-HK" dirty="0"/>
                            <a:t>lambda = 1, </a:t>
                          </a:r>
                        </a:p>
                        <a:p>
                          <a:pPr algn="ctr"/>
                          <a:r>
                            <a:rPr lang="en-HK" dirty="0"/>
                            <a:t>alpha =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379821"/>
                      </a:ext>
                    </a:extLst>
                  </a:tr>
                  <a:tr h="341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No. of relevant features found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758831"/>
                      </a:ext>
                    </a:extLst>
                  </a:tr>
                  <a:tr h="341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Relevant features found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Gross outstanding,</a:t>
                          </a:r>
                        </a:p>
                        <a:p>
                          <a:pPr algn="ctr"/>
                          <a:r>
                            <a:rPr lang="en-HK" dirty="0"/>
                            <a:t>Loan flag N &amp; Y,</a:t>
                          </a:r>
                        </a:p>
                        <a:p>
                          <a:pPr algn="ctr"/>
                          <a:r>
                            <a:rPr lang="en-HK" dirty="0"/>
                            <a:t>Outstanding w/</a:t>
                          </a:r>
                          <a:r>
                            <a:rPr lang="en-HK" dirty="0" err="1"/>
                            <a:t>i</a:t>
                          </a:r>
                          <a:r>
                            <a:rPr lang="en-HK" dirty="0"/>
                            <a:t> 3 </a:t>
                          </a:r>
                          <a:r>
                            <a:rPr lang="en-HK" dirty="0" err="1"/>
                            <a:t>mths</a:t>
                          </a:r>
                          <a:r>
                            <a:rPr lang="en-HK" dirty="0"/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HK" dirty="0"/>
                            <a:t>Outstanding w/</a:t>
                          </a:r>
                          <a:r>
                            <a:rPr lang="en-HK" dirty="0" err="1"/>
                            <a:t>i</a:t>
                          </a:r>
                          <a:r>
                            <a:rPr lang="en-HK" dirty="0"/>
                            <a:t> 6 </a:t>
                          </a:r>
                          <a:r>
                            <a:rPr lang="en-HK" dirty="0" err="1"/>
                            <a:t>mths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Gross outstanding,</a:t>
                          </a:r>
                        </a:p>
                        <a:p>
                          <a:pPr algn="ctr"/>
                          <a:r>
                            <a:rPr lang="en-HK" dirty="0"/>
                            <a:t>Loan flag N &amp; Y,</a:t>
                          </a:r>
                        </a:p>
                        <a:p>
                          <a:pPr algn="ctr"/>
                          <a:r>
                            <a:rPr lang="en-HK" dirty="0"/>
                            <a:t>Customer debt amount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Gross outstanding,</a:t>
                          </a:r>
                        </a:p>
                        <a:p>
                          <a:pPr algn="ctr"/>
                          <a:r>
                            <a:rPr lang="en-HK" dirty="0"/>
                            <a:t>Loan flag N &amp; Y</a:t>
                          </a:r>
                        </a:p>
                        <a:p>
                          <a:pPr algn="ctr"/>
                          <a:endParaRPr lang="en-H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9633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68079C4F-3A1E-4CDB-BF71-EE1B860175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5754086"/>
                  </p:ext>
                </p:extLst>
              </p:nvPr>
            </p:nvGraphicFramePr>
            <p:xfrm>
              <a:off x="457200" y="782875"/>
              <a:ext cx="8229604" cy="3341176"/>
            </p:xfrm>
            <a:graphic>
              <a:graphicData uri="http://schemas.openxmlformats.org/drawingml/2006/table">
                <a:tbl>
                  <a:tblPr firstRow="1" bandRow="1">
                    <a:tableStyleId>{ED7A69CD-A37F-45D8-894F-5D02CD7FB462}</a:tableStyleId>
                  </a:tblPr>
                  <a:tblGrid>
                    <a:gridCol w="2057401">
                      <a:extLst>
                        <a:ext uri="{9D8B030D-6E8A-4147-A177-3AD203B41FA5}">
                          <a16:colId xmlns:a16="http://schemas.microsoft.com/office/drawing/2014/main" val="4287081216"/>
                        </a:ext>
                      </a:extLst>
                    </a:gridCol>
                    <a:gridCol w="2057401">
                      <a:extLst>
                        <a:ext uri="{9D8B030D-6E8A-4147-A177-3AD203B41FA5}">
                          <a16:colId xmlns:a16="http://schemas.microsoft.com/office/drawing/2014/main" val="3351838422"/>
                        </a:ext>
                      </a:extLst>
                    </a:gridCol>
                    <a:gridCol w="2057401">
                      <a:extLst>
                        <a:ext uri="{9D8B030D-6E8A-4147-A177-3AD203B41FA5}">
                          <a16:colId xmlns:a16="http://schemas.microsoft.com/office/drawing/2014/main" val="457528421"/>
                        </a:ext>
                      </a:extLst>
                    </a:gridCol>
                    <a:gridCol w="2057401">
                      <a:extLst>
                        <a:ext uri="{9D8B030D-6E8A-4147-A177-3AD203B41FA5}">
                          <a16:colId xmlns:a16="http://schemas.microsoft.com/office/drawing/2014/main" val="2163325002"/>
                        </a:ext>
                      </a:extLst>
                    </a:gridCol>
                  </a:tblGrid>
                  <a:tr h="341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Random Forest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Basic GBM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 err="1"/>
                            <a:t>XGBoost</a:t>
                          </a:r>
                          <a:endParaRPr lang="en-HK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5222175"/>
                      </a:ext>
                    </a:extLst>
                  </a:tr>
                  <a:tr h="5441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CV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96" t="-63333" r="-200000" b="-45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890" t="-63333" r="-100593" b="-45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297499"/>
                      </a:ext>
                    </a:extLst>
                  </a:tr>
                  <a:tr h="992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Values of hyperparameters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mtry</a:t>
                          </a:r>
                          <a:r>
                            <a:rPr lang="en-US" dirty="0"/>
                            <a:t> = 6, </a:t>
                          </a:r>
                        </a:p>
                        <a:p>
                          <a:pPr algn="ctr"/>
                          <a:r>
                            <a:rPr lang="en-US" dirty="0" err="1"/>
                            <a:t>min.node.size</a:t>
                          </a:r>
                          <a:r>
                            <a:rPr lang="en-US" dirty="0"/>
                            <a:t> = 3,</a:t>
                          </a:r>
                        </a:p>
                        <a:p>
                          <a:pPr algn="ctr"/>
                          <a:r>
                            <a:rPr lang="en-US" dirty="0"/>
                            <a:t>replace = FALSE,</a:t>
                          </a:r>
                        </a:p>
                        <a:p>
                          <a:pPr algn="ctr"/>
                          <a:r>
                            <a:rPr lang="en-US" dirty="0" err="1"/>
                            <a:t>sample.fraction</a:t>
                          </a:r>
                          <a:r>
                            <a:rPr lang="en-US" dirty="0"/>
                            <a:t> = 0.80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shrinkage = 0.1,</a:t>
                          </a:r>
                        </a:p>
                        <a:p>
                          <a:pPr algn="ctr"/>
                          <a:r>
                            <a:rPr lang="en-US" dirty="0" err="1"/>
                            <a:t>interaction.depth</a:t>
                          </a:r>
                          <a:r>
                            <a:rPr lang="en-US" dirty="0"/>
                            <a:t> = 5,</a:t>
                          </a:r>
                        </a:p>
                        <a:p>
                          <a:pPr algn="ctr"/>
                          <a:r>
                            <a:rPr lang="en-US" dirty="0" err="1"/>
                            <a:t>n.minobsinnode</a:t>
                          </a:r>
                          <a:r>
                            <a:rPr lang="en-US" dirty="0"/>
                            <a:t> = 10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gamma = 0, </a:t>
                          </a:r>
                        </a:p>
                        <a:p>
                          <a:pPr algn="ctr"/>
                          <a:r>
                            <a:rPr lang="en-HK" dirty="0"/>
                            <a:t>lambda = 1, </a:t>
                          </a:r>
                        </a:p>
                        <a:p>
                          <a:pPr algn="ctr"/>
                          <a:r>
                            <a:rPr lang="en-HK" dirty="0"/>
                            <a:t>alpha =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3798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No. of relevant features found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large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75883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b="1" dirty="0"/>
                            <a:t>Relevant features found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Gross outstanding,</a:t>
                          </a:r>
                        </a:p>
                        <a:p>
                          <a:pPr algn="ctr"/>
                          <a:r>
                            <a:rPr lang="en-HK" dirty="0"/>
                            <a:t>Loan flag N &amp; Y,</a:t>
                          </a:r>
                        </a:p>
                        <a:p>
                          <a:pPr algn="ctr"/>
                          <a:r>
                            <a:rPr lang="en-HK" dirty="0"/>
                            <a:t>Outstanding w/</a:t>
                          </a:r>
                          <a:r>
                            <a:rPr lang="en-HK" dirty="0" err="1"/>
                            <a:t>i</a:t>
                          </a:r>
                          <a:r>
                            <a:rPr lang="en-HK" dirty="0"/>
                            <a:t> 3 </a:t>
                          </a:r>
                          <a:r>
                            <a:rPr lang="en-HK" dirty="0" err="1"/>
                            <a:t>mths</a:t>
                          </a:r>
                          <a:r>
                            <a:rPr lang="en-HK" dirty="0"/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HK" dirty="0"/>
                            <a:t>Outstanding w/</a:t>
                          </a:r>
                          <a:r>
                            <a:rPr lang="en-HK" dirty="0" err="1"/>
                            <a:t>i</a:t>
                          </a:r>
                          <a:r>
                            <a:rPr lang="en-HK" dirty="0"/>
                            <a:t> 6 </a:t>
                          </a:r>
                          <a:r>
                            <a:rPr lang="en-HK" dirty="0" err="1"/>
                            <a:t>mths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Gross outstanding,</a:t>
                          </a:r>
                        </a:p>
                        <a:p>
                          <a:pPr algn="ctr"/>
                          <a:r>
                            <a:rPr lang="en-HK" dirty="0"/>
                            <a:t>Loan flag N &amp; Y,</a:t>
                          </a:r>
                        </a:p>
                        <a:p>
                          <a:pPr algn="ctr"/>
                          <a:r>
                            <a:rPr lang="en-HK" dirty="0"/>
                            <a:t>Customer debt amount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HK" dirty="0"/>
                            <a:t>Gross outstanding,</a:t>
                          </a:r>
                        </a:p>
                        <a:p>
                          <a:pPr algn="ctr"/>
                          <a:r>
                            <a:rPr lang="en-HK" dirty="0"/>
                            <a:t>Loan flag N &amp; Y</a:t>
                          </a:r>
                        </a:p>
                        <a:p>
                          <a:pPr algn="ctr"/>
                          <a:endParaRPr lang="en-H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9633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193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F01A-1890-4132-8836-A428AABA4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51761056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409</Words>
  <Application>Microsoft Office PowerPoint</Application>
  <PresentationFormat>On-screen Show (16:9)</PresentationFormat>
  <Paragraphs>80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Cambria Math</vt:lpstr>
      <vt:lpstr>Arial</vt:lpstr>
      <vt:lpstr>Fira Sans Extra Condensed</vt:lpstr>
      <vt:lpstr>Machine Learning Infographics by Slidesgo</vt:lpstr>
      <vt:lpstr>Predict Loan Default with Tree-Based Models</vt:lpstr>
      <vt:lpstr>1. Data Preprocessing &amp; Model Training</vt:lpstr>
      <vt:lpstr>2.1 Random Forest</vt:lpstr>
      <vt:lpstr>2.2 Basic GBM</vt:lpstr>
      <vt:lpstr>2.3 XGBoost</vt:lpstr>
      <vt:lpstr>3. Comparison &amp; Final Model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dc:creator>DELL</dc:creator>
  <cp:lastModifiedBy>Cheng Detian</cp:lastModifiedBy>
  <cp:revision>63</cp:revision>
  <dcterms:modified xsi:type="dcterms:W3CDTF">2021-12-18T14:29:26Z</dcterms:modified>
</cp:coreProperties>
</file>